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1"/>
  </p:notesMasterIdLst>
  <p:sldIdLst>
    <p:sldId id="258" r:id="rId2"/>
    <p:sldId id="256" r:id="rId3"/>
    <p:sldId id="257" r:id="rId4"/>
    <p:sldId id="259" r:id="rId5"/>
    <p:sldId id="260" r:id="rId6"/>
    <p:sldId id="262" r:id="rId7"/>
    <p:sldId id="263" r:id="rId8"/>
    <p:sldId id="261" r:id="rId9"/>
    <p:sldId id="264" r:id="rId10"/>
  </p:sldIdLst>
  <p:sldSz cx="9144000" cy="6858000" type="screen4x3"/>
  <p:notesSz cx="6858000" cy="9144000"/>
  <p:embeddedFontLst>
    <p:embeddedFont>
      <p:font typeface="Calibri" pitchFamily="34" charset="0"/>
      <p:regular r:id="rId12"/>
      <p:bold r:id="rId13"/>
      <p:italic r:id="rId14"/>
      <p:boldItalic r:id="rId15"/>
    </p:embeddedFont>
    <p:embeddedFont>
      <p:font typeface="Verdana" pitchFamily="34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C2E09"/>
    <a:srgbClr val="527C94"/>
    <a:srgbClr val="E8D788"/>
    <a:srgbClr val="E37E14"/>
    <a:srgbClr val="D541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8" d="100"/>
          <a:sy n="68" d="100"/>
        </p:scale>
        <p:origin x="-144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25C398-6FA7-4AF0-A6AC-60FF5C4D9F63}" type="datetimeFigureOut">
              <a:rPr lang="en-US" smtClean="0"/>
              <a:t>12/15/2012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789D31-7793-4AB9-9EA1-349E232B2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9402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789D31-7793-4AB9-9EA1-349E232B213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9727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789D31-7793-4AB9-9EA1-349E232B213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9727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789D31-7793-4AB9-9EA1-349E232B213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9727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789D31-7793-4AB9-9EA1-349E232B213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9727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789D31-7793-4AB9-9EA1-349E232B213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9727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789D31-7793-4AB9-9EA1-349E232B213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9727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0BA99-047A-4A4B-89C9-FA89F0CD57C4}" type="datetimeFigureOut">
              <a:rPr lang="en-US" smtClean="0"/>
              <a:t>12/15/2012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CE49F-987E-4F5F-802A-1D8DBFA82D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818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0BA99-047A-4A4B-89C9-FA89F0CD57C4}" type="datetimeFigureOut">
              <a:rPr lang="en-US" smtClean="0"/>
              <a:t>12/15/2012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CE49F-987E-4F5F-802A-1D8DBFA82D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022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0BA99-047A-4A4B-89C9-FA89F0CD57C4}" type="datetimeFigureOut">
              <a:rPr lang="en-US" smtClean="0"/>
              <a:t>12/15/2012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CE49F-987E-4F5F-802A-1D8DBFA82D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03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0BA99-047A-4A4B-89C9-FA89F0CD57C4}" type="datetimeFigureOut">
              <a:rPr lang="en-US" smtClean="0"/>
              <a:t>12/15/2012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CE49F-987E-4F5F-802A-1D8DBFA82D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880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0BA99-047A-4A4B-89C9-FA89F0CD57C4}" type="datetimeFigureOut">
              <a:rPr lang="en-US" smtClean="0"/>
              <a:t>12/15/2012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CE49F-987E-4F5F-802A-1D8DBFA82D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725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0BA99-047A-4A4B-89C9-FA89F0CD57C4}" type="datetimeFigureOut">
              <a:rPr lang="en-US" smtClean="0"/>
              <a:t>12/15/2012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CE49F-987E-4F5F-802A-1D8DBFA82D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347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0BA99-047A-4A4B-89C9-FA89F0CD57C4}" type="datetimeFigureOut">
              <a:rPr lang="en-US" smtClean="0"/>
              <a:t>12/15/2012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CE49F-987E-4F5F-802A-1D8DBFA82D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544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0BA99-047A-4A4B-89C9-FA89F0CD57C4}" type="datetimeFigureOut">
              <a:rPr lang="en-US" smtClean="0"/>
              <a:t>12/15/2012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CE49F-987E-4F5F-802A-1D8DBFA82D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913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0BA99-047A-4A4B-89C9-FA89F0CD57C4}" type="datetimeFigureOut">
              <a:rPr lang="en-US" smtClean="0"/>
              <a:t>12/15/2012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CE49F-987E-4F5F-802A-1D8DBFA82D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909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0BA99-047A-4A4B-89C9-FA89F0CD57C4}" type="datetimeFigureOut">
              <a:rPr lang="en-US" smtClean="0"/>
              <a:t>12/15/2012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CE49F-987E-4F5F-802A-1D8DBFA82D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261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0BA99-047A-4A4B-89C9-FA89F0CD57C4}" type="datetimeFigureOut">
              <a:rPr lang="en-US" smtClean="0"/>
              <a:t>12/15/2012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CE49F-987E-4F5F-802A-1D8DBFA82D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049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A0BA99-047A-4A4B-89C9-FA89F0CD57C4}" type="datetimeFigureOut">
              <a:rPr lang="en-US" smtClean="0"/>
              <a:t>12/15/2012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8CE49F-987E-4F5F-802A-1D8DBFA82D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064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10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97968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28600"/>
            <a:ext cx="8686800" cy="5105400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8601"/>
            <a:ext cx="8534400" cy="5486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Jesus</a:t>
            </a:r>
            <a:r>
              <a:rPr lang="en-US" sz="28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’ death by crucifixion is attested to by multiple ancient sources</a:t>
            </a:r>
            <a:r>
              <a:rPr lang="en-US" sz="36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en-US" sz="4300" b="1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914400" indent="-457200" defTabSz="457200">
              <a:buAutoNum type="alphaUcPeriod"/>
            </a:pPr>
            <a:r>
              <a:rPr lang="en-US" sz="24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The Gospels</a:t>
            </a:r>
          </a:p>
          <a:p>
            <a:pPr marL="1314450" lvl="1" indent="-457200" defTabSz="457200">
              <a:buFont typeface="+mj-lt"/>
              <a:buAutoNum type="arabicPeriod"/>
            </a:pPr>
            <a:r>
              <a:rPr lang="en-US" sz="20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Matthew – Apostle, eyewitness</a:t>
            </a:r>
          </a:p>
          <a:p>
            <a:pPr marL="1314450" lvl="1" indent="-457200" defTabSz="457200">
              <a:buFont typeface="+mj-lt"/>
              <a:buAutoNum type="arabicPeriod"/>
            </a:pPr>
            <a:r>
              <a:rPr lang="en-US" sz="20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Mark – Pupil of Apostle Peter</a:t>
            </a:r>
          </a:p>
          <a:p>
            <a:pPr marL="1314450" lvl="1" indent="-457200" defTabSz="457200">
              <a:buFont typeface="+mj-lt"/>
              <a:buAutoNum type="arabicPeriod"/>
            </a:pPr>
            <a:r>
              <a:rPr lang="en-US" sz="20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Luke – Careful investigator of known facts</a:t>
            </a:r>
          </a:p>
          <a:p>
            <a:pPr marL="1314450" lvl="1" indent="-457200" defTabSz="457200">
              <a:buFont typeface="+mj-lt"/>
              <a:buAutoNum type="arabicPeriod"/>
            </a:pPr>
            <a:r>
              <a:rPr lang="en-US" sz="20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John – Apostle, eyewitness</a:t>
            </a:r>
            <a:endParaRPr lang="en-US" sz="2000" b="1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914400" indent="-457200" defTabSz="457200">
              <a:buAutoNum type="alphaUcPeriod"/>
            </a:pPr>
            <a:r>
              <a:rPr lang="en-US" sz="24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Ancient non-Biblical sources</a:t>
            </a:r>
          </a:p>
          <a:p>
            <a:pPr marL="1314450" lvl="1" indent="-457200" defTabSz="457200">
              <a:buFont typeface="+mj-lt"/>
              <a:buAutoNum type="arabicPeriod"/>
            </a:pPr>
            <a:r>
              <a:rPr lang="fr-FR" sz="2000" b="1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Josephus</a:t>
            </a:r>
            <a:r>
              <a:rPr lang="fr-FR" sz="20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fr-FR" sz="2000" b="1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Antiquities</a:t>
            </a:r>
            <a:r>
              <a:rPr lang="fr-FR" sz="20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18: </a:t>
            </a:r>
            <a:r>
              <a:rPr lang="fr-FR" sz="2000" b="1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Chapter</a:t>
            </a:r>
            <a:r>
              <a:rPr lang="fr-FR" sz="20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FR" sz="20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</a:t>
            </a:r>
          </a:p>
          <a:p>
            <a:pPr marL="1314450" lvl="1" indent="-457200" defTabSz="457200">
              <a:buFont typeface="+mj-lt"/>
              <a:buAutoNum type="arabicPeriod"/>
            </a:pPr>
            <a:r>
              <a:rPr lang="en-US" sz="20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Tacitus, Annals </a:t>
            </a:r>
            <a:r>
              <a:rPr lang="en-US" sz="20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15.44</a:t>
            </a:r>
          </a:p>
          <a:p>
            <a:pPr marL="1314450" lvl="1" indent="-457200" defTabSz="457200">
              <a:buFont typeface="+mj-lt"/>
              <a:buAutoNum type="arabicPeriod"/>
            </a:pPr>
            <a:r>
              <a:rPr lang="en-US" sz="20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Lucian of </a:t>
            </a:r>
            <a:r>
              <a:rPr lang="en-US" sz="2000" b="1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Samosata</a:t>
            </a:r>
            <a:r>
              <a:rPr lang="en-US" sz="20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sz="2000" b="1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Peregrinus</a:t>
            </a:r>
            <a:r>
              <a:rPr lang="en-US" sz="20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11, </a:t>
            </a:r>
            <a:r>
              <a:rPr lang="en-US" sz="20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13</a:t>
            </a:r>
          </a:p>
          <a:p>
            <a:pPr marL="1314450" lvl="1" indent="-457200" defTabSz="457200">
              <a:buFont typeface="+mj-lt"/>
              <a:buAutoNum type="arabicPeriod"/>
            </a:pPr>
            <a:r>
              <a:rPr lang="en-US" sz="20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The Talmud, English </a:t>
            </a:r>
            <a:r>
              <a:rPr lang="en-US" sz="20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Translation (2000</a:t>
            </a:r>
            <a:r>
              <a:rPr lang="en-US" sz="20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), 114</a:t>
            </a:r>
            <a:endParaRPr lang="en-US" sz="2000" b="1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5767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28600"/>
            <a:ext cx="8686800" cy="5105400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8601"/>
            <a:ext cx="8534400" cy="5486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The </a:t>
            </a:r>
            <a:r>
              <a:rPr lang="en-US" sz="28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reports of Jesus’ death by </a:t>
            </a:r>
            <a:r>
              <a:rPr lang="en-US" sz="28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crucifixion are </a:t>
            </a:r>
            <a:r>
              <a:rPr lang="en-US" sz="28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early</a:t>
            </a:r>
            <a:r>
              <a:rPr lang="en-US" sz="36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en-US" sz="4300" b="1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914400" indent="-457200" defTabSz="457200">
              <a:buAutoNum type="alphaUcPeriod"/>
            </a:pPr>
            <a:r>
              <a:rPr lang="en-US" sz="24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Early sermons</a:t>
            </a:r>
          </a:p>
          <a:p>
            <a:pPr marL="1314450" lvl="1" indent="-457200" defTabSz="457200">
              <a:buFont typeface="+mj-lt"/>
              <a:buAutoNum type="arabicPeriod"/>
            </a:pPr>
            <a:r>
              <a:rPr lang="en-US" sz="20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Acts 2:22-36</a:t>
            </a:r>
          </a:p>
          <a:p>
            <a:pPr marL="1314450" lvl="1" indent="-457200" defTabSz="457200">
              <a:buFont typeface="+mj-lt"/>
              <a:buAutoNum type="arabicPeriod"/>
            </a:pPr>
            <a:r>
              <a:rPr lang="en-US" sz="20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Acts 3:11-16</a:t>
            </a:r>
          </a:p>
          <a:p>
            <a:pPr marL="1314450" lvl="1" indent="-457200" defTabSz="457200">
              <a:buFont typeface="+mj-lt"/>
              <a:buAutoNum type="arabicPeriod"/>
            </a:pPr>
            <a:r>
              <a:rPr lang="en-US" sz="20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Acts 7:51-53</a:t>
            </a:r>
            <a:endParaRPr lang="en-US" sz="2000" b="1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914400" indent="-457200" defTabSz="457200">
              <a:buAutoNum type="alphaUcPeriod"/>
            </a:pPr>
            <a:r>
              <a:rPr lang="en-US" sz="24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Early writings</a:t>
            </a:r>
          </a:p>
          <a:p>
            <a:pPr marL="1314450" lvl="1" indent="-457200" defTabSz="457200">
              <a:buFont typeface="+mj-lt"/>
              <a:buAutoNum type="arabicPeriod"/>
            </a:pPr>
            <a:r>
              <a:rPr lang="en-US" sz="20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Galatians 2:20-21</a:t>
            </a:r>
          </a:p>
          <a:p>
            <a:pPr marL="1314450" lvl="1" indent="-457200" defTabSz="457200">
              <a:buFont typeface="+mj-lt"/>
              <a:buAutoNum type="arabicPeriod"/>
            </a:pPr>
            <a:r>
              <a:rPr lang="en-US" sz="20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 Corinthians 2:1-5</a:t>
            </a:r>
          </a:p>
          <a:p>
            <a:pPr marL="914400" indent="-457200" defTabSz="457200">
              <a:buAutoNum type="alphaUcPeriod"/>
            </a:pPr>
            <a:r>
              <a:rPr lang="en-US" sz="24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Oral Traditions</a:t>
            </a:r>
          </a:p>
          <a:p>
            <a:pPr marL="1314450" lvl="1" indent="-457200" defTabSz="457200">
              <a:buFont typeface="+mj-lt"/>
              <a:buAutoNum type="arabicPeriod"/>
            </a:pPr>
            <a:r>
              <a:rPr lang="en-US" sz="20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 Corinthians 15:3-8</a:t>
            </a:r>
          </a:p>
          <a:p>
            <a:pPr marL="1314450" lvl="1" indent="-457200" defTabSz="457200">
              <a:buFont typeface="+mj-lt"/>
              <a:buAutoNum type="arabicPeriod"/>
            </a:pPr>
            <a:r>
              <a:rPr lang="en-US" sz="20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Dated within 3-5 years after the resurrection</a:t>
            </a:r>
          </a:p>
        </p:txBody>
      </p:sp>
    </p:spTree>
    <p:extLst>
      <p:ext uri="{BB962C8B-B14F-4D97-AF65-F5344CB8AC3E}">
        <p14:creationId xmlns:p14="http://schemas.microsoft.com/office/powerpoint/2010/main" val="3629938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28600"/>
            <a:ext cx="8686800" cy="5105400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8601"/>
            <a:ext cx="8534400" cy="5486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The </a:t>
            </a:r>
            <a:r>
              <a:rPr lang="en-US" sz="28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Bible accounts of Jesus’ crucifixion are in agreement with other accounts of Roman crucifixion</a:t>
            </a:r>
            <a:r>
              <a:rPr lang="en-US" sz="36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en-US" sz="4300" b="1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914400" indent="-457200" defTabSz="457200">
              <a:buAutoNum type="alphaUcPeriod"/>
            </a:pPr>
            <a:r>
              <a:rPr lang="en-US" sz="24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Scourging </a:t>
            </a:r>
            <a:r>
              <a:rPr lang="en-US" sz="24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/ whipping prior to crucifixion</a:t>
            </a:r>
            <a:endParaRPr lang="en-US" sz="2400" b="1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314450" lvl="1" indent="-457200" defTabSz="457200">
              <a:buFont typeface="+mj-lt"/>
              <a:buAutoNum type="arabicPeriod"/>
            </a:pPr>
            <a:r>
              <a:rPr lang="fr-FR" sz="2000" b="1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Josephus</a:t>
            </a:r>
            <a:r>
              <a:rPr lang="fr-FR" sz="20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fr-FR" sz="2000" b="1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Antiquities</a:t>
            </a:r>
            <a:r>
              <a:rPr lang="fr-FR" sz="20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12: </a:t>
            </a:r>
            <a:r>
              <a:rPr lang="fr-FR" sz="2000" b="1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Chapter</a:t>
            </a:r>
            <a:r>
              <a:rPr lang="fr-FR" sz="20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5</a:t>
            </a:r>
            <a:endParaRPr lang="en-US" sz="2000" b="1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314450" lvl="1" indent="-457200" defTabSz="457200">
              <a:buFont typeface="+mj-lt"/>
              <a:buAutoNum type="arabicPeriod"/>
            </a:pPr>
            <a:r>
              <a:rPr lang="en-US" sz="20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Matt </a:t>
            </a:r>
            <a:r>
              <a:rPr lang="en-US" sz="20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27:26; Mark 15:15; Luke 18:33; John 19:1</a:t>
            </a:r>
            <a:endParaRPr lang="en-US" sz="2000" b="1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914400" indent="-457200" defTabSz="457200">
              <a:buAutoNum type="alphaUcPeriod"/>
            </a:pPr>
            <a:r>
              <a:rPr lang="en-US" sz="24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Punishment </a:t>
            </a:r>
            <a:r>
              <a:rPr lang="en-US" sz="24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of an inhuman nature</a:t>
            </a:r>
            <a:endParaRPr lang="en-US" sz="2400" b="1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314450" lvl="1" indent="-457200" defTabSz="457200">
              <a:buFont typeface="+mj-lt"/>
              <a:buAutoNum type="arabicPeriod"/>
            </a:pPr>
            <a:r>
              <a:rPr lang="fr-FR" sz="2000" b="1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Josephus</a:t>
            </a:r>
            <a:r>
              <a:rPr lang="fr-FR" sz="20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fr-FR" sz="2000" b="1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Antiquities</a:t>
            </a:r>
            <a:r>
              <a:rPr lang="fr-FR" sz="20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13: </a:t>
            </a:r>
            <a:r>
              <a:rPr lang="fr-FR" sz="2000" b="1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Chapter</a:t>
            </a:r>
            <a:r>
              <a:rPr lang="fr-FR" sz="20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14</a:t>
            </a:r>
            <a:endParaRPr lang="fr-FR" sz="2000" b="1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314450" lvl="1" indent="-457200" defTabSz="457200">
              <a:buFont typeface="+mj-lt"/>
              <a:buAutoNum type="arabicPeriod"/>
            </a:pPr>
            <a:r>
              <a:rPr lang="en-US" sz="20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Matt </a:t>
            </a:r>
            <a:r>
              <a:rPr lang="en-US" sz="20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27:27-31; Mark 15:16-20; Luke 23:33-38; John 19:1-7</a:t>
            </a:r>
            <a:endParaRPr lang="en-US" sz="2000" b="1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7201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28600"/>
            <a:ext cx="8686800" cy="5105400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8601"/>
            <a:ext cx="8534400" cy="5486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The </a:t>
            </a:r>
            <a:r>
              <a:rPr lang="en-US" sz="28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Bible accounts of Jesus’ crucifixion are in agreement with other accounts of Roman crucifixion</a:t>
            </a:r>
            <a:r>
              <a:rPr lang="en-US" sz="36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en-US" sz="4300" b="1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914400" indent="-457200" defTabSz="457200">
              <a:buFont typeface="+mj-lt"/>
              <a:buAutoNum type="alphaUcPeriod" startAt="3"/>
            </a:pPr>
            <a:r>
              <a:rPr lang="en-US" sz="24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An </a:t>
            </a:r>
            <a:r>
              <a:rPr lang="en-US" sz="24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examination prior to the crucifixion order</a:t>
            </a:r>
            <a:endParaRPr lang="en-US" sz="2400" b="1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314450" lvl="1" indent="-457200" defTabSz="457200">
              <a:buFont typeface="+mj-lt"/>
              <a:buAutoNum type="arabicPeriod"/>
            </a:pPr>
            <a:r>
              <a:rPr lang="fr-FR" sz="2000" b="1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Josephus</a:t>
            </a:r>
            <a:r>
              <a:rPr lang="fr-FR" sz="20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fr-FR" sz="2000" b="1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Antiquities</a:t>
            </a:r>
            <a:r>
              <a:rPr lang="fr-FR" sz="20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FR" sz="20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18: </a:t>
            </a:r>
            <a:r>
              <a:rPr lang="fr-FR" sz="2000" b="1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Chapter</a:t>
            </a:r>
            <a:r>
              <a:rPr lang="fr-FR" sz="20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FR" sz="20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</a:t>
            </a:r>
            <a:endParaRPr lang="en-US" sz="2000" b="1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314450" lvl="1" indent="-457200" defTabSz="457200">
              <a:buFont typeface="+mj-lt"/>
              <a:buAutoNum type="arabicPeriod"/>
            </a:pPr>
            <a:r>
              <a:rPr lang="en-US" sz="20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Matt </a:t>
            </a:r>
            <a:r>
              <a:rPr lang="en-US" sz="20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27:11-14; Mark 15:1-5; Luke 23:1-7; John 18:28-38</a:t>
            </a:r>
            <a:endParaRPr lang="en-US" sz="2000" b="1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914400" indent="-457200" defTabSz="457200">
              <a:buAutoNum type="alphaUcPeriod" startAt="3"/>
            </a:pPr>
            <a:r>
              <a:rPr lang="en-US" sz="24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The </a:t>
            </a:r>
            <a:r>
              <a:rPr lang="en-US" sz="24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bodies of the crucified were removed before sundown</a:t>
            </a:r>
            <a:endParaRPr lang="en-US" sz="2400" b="1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314450" lvl="1" indent="-457200" defTabSz="457200">
              <a:buFont typeface="+mj-lt"/>
              <a:buAutoNum type="arabicPeriod"/>
            </a:pPr>
            <a:r>
              <a:rPr lang="en-US" sz="20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Josephus, Jewish War 4: Chapter 5</a:t>
            </a:r>
            <a:endParaRPr lang="fr-FR" sz="2000" b="1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314450" lvl="1" indent="-457200" defTabSz="457200">
              <a:buFont typeface="+mj-lt"/>
              <a:buAutoNum type="arabicPeriod"/>
            </a:pPr>
            <a:r>
              <a:rPr lang="en-US" sz="20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Deuteronomy 21:22-23; John </a:t>
            </a:r>
            <a:r>
              <a:rPr lang="en-US" sz="20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19:31-33</a:t>
            </a:r>
            <a:endParaRPr lang="en-US" sz="2000" b="1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3757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28600"/>
            <a:ext cx="8686800" cy="5105400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8601"/>
            <a:ext cx="8534400" cy="5486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The </a:t>
            </a:r>
            <a:r>
              <a:rPr lang="en-US" sz="28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Bible accounts of Jesus’ crucifixion are in agreement with other accounts of Roman crucifixion</a:t>
            </a:r>
            <a:r>
              <a:rPr lang="en-US" sz="36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en-US" sz="4300" b="1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914400" indent="-457200" defTabSz="457200">
              <a:buFont typeface="+mj-lt"/>
              <a:buAutoNum type="alphaUcPeriod" startAt="5"/>
            </a:pPr>
            <a:r>
              <a:rPr lang="en-US" sz="24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The </a:t>
            </a:r>
            <a:r>
              <a:rPr lang="en-US" sz="24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condemned were nailed to the cross</a:t>
            </a:r>
            <a:endParaRPr lang="en-US" sz="2400" b="1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314450" lvl="1" indent="-457200" defTabSz="457200">
              <a:buFont typeface="+mj-lt"/>
              <a:buAutoNum type="arabicPeriod"/>
            </a:pPr>
            <a:r>
              <a:rPr lang="en-US" sz="20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Josephus, War 5: Chapter 11</a:t>
            </a:r>
            <a:endParaRPr lang="en-US" sz="2000" b="1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314450" lvl="1" indent="-457200" defTabSz="457200">
              <a:buFont typeface="+mj-lt"/>
              <a:buAutoNum type="arabicPeriod"/>
            </a:pPr>
            <a:r>
              <a:rPr lang="en-US" sz="20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The remains </a:t>
            </a:r>
            <a:r>
              <a:rPr lang="en-US" sz="20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of </a:t>
            </a:r>
            <a:r>
              <a:rPr lang="en-US" sz="2000" b="1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Yohanan</a:t>
            </a:r>
            <a:r>
              <a:rPr lang="en-US" sz="20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with 7-inch nail</a:t>
            </a:r>
          </a:p>
          <a:p>
            <a:pPr marL="1314450" lvl="1" indent="-457200" defTabSz="457200">
              <a:buFont typeface="+mj-lt"/>
              <a:buAutoNum type="arabicPeriod"/>
            </a:pPr>
            <a:r>
              <a:rPr lang="en-US" sz="20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Psalm </a:t>
            </a:r>
            <a:r>
              <a:rPr lang="en-US" sz="20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22:16; Luke 24:36-40; John 20:24-28</a:t>
            </a:r>
          </a:p>
        </p:txBody>
      </p:sp>
    </p:spTree>
    <p:extLst>
      <p:ext uri="{BB962C8B-B14F-4D97-AF65-F5344CB8AC3E}">
        <p14:creationId xmlns:p14="http://schemas.microsoft.com/office/powerpoint/2010/main" val="1126339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28600"/>
            <a:ext cx="8686800" cy="5105400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8601"/>
            <a:ext cx="8534400" cy="5486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The </a:t>
            </a:r>
            <a:r>
              <a:rPr lang="en-US" sz="28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probability of surviving Roman crucifixion is very low</a:t>
            </a:r>
            <a:r>
              <a:rPr lang="en-US" sz="36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en-US" sz="4300" b="1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914400" indent="-457200" defTabSz="457200">
              <a:buAutoNum type="alphaUcPeriod"/>
            </a:pPr>
            <a:r>
              <a:rPr lang="en-US" sz="24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Scourging</a:t>
            </a:r>
          </a:p>
          <a:p>
            <a:pPr marL="1314450" lvl="1" indent="-457200" defTabSz="457200">
              <a:buFont typeface="+mj-lt"/>
              <a:buAutoNum type="arabicPeriod"/>
            </a:pPr>
            <a:r>
              <a:rPr lang="en-US" sz="20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39 lashes with a whip</a:t>
            </a:r>
            <a:endParaRPr lang="en-US" sz="2000" b="1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314450" lvl="1" indent="-457200" defTabSz="457200">
              <a:buFont typeface="+mj-lt"/>
              <a:buAutoNum type="arabicPeriod"/>
            </a:pPr>
            <a:r>
              <a:rPr lang="en-US" sz="20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Hypovolemic shock</a:t>
            </a:r>
          </a:p>
          <a:p>
            <a:pPr marL="1314450" lvl="1" indent="-457200" defTabSz="457200">
              <a:buFont typeface="+mj-lt"/>
              <a:buAutoNum type="arabicPeriod"/>
            </a:pPr>
            <a:r>
              <a:rPr lang="en-US" sz="20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Eusebius, Ecclesiastical History, Book 4, chap. </a:t>
            </a:r>
            <a:r>
              <a:rPr lang="en-US" sz="20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15</a:t>
            </a:r>
            <a:endParaRPr lang="en-US" sz="2000" b="1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914400" indent="-457200" defTabSz="457200">
              <a:buAutoNum type="alphaUcPeriod"/>
            </a:pPr>
            <a:r>
              <a:rPr lang="en-US" sz="24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Medical evidence of the crucifixion</a:t>
            </a:r>
          </a:p>
          <a:p>
            <a:pPr marL="1314450" lvl="1" indent="-457200" defTabSz="457200">
              <a:buFont typeface="+mj-lt"/>
              <a:buAutoNum type="arabicPeriod"/>
            </a:pPr>
            <a:r>
              <a:rPr lang="en-US" sz="20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Death by asphyxiation</a:t>
            </a:r>
          </a:p>
          <a:p>
            <a:pPr marL="1314450" lvl="1" indent="-457200" defTabSz="457200">
              <a:buFont typeface="+mj-lt"/>
              <a:buAutoNum type="arabicPeriod"/>
            </a:pPr>
            <a:r>
              <a:rPr lang="en-US" sz="20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The spear wound</a:t>
            </a:r>
          </a:p>
          <a:p>
            <a:pPr marL="914400" indent="-457200" defTabSz="457200">
              <a:buAutoNum type="alphaUcPeriod"/>
            </a:pPr>
            <a:r>
              <a:rPr lang="en-US" sz="24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One documented survivor</a:t>
            </a:r>
          </a:p>
          <a:p>
            <a:pPr marL="1314450" lvl="1" indent="-457200" defTabSz="457200">
              <a:buFont typeface="+mj-lt"/>
              <a:buAutoNum type="arabicPeriod"/>
            </a:pPr>
            <a:r>
              <a:rPr lang="fr-FR" sz="2000" b="1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Josephus</a:t>
            </a:r>
            <a:r>
              <a:rPr lang="fr-FR" sz="20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Life 76</a:t>
            </a:r>
            <a:endParaRPr lang="fr-FR" sz="2000" b="1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314450" lvl="1" indent="-457200" defTabSz="457200">
              <a:buFont typeface="+mj-lt"/>
              <a:buAutoNum type="arabicPeriod"/>
            </a:pPr>
            <a:r>
              <a:rPr lang="en-US" sz="20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“Greatest care available” = 33% survival rate</a:t>
            </a:r>
          </a:p>
        </p:txBody>
      </p:sp>
    </p:spTree>
    <p:extLst>
      <p:ext uri="{BB962C8B-B14F-4D97-AF65-F5344CB8AC3E}">
        <p14:creationId xmlns:p14="http://schemas.microsoft.com/office/powerpoint/2010/main" val="2267201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9663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545</TotalTime>
  <Words>339</Words>
  <Application>Microsoft Office PowerPoint</Application>
  <PresentationFormat>On-screen Show (4:3)</PresentationFormat>
  <Paragraphs>58</Paragraphs>
  <Slides>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Elijah</dc:creator>
  <cp:lastModifiedBy>Elijah</cp:lastModifiedBy>
  <cp:revision>38</cp:revision>
  <dcterms:created xsi:type="dcterms:W3CDTF">2012-08-17T18:01:39Z</dcterms:created>
  <dcterms:modified xsi:type="dcterms:W3CDTF">2012-12-16T05:01:03Z</dcterms:modified>
</cp:coreProperties>
</file>