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7" r:id="rId19"/>
    <p:sldId id="276" r:id="rId20"/>
    <p:sldId id="278" r:id="rId21"/>
    <p:sldId id="279" r:id="rId22"/>
    <p:sldId id="280" r:id="rId23"/>
    <p:sldId id="281"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9" autoAdjust="0"/>
    <p:restoredTop sz="94384" autoAdjust="0"/>
  </p:normalViewPr>
  <p:slideViewPr>
    <p:cSldViewPr>
      <p:cViewPr varScale="1">
        <p:scale>
          <a:sx n="70" d="100"/>
          <a:sy n="70" d="100"/>
        </p:scale>
        <p:origin x="139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79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E8C3716-44C4-4808-A356-AF5DBADF93D2}" type="datetimeFigureOut">
              <a:rPr lang="en-US" smtClean="0"/>
              <a:t>6/15/2014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768285-9779-49A4-8979-3F0FAFE6412E}" type="slidenum">
              <a:rPr lang="en-US" smtClean="0"/>
              <a:t>‹#›</a:t>
            </a:fld>
            <a:endParaRPr lang="en-US"/>
          </a:p>
        </p:txBody>
      </p:sp>
    </p:spTree>
    <p:extLst>
      <p:ext uri="{BB962C8B-B14F-4D97-AF65-F5344CB8AC3E}">
        <p14:creationId xmlns:p14="http://schemas.microsoft.com/office/powerpoint/2010/main" val="1428987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8ECA510-257B-411C-9DE6-BA6620A5FB69}" type="datetimeFigureOut">
              <a:rPr lang="en-US"/>
              <a:pPr>
                <a:defRPr/>
              </a:pPr>
              <a:t>6/15/2014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01F5FD6-5CD2-4A1E-B1C7-775C403A40DA}" type="slidenum">
              <a:rPr lang="en-US"/>
              <a:pPr>
                <a:defRPr/>
              </a:pPr>
              <a:t>‹#›</a:t>
            </a:fld>
            <a:endParaRPr lang="en-US" dirty="0"/>
          </a:p>
        </p:txBody>
      </p:sp>
    </p:spTree>
    <p:extLst>
      <p:ext uri="{BB962C8B-B14F-4D97-AF65-F5344CB8AC3E}">
        <p14:creationId xmlns:p14="http://schemas.microsoft.com/office/powerpoint/2010/main" val="34792907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dirty="0"/>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721F7605-2BC8-4D06-BAA6-F8CC85B86876}" type="datetimeFigureOut">
              <a:rPr lang="en-US"/>
              <a:pPr>
                <a:defRPr/>
              </a:pPr>
              <a:t>6/15/2014</a:t>
            </a:fld>
            <a:endParaRPr lang="en-US" dirty="0"/>
          </a:p>
        </p:txBody>
      </p:sp>
      <p:sp>
        <p:nvSpPr>
          <p:cNvPr id="8" name="Slide Number Placeholder 15"/>
          <p:cNvSpPr>
            <a:spLocks noGrp="1"/>
          </p:cNvSpPr>
          <p:nvPr>
            <p:ph type="sldNum" sz="quarter" idx="11"/>
          </p:nvPr>
        </p:nvSpPr>
        <p:spPr/>
        <p:txBody>
          <a:bodyPr/>
          <a:lstStyle>
            <a:lvl1pPr>
              <a:defRPr/>
            </a:lvl1pPr>
          </a:lstStyle>
          <a:p>
            <a:pPr>
              <a:defRPr/>
            </a:pPr>
            <a:fld id="{1F75CFC8-78FF-4D62-BBF0-0C4D321D2AF5}" type="slidenum">
              <a:rPr lang="en-US"/>
              <a:pPr>
                <a:defRPr/>
              </a:pPr>
              <a:t>‹#›</a:t>
            </a:fld>
            <a:endParaRPr lang="en-US" dirty="0"/>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5E58C3AE-B98B-4C5F-BFCE-2F22E18FA402}" type="datetimeFigureOut">
              <a:rPr lang="en-US"/>
              <a:pPr>
                <a:defRPr/>
              </a:pPr>
              <a:t>6/15/2014</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2CCA1090-99F4-46BC-88C6-0799C20D693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7A137D6A-89AE-4454-BB1B-D3BE89F26E70}" type="datetimeFigureOut">
              <a:rPr lang="en-US"/>
              <a:pPr>
                <a:defRPr/>
              </a:pPr>
              <a:t>6/15/2014</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4E24246-ACA0-4995-AE74-44716782C54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331E2FC7-B0D8-4B3A-92A9-730DB441C255}" type="datetimeFigureOut">
              <a:rPr lang="en-US"/>
              <a:pPr>
                <a:defRPr/>
              </a:pPr>
              <a:t>6/15/2014</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AFB824C9-F978-4652-AC6F-361CB49D423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1422D7-E140-4BFA-8D43-7797B4B63FD6}" type="datetimeFigureOut">
              <a:rPr lang="en-US"/>
              <a:pPr>
                <a:defRPr/>
              </a:pPr>
              <a:t>6/15/2014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AE1EB6B-19A9-47AC-A840-44F79163D91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0D70C4D8-15F8-43EB-98F5-72A512704E0D}" type="datetimeFigureOut">
              <a:rPr lang="en-US"/>
              <a:pPr>
                <a:defRPr/>
              </a:pPr>
              <a:t>6/15/2014</a:t>
            </a:fld>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DAB3EEF1-9E2C-4C71-8ACE-96BAA5EA837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2499AD9C-5BD4-4609-B674-5B3D363CB215}" type="slidenum">
              <a:rPr lang="en-US"/>
              <a:pPr>
                <a:defRPr/>
              </a:pPr>
              <a:t>‹#›</a:t>
            </a:fld>
            <a:endParaRPr lang="en-US" dirty="0"/>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fld id="{B5F4395C-B303-4F71-BA7D-7ECD38512055}" type="datetimeFigureOut">
              <a:rPr lang="en-US"/>
              <a:pPr>
                <a:defRPr/>
              </a:pPr>
              <a:t>6/15/2014</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144E45B5-DED2-4AE0-968C-1286E64E6D26}" type="datetimeFigureOut">
              <a:rPr lang="en-US"/>
              <a:pPr>
                <a:defRPr/>
              </a:pPr>
              <a:t>6/15/2014</a:t>
            </a:fld>
            <a:endParaRPr lang="en-US" dirty="0"/>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8F87DD0A-DB70-4243-94D8-B1297DBDE96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4A9324D9-9C2D-4CED-BB72-39E5119ED8A1}" type="datetimeFigureOut">
              <a:rPr lang="en-US"/>
              <a:pPr>
                <a:defRPr/>
              </a:pPr>
              <a:t>6/15/2014</a:t>
            </a:fld>
            <a:endParaRPr lang="en-US" dirty="0"/>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F0A902AB-779E-4778-8465-08A67AC0E24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23"/>
          <p:cNvSpPr>
            <a:spLocks noGrp="1"/>
          </p:cNvSpPr>
          <p:nvPr>
            <p:ph type="dt" sz="half" idx="10"/>
          </p:nvPr>
        </p:nvSpPr>
        <p:spPr/>
        <p:txBody>
          <a:bodyPr/>
          <a:lstStyle>
            <a:lvl1pPr>
              <a:defRPr/>
            </a:lvl1pPr>
          </a:lstStyle>
          <a:p>
            <a:pPr>
              <a:defRPr/>
            </a:pPr>
            <a:fld id="{4983562B-17C0-4F16-89D7-2753F47694A3}" type="datetimeFigureOut">
              <a:rPr lang="en-US"/>
              <a:pPr>
                <a:defRPr/>
              </a:pPr>
              <a:t>6/15/2014</a:t>
            </a:fld>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13CA6728-319E-4637-A0B9-8204ADFA13F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23"/>
          <p:cNvSpPr>
            <a:spLocks noGrp="1"/>
          </p:cNvSpPr>
          <p:nvPr>
            <p:ph type="dt" sz="half" idx="10"/>
          </p:nvPr>
        </p:nvSpPr>
        <p:spPr/>
        <p:txBody>
          <a:bodyPr/>
          <a:lstStyle>
            <a:lvl1pPr>
              <a:defRPr/>
            </a:lvl1pPr>
          </a:lstStyle>
          <a:p>
            <a:pPr>
              <a:defRPr/>
            </a:pPr>
            <a:fld id="{E468B439-44B1-428D-BB0B-2611B21DC3A4}" type="datetimeFigureOut">
              <a:rPr lang="en-US"/>
              <a:pPr>
                <a:defRPr/>
              </a:pPr>
              <a:t>6/15/2014</a:t>
            </a:fld>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A101AD5E-5A8D-4CDA-87C7-5E56F6ABBE2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fld id="{1077B74A-02CD-4AED-8C94-2AE7E3C7F377}" type="datetimeFigureOut">
              <a:rPr lang="en-US"/>
              <a:pPr>
                <a:defRPr/>
              </a:pPr>
              <a:t>6/15/2014</a:t>
            </a:fld>
            <a:endParaRPr lang="en-US" dirty="0"/>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a:solidFill>
                  <a:schemeClr val="tx2"/>
                </a:solidFill>
                <a:latin typeface="+mn-lt"/>
                <a:cs typeface="+mn-cs"/>
              </a:defRPr>
            </a:lvl1pPr>
          </a:lstStyle>
          <a:p>
            <a:pPr>
              <a:defRPr/>
            </a:pPr>
            <a:fld id="{45D5FC8F-4F62-42A0-AFC9-D854E20E1678}" type="slidenum">
              <a:rPr lang="en-US"/>
              <a:pPr>
                <a:defRPr/>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74" r:id="rId5"/>
    <p:sldLayoutId id="2147483669" r:id="rId6"/>
    <p:sldLayoutId id="2147483668" r:id="rId7"/>
    <p:sldLayoutId id="2147483667" r:id="rId8"/>
    <p:sldLayoutId id="2147483666" r:id="rId9"/>
    <p:sldLayoutId id="2147483665" r:id="rId10"/>
    <p:sldLayoutId id="2147483664" r:id="rId11"/>
  </p:sldLayoutIdLst>
  <p:timing>
    <p:tnLst>
      <p:par>
        <p:cTn id="1" dur="indefinite" restart="never" nodeType="tmRoot"/>
      </p:par>
    </p:tnLst>
  </p:timing>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1371600"/>
            <a:ext cx="8305800" cy="1981200"/>
          </a:xfrm>
        </p:spPr>
        <p:txBody>
          <a:bodyPr/>
          <a:lstStyle/>
          <a:p>
            <a:pPr eaLnBrk="1" fontAlgn="auto" hangingPunct="1">
              <a:spcAft>
                <a:spcPts val="0"/>
              </a:spcAft>
              <a:defRPr/>
            </a:pPr>
            <a:r>
              <a:rPr dirty="0" smtClean="0"/>
              <a:t>Unity</a:t>
            </a:r>
            <a:endParaRPr dirty="0"/>
          </a:p>
        </p:txBody>
      </p:sp>
      <p:sp>
        <p:nvSpPr>
          <p:cNvPr id="4" name="Subtitle 1"/>
          <p:cNvSpPr>
            <a:spLocks noGrp="1"/>
          </p:cNvSpPr>
          <p:nvPr>
            <p:ph type="subTitle" idx="1"/>
          </p:nvPr>
        </p:nvSpPr>
        <p:spPr>
          <a:xfrm>
            <a:off x="457200" y="3700463"/>
            <a:ext cx="8305800" cy="1143000"/>
          </a:xfrm>
        </p:spPr>
        <p:txBody>
          <a:bodyPr/>
          <a:lstStyle/>
          <a:p>
            <a:pPr eaLnBrk="1" fontAlgn="auto" hangingPunct="1">
              <a:spcAft>
                <a:spcPts val="0"/>
              </a:spcAft>
              <a:defRPr/>
            </a:pPr>
            <a:r>
              <a:rPr lang="en-US" i="1" dirty="0"/>
              <a:t>Behold, how good and how pleasant it is </a:t>
            </a:r>
            <a:r>
              <a:rPr lang="en-US" i="1" dirty="0" smtClean="0"/>
              <a:t>for </a:t>
            </a:r>
            <a:r>
              <a:rPr lang="en-US" i="1" dirty="0"/>
              <a:t>brethren to dwell together in unity!</a:t>
            </a:r>
            <a:endParaRPr lang="en-US" i="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lstStyle/>
          <a:p>
            <a:r>
              <a:rPr lang="en-US" dirty="0" smtClean="0"/>
              <a:t>1 Corinthians 1:10 “</a:t>
            </a:r>
            <a:r>
              <a:rPr lang="en-US" i="1" dirty="0" smtClean="0"/>
              <a:t>…no divisions among you, but that you be perfectly joined together.</a:t>
            </a:r>
            <a:r>
              <a:rPr lang="en-US" dirty="0" smtClean="0"/>
              <a:t>”</a:t>
            </a:r>
          </a:p>
          <a:p>
            <a:pPr lvl="1"/>
            <a:r>
              <a:rPr lang="en-US" dirty="0" smtClean="0"/>
              <a:t>Division – </a:t>
            </a:r>
            <a:r>
              <a:rPr lang="en-US" dirty="0" err="1" smtClean="0"/>
              <a:t>Schisma</a:t>
            </a:r>
            <a:r>
              <a:rPr lang="en-US" dirty="0" smtClean="0"/>
              <a:t> </a:t>
            </a:r>
          </a:p>
          <a:p>
            <a:pPr lvl="1"/>
            <a:r>
              <a:rPr lang="en-US" dirty="0" smtClean="0"/>
              <a:t>Used in Matthew 9:16 “</a:t>
            </a:r>
            <a:r>
              <a:rPr lang="en-US" i="1" dirty="0"/>
              <a:t>No one puts a piece of </a:t>
            </a:r>
            <a:r>
              <a:rPr lang="en-US" i="1" dirty="0" err="1"/>
              <a:t>unshrunk</a:t>
            </a:r>
            <a:r>
              <a:rPr lang="en-US" i="1" dirty="0"/>
              <a:t> cloth on an old garment; for the patch pulls away from the garment, and the </a:t>
            </a:r>
            <a:r>
              <a:rPr lang="en-US" i="1" dirty="0">
                <a:solidFill>
                  <a:srgbClr val="FF0000"/>
                </a:solidFill>
              </a:rPr>
              <a:t>tear</a:t>
            </a:r>
            <a:r>
              <a:rPr lang="en-US" i="1" dirty="0"/>
              <a:t> is made worse</a:t>
            </a:r>
            <a:r>
              <a:rPr lang="en-US" i="1" dirty="0" smtClean="0"/>
              <a:t>.</a:t>
            </a:r>
            <a:r>
              <a:rPr lang="en-US" dirty="0" smtClean="0"/>
              <a:t>”</a:t>
            </a:r>
          </a:p>
          <a:p>
            <a:pPr lvl="1"/>
            <a:r>
              <a:rPr lang="en-US" dirty="0" smtClean="0"/>
              <a:t>Perfectly Joined Together – </a:t>
            </a:r>
            <a:r>
              <a:rPr lang="en-US" dirty="0" err="1" smtClean="0"/>
              <a:t>Katartizo</a:t>
            </a:r>
            <a:r>
              <a:rPr lang="en-US" dirty="0" smtClean="0"/>
              <a:t> (</a:t>
            </a:r>
            <a:r>
              <a:rPr lang="en-US" dirty="0" err="1" smtClean="0"/>
              <a:t>kat-ar-tid</a:t>
            </a:r>
            <a:r>
              <a:rPr lang="en-US" dirty="0" smtClean="0"/>
              <a:t>’-</a:t>
            </a:r>
            <a:r>
              <a:rPr lang="en-US" dirty="0" err="1" smtClean="0"/>
              <a:t>zo</a:t>
            </a:r>
            <a:r>
              <a:rPr lang="en-US" dirty="0" smtClean="0"/>
              <a:t>)</a:t>
            </a:r>
          </a:p>
          <a:p>
            <a:pPr lvl="1"/>
            <a:r>
              <a:rPr lang="en-US" dirty="0" smtClean="0"/>
              <a:t>Going on from there, He saw two other brothers, James the son of Zebedee, and John his brother, in the boat with Zebedee their father, </a:t>
            </a:r>
            <a:r>
              <a:rPr lang="en-US" dirty="0" smtClean="0">
                <a:solidFill>
                  <a:srgbClr val="FF0000"/>
                </a:solidFill>
              </a:rPr>
              <a:t>mending</a:t>
            </a:r>
            <a:r>
              <a:rPr lang="en-US" dirty="0" smtClean="0"/>
              <a:t> their nets.  He called them.</a:t>
            </a:r>
          </a:p>
          <a:p>
            <a:pPr marL="366713" lvl="1" indent="0" algn="ctr">
              <a:buNone/>
            </a:pPr>
            <a:r>
              <a:rPr lang="en-US" sz="2900" dirty="0">
                <a:solidFill>
                  <a:schemeClr val="tx1"/>
                </a:solidFill>
              </a:rPr>
              <a:t>We need to work to mend the tear(s) in the net!</a:t>
            </a:r>
          </a:p>
        </p:txBody>
      </p:sp>
      <p:sp>
        <p:nvSpPr>
          <p:cNvPr id="3" name="Title 2"/>
          <p:cNvSpPr>
            <a:spLocks noGrp="1"/>
          </p:cNvSpPr>
          <p:nvPr>
            <p:ph type="title"/>
          </p:nvPr>
        </p:nvSpPr>
        <p:spPr/>
        <p:txBody>
          <a:bodyPr/>
          <a:lstStyle/>
          <a:p>
            <a:pPr algn="ctr"/>
            <a:r>
              <a:rPr lang="en-US" dirty="0" smtClean="0"/>
              <a:t>Be Perfectly Joined Together</a:t>
            </a:r>
            <a:endParaRPr lang="en-US" dirty="0"/>
          </a:p>
        </p:txBody>
      </p:sp>
    </p:spTree>
    <p:extLst>
      <p:ext uri="{BB962C8B-B14F-4D97-AF65-F5344CB8AC3E}">
        <p14:creationId xmlns:p14="http://schemas.microsoft.com/office/powerpoint/2010/main" val="2921355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lstStyle/>
          <a:p>
            <a:r>
              <a:rPr lang="en-US" dirty="0" smtClean="0"/>
              <a:t>Mind – “the ability to think and understand”</a:t>
            </a:r>
          </a:p>
          <a:p>
            <a:pPr lvl="1"/>
            <a:r>
              <a:rPr lang="en-US" dirty="0" smtClean="0"/>
              <a:t>Thayer – It is a particular mode of thinking and judging</a:t>
            </a:r>
          </a:p>
          <a:p>
            <a:r>
              <a:rPr lang="en-US" dirty="0" smtClean="0"/>
              <a:t>Philippians 2:1-5 “</a:t>
            </a:r>
            <a:r>
              <a:rPr lang="en-US" i="1" dirty="0"/>
              <a:t>Therefore if there is any consolation in Christ, if any comfort of love, if any fellowship of the Spirit, if any affection and mercy, fulfill my joy by being like-minded, having the same love, being of one accord, of one mind. Let nothing be done through selfish ambition or conceit, but in lowliness of mind let each esteem others better than himself. Let each of you look out not only for his own interests, but also for the interests of others. Let this mind be in you which was also in Christ Jesus…</a:t>
            </a:r>
            <a:r>
              <a:rPr lang="en-US" dirty="0" smtClean="0"/>
              <a:t>”</a:t>
            </a:r>
            <a:endParaRPr lang="en-US" dirty="0"/>
          </a:p>
        </p:txBody>
      </p:sp>
      <p:sp>
        <p:nvSpPr>
          <p:cNvPr id="3" name="Title 2"/>
          <p:cNvSpPr>
            <a:spLocks noGrp="1"/>
          </p:cNvSpPr>
          <p:nvPr>
            <p:ph type="title"/>
          </p:nvPr>
        </p:nvSpPr>
        <p:spPr>
          <a:xfrm>
            <a:off x="304800" y="152400"/>
            <a:ext cx="8534400" cy="1219200"/>
          </a:xfrm>
        </p:spPr>
        <p:txBody>
          <a:bodyPr>
            <a:normAutofit/>
          </a:bodyPr>
          <a:lstStyle/>
          <a:p>
            <a:pPr algn="ctr"/>
            <a:r>
              <a:rPr lang="en-US" dirty="0" smtClean="0"/>
              <a:t>Be Of The Same Mind</a:t>
            </a:r>
            <a:endParaRPr lang="en-US" dirty="0"/>
          </a:p>
        </p:txBody>
      </p:sp>
    </p:spTree>
    <p:extLst>
      <p:ext uri="{BB962C8B-B14F-4D97-AF65-F5344CB8AC3E}">
        <p14:creationId xmlns:p14="http://schemas.microsoft.com/office/powerpoint/2010/main" val="375703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Corinthians 2:16 “</a:t>
            </a:r>
            <a:r>
              <a:rPr lang="en-US" i="1" dirty="0" smtClean="0"/>
              <a:t>For “who has known the mind of the Lord that he may instruct Him?” But we have the mind of Christ.</a:t>
            </a:r>
            <a:r>
              <a:rPr lang="en-US" dirty="0" smtClean="0"/>
              <a:t>”</a:t>
            </a:r>
          </a:p>
          <a:p>
            <a:r>
              <a:rPr lang="en-US" dirty="0" smtClean="0"/>
              <a:t>Context:</a:t>
            </a:r>
          </a:p>
          <a:p>
            <a:pPr lvl="1"/>
            <a:r>
              <a:rPr lang="en-US" dirty="0" smtClean="0"/>
              <a:t>V1 “</a:t>
            </a:r>
            <a:r>
              <a:rPr lang="en-US" i="1" dirty="0" smtClean="0"/>
              <a:t>…declaring to [them] the testimony of God.</a:t>
            </a:r>
            <a:r>
              <a:rPr lang="en-US" dirty="0" smtClean="0"/>
              <a:t>”</a:t>
            </a:r>
          </a:p>
          <a:p>
            <a:pPr lvl="1"/>
            <a:r>
              <a:rPr lang="en-US" dirty="0" smtClean="0"/>
              <a:t>V7 </a:t>
            </a:r>
            <a:r>
              <a:rPr lang="en-US" i="1" dirty="0" smtClean="0"/>
              <a:t>“the wisdom of God in a mystery.”</a:t>
            </a:r>
          </a:p>
          <a:p>
            <a:pPr lvl="1"/>
            <a:r>
              <a:rPr lang="en-US" i="1" dirty="0" smtClean="0"/>
              <a:t>V10 </a:t>
            </a:r>
            <a:r>
              <a:rPr lang="en-US" dirty="0" smtClean="0"/>
              <a:t>“</a:t>
            </a:r>
            <a:r>
              <a:rPr lang="en-US" i="1" dirty="0" smtClean="0"/>
              <a:t>God has revealed to us through His Spirit</a:t>
            </a:r>
            <a:r>
              <a:rPr lang="en-US" dirty="0" smtClean="0"/>
              <a:t>”</a:t>
            </a:r>
          </a:p>
          <a:p>
            <a:pPr lvl="1"/>
            <a:r>
              <a:rPr lang="en-US" dirty="0" smtClean="0"/>
              <a:t>V12 </a:t>
            </a:r>
            <a:r>
              <a:rPr lang="en-US" i="1" dirty="0" smtClean="0"/>
              <a:t>“know the things that have been freely given to us by God”</a:t>
            </a:r>
          </a:p>
          <a:p>
            <a:pPr marL="0" indent="0" algn="ctr">
              <a:buNone/>
            </a:pPr>
            <a:r>
              <a:rPr lang="en-US" dirty="0" smtClean="0"/>
              <a:t>When we think alike, and only use God’s word as our standard, we will be able to further be of the same judgment</a:t>
            </a:r>
          </a:p>
        </p:txBody>
      </p:sp>
      <p:sp>
        <p:nvSpPr>
          <p:cNvPr id="3" name="Title 2"/>
          <p:cNvSpPr>
            <a:spLocks noGrp="1"/>
          </p:cNvSpPr>
          <p:nvPr>
            <p:ph type="title"/>
          </p:nvPr>
        </p:nvSpPr>
        <p:spPr>
          <a:xfrm>
            <a:off x="304800" y="152400"/>
            <a:ext cx="8534400" cy="1219200"/>
          </a:xfrm>
        </p:spPr>
        <p:txBody>
          <a:bodyPr>
            <a:normAutofit/>
          </a:bodyPr>
          <a:lstStyle/>
          <a:p>
            <a:pPr algn="ctr"/>
            <a:r>
              <a:rPr lang="en-US" dirty="0" smtClean="0"/>
              <a:t>Be Of The Same Mind And Judgment</a:t>
            </a:r>
            <a:endParaRPr lang="en-US" dirty="0"/>
          </a:p>
        </p:txBody>
      </p:sp>
    </p:spTree>
    <p:extLst>
      <p:ext uri="{BB962C8B-B14F-4D97-AF65-F5344CB8AC3E}">
        <p14:creationId xmlns:p14="http://schemas.microsoft.com/office/powerpoint/2010/main" val="77487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v12 </a:t>
            </a:r>
            <a:r>
              <a:rPr lang="en-US" dirty="0" smtClean="0"/>
              <a:t>“</a:t>
            </a:r>
            <a:r>
              <a:rPr lang="en-US" i="1" dirty="0"/>
              <a:t>Now if Christ is preached that He has been raised from the dead, how do some among you say that there is no resurrection of the dead?</a:t>
            </a:r>
            <a:r>
              <a:rPr lang="en-US" dirty="0"/>
              <a:t>” </a:t>
            </a:r>
            <a:endParaRPr lang="en-US" dirty="0" smtClean="0"/>
          </a:p>
          <a:p>
            <a:r>
              <a:rPr lang="en-US" dirty="0" smtClean="0"/>
              <a:t>Man’s philosophy creeps in…</a:t>
            </a:r>
          </a:p>
          <a:p>
            <a:pPr lvl="1"/>
            <a:r>
              <a:rPr lang="en-US" dirty="0" smtClean="0"/>
              <a:t>Acts 17:21 “</a:t>
            </a:r>
            <a:r>
              <a:rPr lang="en-US" i="1" dirty="0"/>
              <a:t>all the Athenians and the foreigners who were there spent their time in nothing else but either to tell or hear some new thing</a:t>
            </a:r>
            <a:r>
              <a:rPr lang="en-US" i="1" dirty="0" smtClean="0"/>
              <a:t>.</a:t>
            </a:r>
            <a:r>
              <a:rPr lang="en-US" dirty="0" smtClean="0"/>
              <a:t>”</a:t>
            </a:r>
          </a:p>
          <a:p>
            <a:pPr lvl="1"/>
            <a:r>
              <a:rPr lang="en-US" dirty="0" smtClean="0"/>
              <a:t>V22-31 – Paul preaches the true God, the judgment and the assurance of the judgment through the resurrection.</a:t>
            </a:r>
          </a:p>
          <a:p>
            <a:pPr lvl="1"/>
            <a:r>
              <a:rPr lang="en-US" dirty="0" smtClean="0"/>
              <a:t>V32 “</a:t>
            </a:r>
            <a:r>
              <a:rPr lang="en-US" i="1" dirty="0" smtClean="0"/>
              <a:t>…when they heard of the resurrection of the dead, some mocked while others said, “We will hear you again on this matter.</a:t>
            </a:r>
            <a:r>
              <a:rPr lang="en-US" dirty="0" smtClean="0"/>
              <a:t>””</a:t>
            </a:r>
            <a:endParaRPr lang="en-US" dirty="0"/>
          </a:p>
        </p:txBody>
      </p:sp>
      <p:sp>
        <p:nvSpPr>
          <p:cNvPr id="3" name="Title 2"/>
          <p:cNvSpPr>
            <a:spLocks noGrp="1"/>
          </p:cNvSpPr>
          <p:nvPr>
            <p:ph type="title"/>
          </p:nvPr>
        </p:nvSpPr>
        <p:spPr/>
        <p:txBody>
          <a:bodyPr/>
          <a:lstStyle/>
          <a:p>
            <a:pPr algn="ctr"/>
            <a:r>
              <a:rPr lang="en-US" dirty="0" smtClean="0"/>
              <a:t>1 Corinthians 15</a:t>
            </a:r>
            <a:endParaRPr lang="en-US" dirty="0"/>
          </a:p>
        </p:txBody>
      </p:sp>
    </p:spTree>
    <p:extLst>
      <p:ext uri="{BB962C8B-B14F-4D97-AF65-F5344CB8AC3E}">
        <p14:creationId xmlns:p14="http://schemas.microsoft.com/office/powerpoint/2010/main" val="3292323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V13-19 – Wasting our time if there is no resurrection</a:t>
            </a:r>
          </a:p>
          <a:p>
            <a:r>
              <a:rPr lang="en-US" dirty="0" smtClean="0"/>
              <a:t>V20-28 – Affirming what Jesus accomplished through the resurrection.</a:t>
            </a:r>
          </a:p>
          <a:p>
            <a:r>
              <a:rPr lang="en-US" dirty="0" smtClean="0"/>
              <a:t>V29-32 – Showing consequences of the teaching.</a:t>
            </a:r>
          </a:p>
          <a:p>
            <a:r>
              <a:rPr lang="en-US" dirty="0" smtClean="0"/>
              <a:t>V33-34 “</a:t>
            </a:r>
            <a:r>
              <a:rPr lang="en-US" i="1" dirty="0" smtClean="0"/>
              <a:t>Do not be deceived: “Evil company corrupts good habits.” Awake to righteousness, and do not sin; for some do not have the knowledge of God. I speak this to your shame.</a:t>
            </a:r>
            <a:r>
              <a:rPr lang="en-US" dirty="0" smtClean="0"/>
              <a:t>”</a:t>
            </a:r>
          </a:p>
          <a:p>
            <a:pPr marL="0" indent="0" algn="ctr">
              <a:buNone/>
            </a:pPr>
            <a:r>
              <a:rPr lang="en-US" sz="3200" dirty="0" smtClean="0"/>
              <a:t>Evil Company Corrupts good habits -&gt;&gt; Awake to Righteousness!</a:t>
            </a:r>
            <a:endParaRPr lang="en-US" sz="3200" dirty="0"/>
          </a:p>
        </p:txBody>
      </p:sp>
      <p:sp>
        <p:nvSpPr>
          <p:cNvPr id="3" name="Title 2"/>
          <p:cNvSpPr>
            <a:spLocks noGrp="1"/>
          </p:cNvSpPr>
          <p:nvPr>
            <p:ph type="title"/>
          </p:nvPr>
        </p:nvSpPr>
        <p:spPr>
          <a:xfrm>
            <a:off x="152400" y="152400"/>
            <a:ext cx="8839200" cy="1219200"/>
          </a:xfrm>
        </p:spPr>
        <p:txBody>
          <a:bodyPr>
            <a:normAutofit/>
          </a:bodyPr>
          <a:lstStyle/>
          <a:p>
            <a:pPr algn="ctr"/>
            <a:r>
              <a:rPr lang="en-US" dirty="0" smtClean="0"/>
              <a:t>No Resurrection, No Big Deal?</a:t>
            </a:r>
            <a:endParaRPr lang="en-US" dirty="0"/>
          </a:p>
        </p:txBody>
      </p:sp>
    </p:spTree>
    <p:extLst>
      <p:ext uri="{BB962C8B-B14F-4D97-AF65-F5344CB8AC3E}">
        <p14:creationId xmlns:p14="http://schemas.microsoft.com/office/powerpoint/2010/main" val="33463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John 17:20-23 “</a:t>
            </a:r>
            <a:r>
              <a:rPr lang="en-US" i="1" dirty="0"/>
              <a:t>“I do not pray for these alone, but also for those who will believe in Me through their word; that they all may be one, as You, Father, are in Me, and I in You; that they also may be one in Us, that the world may believe that You sent Me. And the glory which You gave Me I have given them, that they may be one just as We are one: I in them, and You in Me; that they may be made perfect in one, and that the world may know that You have sent Me, and have loved them as You have loved Me</a:t>
            </a:r>
            <a:r>
              <a:rPr lang="en-US" dirty="0"/>
              <a:t>.</a:t>
            </a:r>
            <a:r>
              <a:rPr lang="en-US" dirty="0" smtClean="0"/>
              <a:t>”</a:t>
            </a:r>
            <a:endParaRPr lang="en-US" dirty="0"/>
          </a:p>
        </p:txBody>
      </p:sp>
      <p:sp>
        <p:nvSpPr>
          <p:cNvPr id="3" name="Title 2"/>
          <p:cNvSpPr>
            <a:spLocks noGrp="1"/>
          </p:cNvSpPr>
          <p:nvPr>
            <p:ph type="title"/>
          </p:nvPr>
        </p:nvSpPr>
        <p:spPr/>
        <p:txBody>
          <a:bodyPr/>
          <a:lstStyle/>
          <a:p>
            <a:pPr algn="ctr"/>
            <a:r>
              <a:rPr lang="en-US" dirty="0" smtClean="0"/>
              <a:t>True Biblical Unity</a:t>
            </a:r>
            <a:endParaRPr lang="en-US" dirty="0"/>
          </a:p>
        </p:txBody>
      </p:sp>
    </p:spTree>
    <p:extLst>
      <p:ext uri="{BB962C8B-B14F-4D97-AF65-F5344CB8AC3E}">
        <p14:creationId xmlns:p14="http://schemas.microsoft.com/office/powerpoint/2010/main" val="7279763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John 17:8 “</a:t>
            </a:r>
            <a:r>
              <a:rPr lang="en-US" i="1" dirty="0" smtClean="0"/>
              <a:t>I have given to them the words which You have given me; and they have received them…</a:t>
            </a:r>
            <a:r>
              <a:rPr lang="en-US" dirty="0" smtClean="0"/>
              <a:t>”</a:t>
            </a:r>
          </a:p>
          <a:p>
            <a:r>
              <a:rPr lang="en-US" dirty="0"/>
              <a:t>John </a:t>
            </a:r>
            <a:r>
              <a:rPr lang="en-US" dirty="0" smtClean="0"/>
              <a:t>17:20-21 </a:t>
            </a:r>
            <a:r>
              <a:rPr lang="en-US" dirty="0"/>
              <a:t>“</a:t>
            </a:r>
            <a:r>
              <a:rPr lang="en-US" i="1" dirty="0"/>
              <a:t>I do not pray for these alone, but also for those who </a:t>
            </a:r>
            <a:r>
              <a:rPr lang="en-US" i="1" dirty="0" smtClean="0"/>
              <a:t>will </a:t>
            </a:r>
            <a:r>
              <a:rPr lang="en-US" i="1" dirty="0"/>
              <a:t>believe in Me through their word; </a:t>
            </a:r>
            <a:r>
              <a:rPr lang="en-US" i="1" baseline="30000" dirty="0"/>
              <a:t>21 </a:t>
            </a:r>
            <a:r>
              <a:rPr lang="en-US" i="1" dirty="0"/>
              <a:t>that they all may be one, as You, Father, are in Me, and I in You; that they also may be one in </a:t>
            </a:r>
            <a:r>
              <a:rPr lang="en-US" i="1" dirty="0" smtClean="0"/>
              <a:t>Us…</a:t>
            </a:r>
            <a:r>
              <a:rPr lang="en-US" dirty="0" smtClean="0"/>
              <a:t>”</a:t>
            </a:r>
          </a:p>
          <a:p>
            <a:endParaRPr lang="en-US" dirty="0"/>
          </a:p>
          <a:p>
            <a:pPr marL="0" indent="0" algn="ctr">
              <a:buNone/>
            </a:pPr>
            <a:r>
              <a:rPr lang="en-US" dirty="0" smtClean="0"/>
              <a:t>The Words of the Father went from the Father-&gt;The Son-&gt;The Disciples-&gt;To Us.</a:t>
            </a:r>
          </a:p>
          <a:p>
            <a:pPr marL="0" indent="0" algn="ctr">
              <a:buNone/>
            </a:pPr>
            <a:r>
              <a:rPr lang="en-US" dirty="0" smtClean="0"/>
              <a:t>The Same mind = Speaking the same thing</a:t>
            </a:r>
            <a:endParaRPr lang="en-US" dirty="0"/>
          </a:p>
        </p:txBody>
      </p:sp>
      <p:sp>
        <p:nvSpPr>
          <p:cNvPr id="3" name="Title 2"/>
          <p:cNvSpPr>
            <a:spLocks noGrp="1"/>
          </p:cNvSpPr>
          <p:nvPr>
            <p:ph type="title"/>
          </p:nvPr>
        </p:nvSpPr>
        <p:spPr/>
        <p:txBody>
          <a:bodyPr/>
          <a:lstStyle/>
          <a:p>
            <a:pPr algn="ctr"/>
            <a:r>
              <a:rPr lang="en-US" dirty="0" smtClean="0"/>
              <a:t>Same Mind</a:t>
            </a:r>
            <a:endParaRPr lang="en-US" dirty="0"/>
          </a:p>
        </p:txBody>
      </p:sp>
    </p:spTree>
    <p:extLst>
      <p:ext uri="{BB962C8B-B14F-4D97-AF65-F5344CB8AC3E}">
        <p14:creationId xmlns:p14="http://schemas.microsoft.com/office/powerpoint/2010/main" val="1014091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John 17:4 “</a:t>
            </a:r>
            <a:r>
              <a:rPr lang="en-US" i="1" dirty="0" smtClean="0"/>
              <a:t>I have glorified You on the Earth.  I have finished the work which You have given Me to do.</a:t>
            </a:r>
            <a:r>
              <a:rPr lang="en-US" dirty="0" smtClean="0"/>
              <a:t>”</a:t>
            </a:r>
          </a:p>
          <a:p>
            <a:r>
              <a:rPr lang="en-US" dirty="0" smtClean="0"/>
              <a:t>John 5:30 “</a:t>
            </a:r>
            <a:r>
              <a:rPr lang="en-US" i="1" dirty="0" smtClean="0"/>
              <a:t>I can of Myself do nothing.  As I hear, I judge; and My judgment is righteous, because I do not seek My own will but the will of the Father who sent me.</a:t>
            </a:r>
            <a:r>
              <a:rPr lang="en-US" dirty="0" smtClean="0"/>
              <a:t>”</a:t>
            </a:r>
          </a:p>
          <a:p>
            <a:r>
              <a:rPr lang="en-US" dirty="0"/>
              <a:t>Luke 22:42 </a:t>
            </a:r>
            <a:r>
              <a:rPr lang="en-US" dirty="0" smtClean="0"/>
              <a:t>“</a:t>
            </a:r>
            <a:r>
              <a:rPr lang="en-US" i="1" dirty="0" smtClean="0"/>
              <a:t>Father</a:t>
            </a:r>
            <a:r>
              <a:rPr lang="en-US" i="1" dirty="0"/>
              <a:t>, if it is Your will, take this cup away from Me; </a:t>
            </a:r>
            <a:r>
              <a:rPr lang="en-US" i="1" dirty="0">
                <a:solidFill>
                  <a:srgbClr val="FF0000"/>
                </a:solidFill>
              </a:rPr>
              <a:t>nevertheless not My will, but Yours, be done</a:t>
            </a:r>
            <a:r>
              <a:rPr lang="en-US" i="1" dirty="0" smtClean="0">
                <a:solidFill>
                  <a:srgbClr val="FF0000"/>
                </a:solidFill>
              </a:rPr>
              <a:t>.</a:t>
            </a:r>
            <a:r>
              <a:rPr lang="en-US" i="1" dirty="0" smtClean="0"/>
              <a:t>”</a:t>
            </a:r>
          </a:p>
          <a:p>
            <a:endParaRPr lang="en-US" i="1" dirty="0"/>
          </a:p>
          <a:p>
            <a:pPr marL="0" indent="0">
              <a:buNone/>
            </a:pPr>
            <a:endParaRPr lang="en-US" dirty="0"/>
          </a:p>
          <a:p>
            <a:endParaRPr lang="en-US" dirty="0"/>
          </a:p>
        </p:txBody>
      </p:sp>
      <p:sp>
        <p:nvSpPr>
          <p:cNvPr id="3" name="Title 2"/>
          <p:cNvSpPr>
            <a:spLocks noGrp="1"/>
          </p:cNvSpPr>
          <p:nvPr>
            <p:ph type="title"/>
          </p:nvPr>
        </p:nvSpPr>
        <p:spPr/>
        <p:txBody>
          <a:bodyPr/>
          <a:lstStyle/>
          <a:p>
            <a:pPr algn="ctr"/>
            <a:r>
              <a:rPr lang="en-US" dirty="0" smtClean="0"/>
              <a:t>Same Judgment</a:t>
            </a:r>
            <a:endParaRPr lang="en-US" dirty="0"/>
          </a:p>
        </p:txBody>
      </p:sp>
    </p:spTree>
    <p:extLst>
      <p:ext uri="{BB962C8B-B14F-4D97-AF65-F5344CB8AC3E}">
        <p14:creationId xmlns:p14="http://schemas.microsoft.com/office/powerpoint/2010/main" val="455815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sz="4800" dirty="0" smtClean="0"/>
          </a:p>
          <a:p>
            <a:pPr marL="0" indent="0" algn="ctr">
              <a:buNone/>
            </a:pPr>
            <a:endParaRPr lang="en-US" sz="4800" dirty="0"/>
          </a:p>
          <a:p>
            <a:pPr marL="0" indent="0" algn="ctr">
              <a:buNone/>
            </a:pPr>
            <a:r>
              <a:rPr lang="en-US" sz="4800" dirty="0" smtClean="0">
                <a:solidFill>
                  <a:srgbClr val="FF0000"/>
                </a:solidFill>
              </a:rPr>
              <a:t>…The world may believe that You sent Me</a:t>
            </a:r>
            <a:endParaRPr lang="en-US" sz="4800" dirty="0">
              <a:solidFill>
                <a:srgbClr val="FF0000"/>
              </a:solidFill>
            </a:endParaRPr>
          </a:p>
        </p:txBody>
      </p:sp>
      <p:sp>
        <p:nvSpPr>
          <p:cNvPr id="3" name="Title 2"/>
          <p:cNvSpPr>
            <a:spLocks noGrp="1"/>
          </p:cNvSpPr>
          <p:nvPr>
            <p:ph type="title"/>
          </p:nvPr>
        </p:nvSpPr>
        <p:spPr/>
        <p:txBody>
          <a:bodyPr>
            <a:normAutofit/>
          </a:bodyPr>
          <a:lstStyle/>
          <a:p>
            <a:pPr algn="ctr"/>
            <a:r>
              <a:rPr lang="en-US" sz="6000" dirty="0" smtClean="0"/>
              <a:t>The Results of Unity</a:t>
            </a:r>
            <a:endParaRPr lang="en-US" sz="6000" dirty="0"/>
          </a:p>
        </p:txBody>
      </p:sp>
    </p:spTree>
    <p:extLst>
      <p:ext uri="{BB962C8B-B14F-4D97-AF65-F5344CB8AC3E}">
        <p14:creationId xmlns:p14="http://schemas.microsoft.com/office/powerpoint/2010/main" val="12255182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V3 “</a:t>
            </a:r>
            <a:r>
              <a:rPr lang="en-US" i="1" dirty="0" smtClean="0"/>
              <a:t>…endeavoring to keep the unity of the Spirit in the bond of peace.</a:t>
            </a:r>
            <a:r>
              <a:rPr lang="en-US" dirty="0" smtClean="0"/>
              <a:t>”</a:t>
            </a:r>
          </a:p>
          <a:p>
            <a:pPr lvl="1"/>
            <a:r>
              <a:rPr lang="en-US" dirty="0" smtClean="0"/>
              <a:t>Right attitude</a:t>
            </a:r>
          </a:p>
          <a:p>
            <a:r>
              <a:rPr lang="en-US" dirty="0" smtClean="0"/>
              <a:t>V4-6 “one body, one Spirit, one hope, one Lord, one faith, one baptism, and one God and Father of all.”</a:t>
            </a:r>
          </a:p>
          <a:p>
            <a:pPr lvl="1"/>
            <a:r>
              <a:rPr lang="en-US" dirty="0" smtClean="0"/>
              <a:t>Right teaching</a:t>
            </a:r>
          </a:p>
          <a:p>
            <a:r>
              <a:rPr lang="en-US" dirty="0" smtClean="0"/>
              <a:t>V11-12 “</a:t>
            </a:r>
            <a:r>
              <a:rPr lang="en-US" i="1" dirty="0"/>
              <a:t>And He Himself gave some to be apostles, some prophets, some evangelists, and some pastors and teachers, for the equipping of the saints for the work of ministry, for the edifying of the body of Christ…</a:t>
            </a:r>
            <a:r>
              <a:rPr lang="en-US" dirty="0" smtClean="0"/>
              <a:t>”</a:t>
            </a:r>
            <a:endParaRPr lang="en-US" dirty="0"/>
          </a:p>
        </p:txBody>
      </p:sp>
      <p:sp>
        <p:nvSpPr>
          <p:cNvPr id="3" name="Title 2"/>
          <p:cNvSpPr>
            <a:spLocks noGrp="1"/>
          </p:cNvSpPr>
          <p:nvPr>
            <p:ph type="title"/>
          </p:nvPr>
        </p:nvSpPr>
        <p:spPr/>
        <p:txBody>
          <a:bodyPr/>
          <a:lstStyle/>
          <a:p>
            <a:pPr algn="ctr"/>
            <a:r>
              <a:rPr lang="en-US" dirty="0" smtClean="0"/>
              <a:t>Unity In Ephesians 4</a:t>
            </a:r>
            <a:endParaRPr lang="en-US" dirty="0"/>
          </a:p>
        </p:txBody>
      </p:sp>
    </p:spTree>
    <p:extLst>
      <p:ext uri="{BB962C8B-B14F-4D97-AF65-F5344CB8AC3E}">
        <p14:creationId xmlns:p14="http://schemas.microsoft.com/office/powerpoint/2010/main" val="288400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lstStyle/>
          <a:p>
            <a:r>
              <a:rPr lang="en-US" dirty="0"/>
              <a:t>1 Corinthians 1:10-13 "</a:t>
            </a:r>
            <a:r>
              <a:rPr lang="en-US" i="1" dirty="0"/>
              <a:t>Now I plead with you, brethren, by the name of our Lord Jesus Christ, that you all speak the same thing, and that there be no divisions among you, but that you be perfectly joined together in the same mind and in the same judgment.</a:t>
            </a:r>
            <a:r>
              <a:rPr lang="en-US" dirty="0"/>
              <a:t> </a:t>
            </a:r>
            <a:r>
              <a:rPr lang="en-US" i="1" dirty="0"/>
              <a:t>For it has been declared to me concerning you, my brethren, by those of Chloe’s household, that there are contentions among you.</a:t>
            </a:r>
            <a:r>
              <a:rPr lang="en-US" dirty="0"/>
              <a:t> </a:t>
            </a:r>
            <a:r>
              <a:rPr lang="en-US" i="1" dirty="0"/>
              <a:t>Now I say this, that each of you says, “I am of Paul,” or “I am of Apollos,” or “I am of Cephas,” or “I am of Christ.”</a:t>
            </a:r>
            <a:r>
              <a:rPr lang="en-US" dirty="0"/>
              <a:t> </a:t>
            </a:r>
            <a:r>
              <a:rPr lang="en-US" i="1" dirty="0"/>
              <a:t>Is Christ divided?</a:t>
            </a:r>
            <a:r>
              <a:rPr lang="en-US" dirty="0"/>
              <a:t>" </a:t>
            </a:r>
          </a:p>
          <a:p>
            <a:endParaRPr lang="en-US" dirty="0"/>
          </a:p>
        </p:txBody>
      </p:sp>
      <p:sp>
        <p:nvSpPr>
          <p:cNvPr id="3" name="Title 2"/>
          <p:cNvSpPr>
            <a:spLocks noGrp="1"/>
          </p:cNvSpPr>
          <p:nvPr>
            <p:ph type="title"/>
          </p:nvPr>
        </p:nvSpPr>
        <p:spPr/>
        <p:txBody>
          <a:bodyPr/>
          <a:lstStyle/>
          <a:p>
            <a:pPr algn="ctr"/>
            <a:r>
              <a:rPr lang="en-US" dirty="0" smtClean="0"/>
              <a:t>A Plead for Unity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V13-14 “</a:t>
            </a:r>
            <a:r>
              <a:rPr lang="en-US" i="1" dirty="0" smtClean="0"/>
              <a:t>till we all come to the unity of the faith and of the knowledge of the Son of God, to a perfect man, to the measure of the stature of the fullness of Christ; that we should no longer be children, tossed to and fro and carried about with every wind of doctrine, by the trickery of men, in the cunning craftiness of deceitful plotting, but, speaking the truth in love, may grow up in all things into Him who is the head--Christ--</a:t>
            </a:r>
            <a:r>
              <a:rPr lang="en-US" dirty="0" smtClean="0"/>
              <a:t>”</a:t>
            </a:r>
            <a:endParaRPr lang="en-US" dirty="0"/>
          </a:p>
        </p:txBody>
      </p:sp>
      <p:sp>
        <p:nvSpPr>
          <p:cNvPr id="3" name="Title 2"/>
          <p:cNvSpPr>
            <a:spLocks noGrp="1"/>
          </p:cNvSpPr>
          <p:nvPr>
            <p:ph type="title"/>
          </p:nvPr>
        </p:nvSpPr>
        <p:spPr/>
        <p:txBody>
          <a:bodyPr/>
          <a:lstStyle/>
          <a:p>
            <a:pPr algn="ctr"/>
            <a:r>
              <a:rPr lang="en-US" dirty="0" smtClean="0"/>
              <a:t>Unity In Ephesians 4</a:t>
            </a:r>
            <a:endParaRPr lang="en-US" dirty="0"/>
          </a:p>
        </p:txBody>
      </p:sp>
    </p:spTree>
    <p:extLst>
      <p:ext uri="{BB962C8B-B14F-4D97-AF65-F5344CB8AC3E}">
        <p14:creationId xmlns:p14="http://schemas.microsoft.com/office/powerpoint/2010/main" val="15023069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4114800" cy="1447800"/>
          </a:xfrm>
        </p:spPr>
        <p:txBody>
          <a:bodyPr/>
          <a:lstStyle/>
          <a:p>
            <a:pPr marL="0" indent="0" algn="r">
              <a:buNone/>
            </a:pPr>
            <a:r>
              <a:rPr lang="en-US" dirty="0" smtClean="0"/>
              <a:t>Contrast</a:t>
            </a:r>
          </a:p>
          <a:p>
            <a:r>
              <a:rPr lang="en-US" dirty="0" smtClean="0"/>
              <a:t>the unity of the faith and the knowledge of the Son of God</a:t>
            </a:r>
          </a:p>
          <a:p>
            <a:endParaRPr lang="en-US" dirty="0"/>
          </a:p>
          <a:p>
            <a:pPr marL="0" indent="0">
              <a:buNone/>
            </a:pPr>
            <a:endParaRPr lang="en-US" dirty="0"/>
          </a:p>
        </p:txBody>
      </p:sp>
      <p:sp>
        <p:nvSpPr>
          <p:cNvPr id="3" name="Title 2"/>
          <p:cNvSpPr>
            <a:spLocks noGrp="1"/>
          </p:cNvSpPr>
          <p:nvPr>
            <p:ph type="title"/>
          </p:nvPr>
        </p:nvSpPr>
        <p:spPr/>
        <p:txBody>
          <a:bodyPr/>
          <a:lstStyle/>
          <a:p>
            <a:pPr algn="ctr"/>
            <a:r>
              <a:rPr lang="en-US" dirty="0" smtClean="0"/>
              <a:t>Unity In Ephesians 4 </a:t>
            </a:r>
            <a:endParaRPr lang="en-US" dirty="0"/>
          </a:p>
        </p:txBody>
      </p:sp>
      <p:sp>
        <p:nvSpPr>
          <p:cNvPr id="4" name="Content Placeholder 1"/>
          <p:cNvSpPr txBox="1">
            <a:spLocks/>
          </p:cNvSpPr>
          <p:nvPr/>
        </p:nvSpPr>
        <p:spPr bwMode="auto">
          <a:xfrm>
            <a:off x="4572000" y="1524000"/>
            <a:ext cx="4114800" cy="144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0" indent="0">
              <a:buNone/>
            </a:pPr>
            <a:r>
              <a:rPr lang="en-US" dirty="0" smtClean="0"/>
              <a:t>Between</a:t>
            </a:r>
          </a:p>
          <a:p>
            <a:r>
              <a:rPr lang="en-US" dirty="0" smtClean="0"/>
              <a:t>those who are tossed to and fro by false doctrines brought on by the trickery of men.</a:t>
            </a:r>
          </a:p>
          <a:p>
            <a:endParaRPr lang="en-US" dirty="0"/>
          </a:p>
        </p:txBody>
      </p:sp>
      <p:sp>
        <p:nvSpPr>
          <p:cNvPr id="5" name="Content Placeholder 1"/>
          <p:cNvSpPr txBox="1">
            <a:spLocks/>
          </p:cNvSpPr>
          <p:nvPr/>
        </p:nvSpPr>
        <p:spPr bwMode="auto">
          <a:xfrm>
            <a:off x="609600" y="3810000"/>
            <a:ext cx="8077200"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r>
              <a:rPr lang="en-US" dirty="0"/>
              <a:t>The men who have been given these gifts are to equip the body, build up the body, teach the body, and serve the body of Christ so that we can be united with the teachings of the </a:t>
            </a:r>
            <a:r>
              <a:rPr lang="en-US" dirty="0" smtClean="0"/>
              <a:t>scripture </a:t>
            </a:r>
            <a:r>
              <a:rPr lang="en-US" dirty="0"/>
              <a:t>or as Paul states here “</a:t>
            </a:r>
            <a:r>
              <a:rPr lang="en-US" i="1" dirty="0"/>
              <a:t>the unity of the faith and of the knowledge of the Son of God.</a:t>
            </a:r>
            <a:r>
              <a:rPr lang="en-US" dirty="0"/>
              <a:t>” </a:t>
            </a:r>
            <a:endParaRPr lang="en-US" dirty="0" smtClean="0"/>
          </a:p>
          <a:p>
            <a:pPr marL="0" indent="0" algn="ctr">
              <a:buNone/>
            </a:pPr>
            <a:endParaRPr lang="en-US" dirty="0" smtClean="0"/>
          </a:p>
          <a:p>
            <a:pPr marL="0" indent="0" algn="ctr">
              <a:buNone/>
            </a:pPr>
            <a:r>
              <a:rPr lang="en-US" sz="3000" dirty="0" smtClean="0"/>
              <a:t>The result is that we will be able to speak the truth in love.</a:t>
            </a:r>
          </a:p>
          <a:p>
            <a:endParaRPr lang="en-US" dirty="0" smtClean="0"/>
          </a:p>
          <a:p>
            <a:pPr marL="0" indent="0">
              <a:buFont typeface="Wingdings 2" pitchFamily="18" charset="2"/>
              <a:buNone/>
            </a:pPr>
            <a:endParaRPr lang="en-US" dirty="0"/>
          </a:p>
        </p:txBody>
      </p:sp>
    </p:spTree>
    <p:extLst>
      <p:ext uri="{BB962C8B-B14F-4D97-AF65-F5344CB8AC3E}">
        <p14:creationId xmlns:p14="http://schemas.microsoft.com/office/powerpoint/2010/main" val="38735520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lstStyle/>
          <a:p>
            <a:r>
              <a:rPr lang="en-US" dirty="0" smtClean="0"/>
              <a:t>Ephesians 4:16 “</a:t>
            </a:r>
            <a:r>
              <a:rPr lang="en-US" i="1" dirty="0" smtClean="0"/>
              <a:t>…from </a:t>
            </a:r>
            <a:r>
              <a:rPr lang="en-US" i="1" dirty="0"/>
              <a:t>whom the whole body, joined and knit together by what every joint supplies, according to the effective working by which every part does its share, causes growth of the body for the edifying of itself in love</a:t>
            </a:r>
            <a:r>
              <a:rPr lang="en-US" i="1" dirty="0" smtClean="0"/>
              <a:t>.</a:t>
            </a:r>
            <a:r>
              <a:rPr lang="en-US" dirty="0" smtClean="0"/>
              <a:t>”</a:t>
            </a:r>
          </a:p>
          <a:p>
            <a:r>
              <a:rPr lang="en-US" dirty="0" smtClean="0"/>
              <a:t>True Unity…</a:t>
            </a:r>
          </a:p>
          <a:p>
            <a:pPr lvl="1"/>
            <a:r>
              <a:rPr lang="en-US" dirty="0" smtClean="0"/>
              <a:t>Having the right attitude</a:t>
            </a:r>
          </a:p>
          <a:p>
            <a:pPr lvl="1"/>
            <a:r>
              <a:rPr lang="en-US" dirty="0" smtClean="0"/>
              <a:t>Unified in God’s objective truth</a:t>
            </a:r>
          </a:p>
          <a:p>
            <a:pPr lvl="1"/>
            <a:r>
              <a:rPr lang="en-US" dirty="0" smtClean="0"/>
              <a:t>Unified in judgment and action</a:t>
            </a:r>
          </a:p>
          <a:p>
            <a:pPr lvl="1"/>
            <a:r>
              <a:rPr lang="en-US" dirty="0" smtClean="0"/>
              <a:t>Edifies the body</a:t>
            </a:r>
          </a:p>
          <a:p>
            <a:pPr lvl="1"/>
            <a:r>
              <a:rPr lang="en-US" dirty="0" smtClean="0"/>
              <a:t>Causes growth of the body</a:t>
            </a:r>
          </a:p>
          <a:p>
            <a:pPr lvl="1"/>
            <a:r>
              <a:rPr lang="en-US" dirty="0" smtClean="0"/>
              <a:t>Answers the prayer of Jesus in John 17!!</a:t>
            </a:r>
            <a:endParaRPr lang="en-US" dirty="0"/>
          </a:p>
        </p:txBody>
      </p:sp>
      <p:sp>
        <p:nvSpPr>
          <p:cNvPr id="3" name="Title 2"/>
          <p:cNvSpPr>
            <a:spLocks noGrp="1"/>
          </p:cNvSpPr>
          <p:nvPr>
            <p:ph type="title"/>
          </p:nvPr>
        </p:nvSpPr>
        <p:spPr/>
        <p:txBody>
          <a:bodyPr/>
          <a:lstStyle/>
          <a:p>
            <a:pPr algn="ctr"/>
            <a:r>
              <a:rPr lang="en-US" dirty="0" smtClean="0"/>
              <a:t>True Unity</a:t>
            </a:r>
            <a:endParaRPr lang="en-US" dirty="0"/>
          </a:p>
        </p:txBody>
      </p:sp>
    </p:spTree>
    <p:extLst>
      <p:ext uri="{BB962C8B-B14F-4D97-AF65-F5344CB8AC3E}">
        <p14:creationId xmlns:p14="http://schemas.microsoft.com/office/powerpoint/2010/main" val="12422168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3200" dirty="0"/>
              <a:t>Romans 15:5-6 “</a:t>
            </a:r>
            <a:r>
              <a:rPr lang="en-US" sz="3200" i="1" dirty="0"/>
              <a:t>Now may the God of patience and comfort grant you to be like-minded toward one another, according to Christ Jesus, that you may with one mind and one mouth glorify the God and Father of our Lord Jesus Christ</a:t>
            </a:r>
            <a:r>
              <a:rPr lang="en-US" sz="3200" dirty="0"/>
              <a:t>.”</a:t>
            </a:r>
          </a:p>
          <a:p>
            <a:endParaRPr lang="en-US" dirty="0"/>
          </a:p>
        </p:txBody>
      </p:sp>
      <p:sp>
        <p:nvSpPr>
          <p:cNvPr id="3" name="Title 2"/>
          <p:cNvSpPr>
            <a:spLocks noGrp="1"/>
          </p:cNvSpPr>
          <p:nvPr>
            <p:ph type="title"/>
          </p:nvPr>
        </p:nvSpPr>
        <p:spPr/>
        <p:txBody>
          <a:bodyPr/>
          <a:lstStyle/>
          <a:p>
            <a:pPr algn="ctr"/>
            <a:r>
              <a:rPr lang="en-US" dirty="0" smtClean="0"/>
              <a:t>One Mind and One Mouth</a:t>
            </a:r>
            <a:endParaRPr lang="en-US" dirty="0"/>
          </a:p>
        </p:txBody>
      </p:sp>
    </p:spTree>
    <p:extLst>
      <p:ext uri="{BB962C8B-B14F-4D97-AF65-F5344CB8AC3E}">
        <p14:creationId xmlns:p14="http://schemas.microsoft.com/office/powerpoint/2010/main" val="2422747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lstStyle/>
          <a:p>
            <a:r>
              <a:rPr lang="en-US" dirty="0" smtClean="0"/>
              <a:t>Joshua 24:15 </a:t>
            </a:r>
            <a:r>
              <a:rPr lang="en-US" dirty="0"/>
              <a:t>“</a:t>
            </a:r>
            <a:r>
              <a:rPr lang="en-US" i="1" dirty="0"/>
              <a:t>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r>
              <a:rPr lang="en-US" i="1" dirty="0" smtClean="0"/>
              <a:t>.”</a:t>
            </a:r>
            <a:r>
              <a:rPr lang="en-US" dirty="0" smtClean="0"/>
              <a:t>”</a:t>
            </a:r>
          </a:p>
          <a:p>
            <a:endParaRPr lang="en-US" dirty="0"/>
          </a:p>
          <a:p>
            <a:endParaRPr lang="en-US" dirty="0" smtClean="0"/>
          </a:p>
          <a:p>
            <a:r>
              <a:rPr lang="en-US" dirty="0"/>
              <a:t>1 Peter 5:8 </a:t>
            </a:r>
            <a:r>
              <a:rPr lang="en-US" dirty="0" smtClean="0"/>
              <a:t>“Be </a:t>
            </a:r>
            <a:r>
              <a:rPr lang="en-US" dirty="0"/>
              <a:t>sober, be vigilant; </a:t>
            </a:r>
            <a:r>
              <a:rPr lang="en-US" dirty="0" smtClean="0"/>
              <a:t>because </a:t>
            </a:r>
            <a:r>
              <a:rPr lang="en-US" dirty="0"/>
              <a:t>your adversary the devil walks about like a roaring lion, seeking whom he may devour.”</a:t>
            </a:r>
          </a:p>
        </p:txBody>
      </p:sp>
      <p:sp>
        <p:nvSpPr>
          <p:cNvPr id="3" name="Title 2"/>
          <p:cNvSpPr>
            <a:spLocks noGrp="1"/>
          </p:cNvSpPr>
          <p:nvPr>
            <p:ph type="title"/>
          </p:nvPr>
        </p:nvSpPr>
        <p:spPr/>
        <p:txBody>
          <a:bodyPr/>
          <a:lstStyle/>
          <a:p>
            <a:pPr algn="ctr"/>
            <a:r>
              <a:rPr lang="en-US" dirty="0" smtClean="0"/>
              <a:t>Choose Who You Will Serve</a:t>
            </a:r>
            <a:endParaRPr lang="en-US" dirty="0"/>
          </a:p>
        </p:txBody>
      </p:sp>
    </p:spTree>
    <p:extLst>
      <p:ext uri="{BB962C8B-B14F-4D97-AF65-F5344CB8AC3E}">
        <p14:creationId xmlns:p14="http://schemas.microsoft.com/office/powerpoint/2010/main" val="170265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Create a centralized body to govern over local bodies</a:t>
            </a:r>
          </a:p>
          <a:p>
            <a:pPr lvl="1"/>
            <a:r>
              <a:rPr lang="en-US" dirty="0" smtClean="0"/>
              <a:t>Much division</a:t>
            </a:r>
          </a:p>
          <a:p>
            <a:r>
              <a:rPr lang="en-US" dirty="0" smtClean="0"/>
              <a:t>Formally write down what the scriptures teach</a:t>
            </a:r>
          </a:p>
          <a:p>
            <a:pPr lvl="1"/>
            <a:r>
              <a:rPr lang="en-US" dirty="0" smtClean="0"/>
              <a:t>Many different statements of faith</a:t>
            </a:r>
          </a:p>
          <a:p>
            <a:r>
              <a:rPr lang="en-US" dirty="0" smtClean="0"/>
              <a:t>Agree on just the essentials</a:t>
            </a:r>
          </a:p>
          <a:p>
            <a:pPr lvl="1"/>
            <a:r>
              <a:rPr lang="en-US" dirty="0" smtClean="0"/>
              <a:t>Whose essentials?</a:t>
            </a:r>
          </a:p>
          <a:p>
            <a:pPr marL="0" indent="0">
              <a:buNone/>
            </a:pPr>
            <a:endParaRPr lang="en-US" dirty="0"/>
          </a:p>
          <a:p>
            <a:pPr marL="0" indent="0" algn="ctr">
              <a:buNone/>
            </a:pPr>
            <a:r>
              <a:rPr lang="en-US" dirty="0" smtClean="0"/>
              <a:t>The problem with these manmade ideas about unity is they do nothing to create unity!</a:t>
            </a:r>
          </a:p>
        </p:txBody>
      </p:sp>
      <p:sp>
        <p:nvSpPr>
          <p:cNvPr id="3" name="Title 2"/>
          <p:cNvSpPr>
            <a:spLocks noGrp="1"/>
          </p:cNvSpPr>
          <p:nvPr>
            <p:ph type="title"/>
          </p:nvPr>
        </p:nvSpPr>
        <p:spPr/>
        <p:txBody>
          <a:bodyPr/>
          <a:lstStyle/>
          <a:p>
            <a:pPr algn="ctr"/>
            <a:r>
              <a:rPr lang="en-US" dirty="0" smtClean="0"/>
              <a:t>False Ideas to Create Unity</a:t>
            </a:r>
            <a:endParaRPr lang="en-US" dirty="0"/>
          </a:p>
        </p:txBody>
      </p:sp>
    </p:spTree>
    <p:extLst>
      <p:ext uri="{BB962C8B-B14F-4D97-AF65-F5344CB8AC3E}">
        <p14:creationId xmlns:p14="http://schemas.microsoft.com/office/powerpoint/2010/main" val="2293528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V1 “</a:t>
            </a:r>
            <a:r>
              <a:rPr lang="en-US" i="1" dirty="0"/>
              <a:t>Receive one who is weak in the faith, but not to disputes over doubtful things</a:t>
            </a:r>
            <a:r>
              <a:rPr lang="en-US" i="1" dirty="0" smtClean="0"/>
              <a:t>.</a:t>
            </a:r>
            <a:r>
              <a:rPr lang="en-US" dirty="0" smtClean="0"/>
              <a:t>”</a:t>
            </a:r>
          </a:p>
          <a:p>
            <a:pPr lvl="1"/>
            <a:r>
              <a:rPr lang="en-US" dirty="0" smtClean="0"/>
              <a:t>Weak (</a:t>
            </a:r>
            <a:r>
              <a:rPr lang="en-US" dirty="0" err="1" smtClean="0"/>
              <a:t>unfirm</a:t>
            </a:r>
            <a:r>
              <a:rPr lang="en-US" dirty="0" smtClean="0"/>
              <a:t>) in the faith (they lack conviction about certain liberties)</a:t>
            </a:r>
          </a:p>
          <a:p>
            <a:pPr lvl="1"/>
            <a:r>
              <a:rPr lang="en-US" dirty="0" smtClean="0"/>
              <a:t>Strong brother has made the weaker overly aware of their liberty.</a:t>
            </a:r>
          </a:p>
          <a:p>
            <a:pPr lvl="1"/>
            <a:r>
              <a:rPr lang="en-US" dirty="0" smtClean="0"/>
              <a:t>Doubtful things = matters of opinion</a:t>
            </a:r>
          </a:p>
          <a:p>
            <a:pPr lvl="1"/>
            <a:endParaRPr lang="en-US" dirty="0" smtClean="0"/>
          </a:p>
          <a:p>
            <a:pPr marL="0" indent="0" algn="ctr">
              <a:buNone/>
            </a:pPr>
            <a:r>
              <a:rPr lang="en-US" sz="3600" dirty="0" smtClean="0"/>
              <a:t>Romans 14 is about not quarrelling over matters of opinion.</a:t>
            </a:r>
          </a:p>
          <a:p>
            <a:pPr lvl="1"/>
            <a:endParaRPr lang="en-US" dirty="0"/>
          </a:p>
        </p:txBody>
      </p:sp>
      <p:sp>
        <p:nvSpPr>
          <p:cNvPr id="3" name="Title 2"/>
          <p:cNvSpPr>
            <a:spLocks noGrp="1"/>
          </p:cNvSpPr>
          <p:nvPr>
            <p:ph type="title"/>
          </p:nvPr>
        </p:nvSpPr>
        <p:spPr/>
        <p:txBody>
          <a:bodyPr/>
          <a:lstStyle/>
          <a:p>
            <a:pPr algn="ctr"/>
            <a:r>
              <a:rPr lang="en-US" dirty="0" smtClean="0"/>
              <a:t>Romans 14?</a:t>
            </a:r>
            <a:endParaRPr lang="en-US" dirty="0"/>
          </a:p>
        </p:txBody>
      </p:sp>
    </p:spTree>
    <p:extLst>
      <p:ext uri="{BB962C8B-B14F-4D97-AF65-F5344CB8AC3E}">
        <p14:creationId xmlns:p14="http://schemas.microsoft.com/office/powerpoint/2010/main" val="1930147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rmAutofit/>
          </a:bodyPr>
          <a:lstStyle/>
          <a:p>
            <a:r>
              <a:rPr lang="en-US" dirty="0" smtClean="0"/>
              <a:t>What is under consideration?</a:t>
            </a:r>
          </a:p>
          <a:p>
            <a:pPr lvl="1"/>
            <a:r>
              <a:rPr lang="en-US" sz="2200" dirty="0" smtClean="0"/>
              <a:t>V14 – “</a:t>
            </a:r>
            <a:r>
              <a:rPr lang="en-US" sz="2200" i="1" dirty="0" smtClean="0"/>
              <a:t>there </a:t>
            </a:r>
            <a:r>
              <a:rPr lang="en-US" sz="2200" i="1" dirty="0"/>
              <a:t>is </a:t>
            </a:r>
            <a:r>
              <a:rPr lang="en-US" sz="2200" i="1" u="sng" dirty="0"/>
              <a:t>nothing unclean</a:t>
            </a:r>
            <a:r>
              <a:rPr lang="en-US" sz="2200" i="1" dirty="0"/>
              <a:t> of </a:t>
            </a:r>
            <a:r>
              <a:rPr lang="en-US" sz="2200" i="1" dirty="0" smtClean="0"/>
              <a:t>itself</a:t>
            </a:r>
            <a:r>
              <a:rPr lang="en-US" sz="2200" dirty="0" smtClean="0"/>
              <a:t>”</a:t>
            </a:r>
          </a:p>
          <a:p>
            <a:pPr lvl="1"/>
            <a:r>
              <a:rPr lang="en-US" sz="2200" dirty="0" smtClean="0"/>
              <a:t>V16 – </a:t>
            </a:r>
            <a:r>
              <a:rPr lang="en-US" sz="2200" i="1" dirty="0" smtClean="0"/>
              <a:t>“</a:t>
            </a:r>
            <a:r>
              <a:rPr lang="en-US" sz="2200" i="1" dirty="0"/>
              <a:t>do not let your </a:t>
            </a:r>
            <a:r>
              <a:rPr lang="en-US" sz="2200" i="1" u="sng" dirty="0"/>
              <a:t>good</a:t>
            </a:r>
            <a:r>
              <a:rPr lang="en-US" sz="2200" i="1" dirty="0" smtClean="0"/>
              <a:t>”</a:t>
            </a:r>
          </a:p>
          <a:p>
            <a:pPr lvl="1"/>
            <a:r>
              <a:rPr lang="en-US" sz="2200" i="1" dirty="0" smtClean="0"/>
              <a:t>V20 – “</a:t>
            </a:r>
            <a:r>
              <a:rPr lang="en-US" sz="2200" i="1" dirty="0"/>
              <a:t>All things indeed are </a:t>
            </a:r>
            <a:r>
              <a:rPr lang="en-US" sz="2200" i="1" u="sng" dirty="0"/>
              <a:t>pure</a:t>
            </a:r>
            <a:r>
              <a:rPr lang="en-US" sz="2200" i="1" dirty="0" smtClean="0"/>
              <a:t>”</a:t>
            </a:r>
          </a:p>
          <a:p>
            <a:r>
              <a:rPr lang="en-US" i="1" dirty="0" smtClean="0"/>
              <a:t>Romans 14:2-3 “</a:t>
            </a:r>
            <a:r>
              <a:rPr lang="en-US" i="1" dirty="0"/>
              <a:t>For one believes he may eat all things, but he who is weak eats only vegetables. </a:t>
            </a:r>
            <a:r>
              <a:rPr lang="en-US" i="1" baseline="30000" dirty="0"/>
              <a:t> </a:t>
            </a:r>
            <a:r>
              <a:rPr lang="en-US" i="1" dirty="0"/>
              <a:t>Let not him who eats despise him who does not eat, and let not him who does not eat judge him who eats; for God has received him</a:t>
            </a:r>
            <a:r>
              <a:rPr lang="en-US" i="1" dirty="0" smtClean="0"/>
              <a:t>.”</a:t>
            </a:r>
          </a:p>
          <a:p>
            <a:r>
              <a:rPr lang="en-US" i="1" dirty="0" smtClean="0"/>
              <a:t>Romans 14:2-3 “</a:t>
            </a:r>
            <a:r>
              <a:rPr lang="en-US" i="1" dirty="0"/>
              <a:t>For one believes he may worship </a:t>
            </a:r>
            <a:r>
              <a:rPr lang="en-US" i="1" dirty="0" smtClean="0"/>
              <a:t>only God, </a:t>
            </a:r>
            <a:r>
              <a:rPr lang="en-US" i="1" dirty="0"/>
              <a:t>but he who is weak worships idols.  Let not him who worships God despise him who worships idols; for God has received him.</a:t>
            </a:r>
            <a:r>
              <a:rPr lang="en-US" i="1" dirty="0" smtClean="0"/>
              <a:t>”</a:t>
            </a:r>
            <a:endParaRPr lang="en-US" i="1" dirty="0"/>
          </a:p>
        </p:txBody>
      </p:sp>
      <p:sp>
        <p:nvSpPr>
          <p:cNvPr id="3" name="Title 2"/>
          <p:cNvSpPr>
            <a:spLocks noGrp="1"/>
          </p:cNvSpPr>
          <p:nvPr>
            <p:ph type="title"/>
          </p:nvPr>
        </p:nvSpPr>
        <p:spPr/>
        <p:txBody>
          <a:bodyPr/>
          <a:lstStyle/>
          <a:p>
            <a:pPr algn="ctr"/>
            <a:r>
              <a:rPr lang="en-US" dirty="0" smtClean="0"/>
              <a:t>Romans 14</a:t>
            </a:r>
            <a:endParaRPr lang="en-US" dirty="0"/>
          </a:p>
        </p:txBody>
      </p:sp>
    </p:spTree>
    <p:extLst>
      <p:ext uri="{BB962C8B-B14F-4D97-AF65-F5344CB8AC3E}">
        <p14:creationId xmlns:p14="http://schemas.microsoft.com/office/powerpoint/2010/main" val="107538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r>
              <a:rPr lang="en-US" i="1" dirty="0" smtClean="0"/>
              <a:t>You are never all going to get everyone to agree on everything all at the same time.</a:t>
            </a:r>
            <a:r>
              <a:rPr lang="en-US" dirty="0" smtClean="0"/>
              <a:t>”</a:t>
            </a:r>
          </a:p>
          <a:p>
            <a:pPr lvl="1"/>
            <a:r>
              <a:rPr lang="en-US" dirty="0" smtClean="0"/>
              <a:t>Different doctrines exist because someone is not harmonizing, interpreting or understanding scripture.</a:t>
            </a:r>
          </a:p>
          <a:p>
            <a:r>
              <a:rPr lang="en-US" dirty="0" smtClean="0"/>
              <a:t>1 Corinthians 1:10 “</a:t>
            </a:r>
            <a:r>
              <a:rPr lang="en-US" i="1" dirty="0" smtClean="0"/>
              <a:t>…that you all speak the same thing.</a:t>
            </a:r>
            <a:r>
              <a:rPr lang="en-US" dirty="0" smtClean="0"/>
              <a:t>”</a:t>
            </a:r>
          </a:p>
          <a:p>
            <a:pPr lvl="1"/>
            <a:r>
              <a:rPr lang="en-US" dirty="0" smtClean="0"/>
              <a:t>Should it read “</a:t>
            </a:r>
            <a:r>
              <a:rPr lang="en-US" i="1" dirty="0"/>
              <a:t>Now I plead with you, brethren, by the name of our Lord Jesus Christ, that you all not worry about speaking the same thing except about baptism, and ignore the divisions among you, and that you be perfectly joined together in your differences of mind and </a:t>
            </a:r>
            <a:r>
              <a:rPr lang="en-US" i="1" dirty="0" smtClean="0"/>
              <a:t>judgment.</a:t>
            </a:r>
            <a:r>
              <a:rPr lang="en-US" dirty="0" smtClean="0"/>
              <a:t>”</a:t>
            </a:r>
            <a:endParaRPr lang="en-US" dirty="0"/>
          </a:p>
        </p:txBody>
      </p:sp>
      <p:sp>
        <p:nvSpPr>
          <p:cNvPr id="3" name="Title 2"/>
          <p:cNvSpPr>
            <a:spLocks noGrp="1"/>
          </p:cNvSpPr>
          <p:nvPr>
            <p:ph type="title"/>
          </p:nvPr>
        </p:nvSpPr>
        <p:spPr/>
        <p:txBody>
          <a:bodyPr/>
          <a:lstStyle/>
          <a:p>
            <a:pPr algn="ctr"/>
            <a:r>
              <a:rPr lang="en-US" dirty="0" smtClean="0"/>
              <a:t>An Attitude Problem</a:t>
            </a:r>
            <a:endParaRPr lang="en-US" dirty="0"/>
          </a:p>
        </p:txBody>
      </p:sp>
    </p:spTree>
    <p:extLst>
      <p:ext uri="{BB962C8B-B14F-4D97-AF65-F5344CB8AC3E}">
        <p14:creationId xmlns:p14="http://schemas.microsoft.com/office/powerpoint/2010/main" val="3388316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Unity is not – The acceptance of all sorts of beliefs.</a:t>
            </a:r>
          </a:p>
          <a:p>
            <a:r>
              <a:rPr lang="en-US" dirty="0" smtClean="0"/>
              <a:t>Unity is – Working together to speak the same thing.</a:t>
            </a:r>
          </a:p>
          <a:p>
            <a:endParaRPr lang="en-US" dirty="0"/>
          </a:p>
          <a:p>
            <a:pPr marL="0" indent="0">
              <a:buNone/>
            </a:pPr>
            <a:r>
              <a:rPr lang="en-US" dirty="0" smtClean="0"/>
              <a:t>1 Timothy 1:3 “</a:t>
            </a:r>
            <a:r>
              <a:rPr lang="en-US" i="1" dirty="0"/>
              <a:t>As I urged you when I went into Macedonia—remain in Ephesus that you may charge some that they teach no other doctrine, nor give heed to fables and endless genealogies, which cause disputes rather than godly edification which is in faith</a:t>
            </a:r>
            <a:r>
              <a:rPr lang="en-US" i="1" dirty="0" smtClean="0"/>
              <a:t>.</a:t>
            </a:r>
            <a:r>
              <a:rPr lang="en-US" dirty="0" smtClean="0"/>
              <a:t>”</a:t>
            </a:r>
          </a:p>
          <a:p>
            <a:pPr marL="0" indent="0" algn="ctr">
              <a:buNone/>
            </a:pPr>
            <a:endParaRPr lang="en-US" dirty="0" smtClean="0"/>
          </a:p>
          <a:p>
            <a:pPr marL="0" indent="0" algn="ctr">
              <a:buNone/>
            </a:pPr>
            <a:r>
              <a:rPr lang="en-US" sz="3600" dirty="0" smtClean="0"/>
              <a:t>“Other” doctrine causes disputes</a:t>
            </a:r>
            <a:endParaRPr lang="en-US" sz="3600" dirty="0"/>
          </a:p>
        </p:txBody>
      </p:sp>
      <p:sp>
        <p:nvSpPr>
          <p:cNvPr id="4" name="Title 3"/>
          <p:cNvSpPr>
            <a:spLocks noGrp="1"/>
          </p:cNvSpPr>
          <p:nvPr>
            <p:ph type="title"/>
          </p:nvPr>
        </p:nvSpPr>
        <p:spPr/>
        <p:txBody>
          <a:bodyPr/>
          <a:lstStyle/>
          <a:p>
            <a:pPr algn="ctr"/>
            <a:r>
              <a:rPr lang="en-US" dirty="0" smtClean="0"/>
              <a:t>An Understanding Problem</a:t>
            </a:r>
            <a:endParaRPr lang="en-US" dirty="0"/>
          </a:p>
        </p:txBody>
      </p:sp>
      <p:sp>
        <p:nvSpPr>
          <p:cNvPr id="7" name="TextBox 6"/>
          <p:cNvSpPr txBox="1"/>
          <p:nvPr/>
        </p:nvSpPr>
        <p:spPr>
          <a:xfrm>
            <a:off x="3886200" y="3733800"/>
            <a:ext cx="2209800" cy="492443"/>
          </a:xfrm>
          <a:prstGeom prst="rect">
            <a:avLst/>
          </a:prstGeom>
          <a:noFill/>
        </p:spPr>
        <p:txBody>
          <a:bodyPr wrap="square" rtlCol="0">
            <a:spAutoFit/>
          </a:bodyPr>
          <a:lstStyle/>
          <a:p>
            <a:r>
              <a:rPr lang="en-US" sz="2600" i="1" dirty="0">
                <a:solidFill>
                  <a:srgbClr val="FF0000"/>
                </a:solidFill>
                <a:latin typeface="Constantia"/>
                <a:cs typeface="+mn-cs"/>
              </a:rPr>
              <a:t>other doctrine</a:t>
            </a:r>
            <a:endParaRPr lang="en-US" dirty="0">
              <a:solidFill>
                <a:srgbClr val="FF0000"/>
              </a:solidFill>
            </a:endParaRPr>
          </a:p>
        </p:txBody>
      </p:sp>
      <p:sp>
        <p:nvSpPr>
          <p:cNvPr id="8" name="TextBox 7"/>
          <p:cNvSpPr txBox="1"/>
          <p:nvPr/>
        </p:nvSpPr>
        <p:spPr>
          <a:xfrm>
            <a:off x="5735415" y="4132421"/>
            <a:ext cx="2253048" cy="492443"/>
          </a:xfrm>
          <a:prstGeom prst="rect">
            <a:avLst/>
          </a:prstGeom>
          <a:noFill/>
        </p:spPr>
        <p:txBody>
          <a:bodyPr wrap="none" rtlCol="0">
            <a:spAutoFit/>
          </a:bodyPr>
          <a:lstStyle/>
          <a:p>
            <a:r>
              <a:rPr lang="en-US" sz="2600" i="1" dirty="0">
                <a:solidFill>
                  <a:srgbClr val="FF0000"/>
                </a:solidFill>
                <a:latin typeface="Constantia"/>
                <a:cs typeface="+mn-cs"/>
              </a:rPr>
              <a:t>cause disputes</a:t>
            </a:r>
            <a:endParaRPr lang="en-US" dirty="0">
              <a:solidFill>
                <a:srgbClr val="FF0000"/>
              </a:solidFill>
            </a:endParaRPr>
          </a:p>
        </p:txBody>
      </p:sp>
    </p:spTree>
    <p:extLst>
      <p:ext uri="{BB962C8B-B14F-4D97-AF65-F5344CB8AC3E}">
        <p14:creationId xmlns:p14="http://schemas.microsoft.com/office/powerpoint/2010/main" val="287286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Devin – Thomas’ Song</a:t>
            </a:r>
          </a:p>
          <a:p>
            <a:r>
              <a:rPr lang="en-US" dirty="0" smtClean="0"/>
              <a:t>Kim – The Greatest Command</a:t>
            </a:r>
          </a:p>
          <a:p>
            <a:r>
              <a:rPr lang="en-US" dirty="0" smtClean="0"/>
              <a:t>Courtney – The Rock of My Heart</a:t>
            </a:r>
          </a:p>
          <a:p>
            <a:r>
              <a:rPr lang="en-US" dirty="0" smtClean="0"/>
              <a:t>Levi – Jesus Love’s Me</a:t>
            </a:r>
          </a:p>
          <a:p>
            <a:r>
              <a:rPr lang="en-US" dirty="0" smtClean="0"/>
              <a:t>Hannah – Our God is An Awesome God</a:t>
            </a:r>
          </a:p>
          <a:p>
            <a:r>
              <a:rPr lang="en-US" dirty="0" smtClean="0"/>
              <a:t>Liam – The B-I-B-L-E</a:t>
            </a:r>
          </a:p>
          <a:p>
            <a:r>
              <a:rPr lang="en-US" dirty="0" smtClean="0"/>
              <a:t>Kaylee – The Wise Man Built His House Upon the Rock</a:t>
            </a:r>
          </a:p>
          <a:p>
            <a:endParaRPr lang="en-US" dirty="0"/>
          </a:p>
          <a:p>
            <a:pPr marL="0" indent="0" algn="ctr">
              <a:buNone/>
            </a:pPr>
            <a:r>
              <a:rPr lang="en-US" sz="3200" dirty="0" smtClean="0"/>
              <a:t>1 Corinthians 14:33 “</a:t>
            </a:r>
            <a:r>
              <a:rPr lang="en-US" sz="3200" i="1" dirty="0" smtClean="0"/>
              <a:t>For God is not the author of confusion…</a:t>
            </a:r>
            <a:r>
              <a:rPr lang="en-US" sz="3200" dirty="0" smtClean="0"/>
              <a:t>”</a:t>
            </a:r>
          </a:p>
        </p:txBody>
      </p:sp>
      <p:sp>
        <p:nvSpPr>
          <p:cNvPr id="3" name="Title 2"/>
          <p:cNvSpPr>
            <a:spLocks noGrp="1"/>
          </p:cNvSpPr>
          <p:nvPr>
            <p:ph type="title"/>
          </p:nvPr>
        </p:nvSpPr>
        <p:spPr>
          <a:xfrm>
            <a:off x="304800" y="152400"/>
            <a:ext cx="8382000" cy="1219200"/>
          </a:xfrm>
        </p:spPr>
        <p:txBody>
          <a:bodyPr>
            <a:normAutofit/>
          </a:bodyPr>
          <a:lstStyle/>
          <a:p>
            <a:pPr algn="ctr"/>
            <a:r>
              <a:rPr lang="en-US" dirty="0" smtClean="0"/>
              <a:t>Sing Our Favorite Songs </a:t>
            </a:r>
            <a:r>
              <a:rPr lang="en-US" dirty="0" smtClean="0"/>
              <a:t>At Once</a:t>
            </a:r>
            <a:endParaRPr lang="en-US" dirty="0"/>
          </a:p>
        </p:txBody>
      </p:sp>
    </p:spTree>
    <p:extLst>
      <p:ext uri="{BB962C8B-B14F-4D97-AF65-F5344CB8AC3E}">
        <p14:creationId xmlns:p14="http://schemas.microsoft.com/office/powerpoint/2010/main" val="21331307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11219</TotalTime>
  <Words>1968</Words>
  <Application>Microsoft Office PowerPoint</Application>
  <PresentationFormat>On-screen Show (4:3)</PresentationFormat>
  <Paragraphs>131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Constantia</vt:lpstr>
      <vt:lpstr>Wingdings 2</vt:lpstr>
      <vt:lpstr>Paper</vt:lpstr>
      <vt:lpstr>Unity</vt:lpstr>
      <vt:lpstr>A Plead for Unity</vt:lpstr>
      <vt:lpstr>Choose Who You Will Serve</vt:lpstr>
      <vt:lpstr>False Ideas to Create Unity</vt:lpstr>
      <vt:lpstr>Romans 14?</vt:lpstr>
      <vt:lpstr>Romans 14</vt:lpstr>
      <vt:lpstr>An Attitude Problem</vt:lpstr>
      <vt:lpstr>An Understanding Problem</vt:lpstr>
      <vt:lpstr>Sing Our Favorite Songs At Once</vt:lpstr>
      <vt:lpstr>Be Perfectly Joined Together</vt:lpstr>
      <vt:lpstr>Be Of The Same Mind</vt:lpstr>
      <vt:lpstr>Be Of The Same Mind And Judgment</vt:lpstr>
      <vt:lpstr>1 Corinthians 15</vt:lpstr>
      <vt:lpstr>No Resurrection, No Big Deal?</vt:lpstr>
      <vt:lpstr>True Biblical Unity</vt:lpstr>
      <vt:lpstr>Same Mind</vt:lpstr>
      <vt:lpstr>Same Judgment</vt:lpstr>
      <vt:lpstr>The Results of Unity</vt:lpstr>
      <vt:lpstr>Unity In Ephesians 4</vt:lpstr>
      <vt:lpstr>Unity In Ephesians 4</vt:lpstr>
      <vt:lpstr>Unity In Ephesians 4 </vt:lpstr>
      <vt:lpstr>True Unity</vt:lpstr>
      <vt:lpstr>One Mind and One Mouth</vt:lpstr>
    </vt:vector>
  </TitlesOfParts>
  <Company>CH2M Hill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Reasons to Believe</dc:title>
  <dc:creator>Devin Leiding</dc:creator>
  <cp:lastModifiedBy>Roger Wilco</cp:lastModifiedBy>
  <cp:revision>681</cp:revision>
  <dcterms:created xsi:type="dcterms:W3CDTF">2009-09-15T14:33:25Z</dcterms:created>
  <dcterms:modified xsi:type="dcterms:W3CDTF">2014-06-15T17:00:15Z</dcterms:modified>
</cp:coreProperties>
</file>