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lvl1pPr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0564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7C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A8C3DF"/>
              </a:solidFill>
              <a:prstDash val="solid"/>
              <a:miter lim="400000"/>
            </a:ln>
          </a:left>
          <a:right>
            <a:ln w="12700" cap="flat">
              <a:solidFill>
                <a:srgbClr val="A8C3DF"/>
              </a:solidFill>
              <a:prstDash val="solid"/>
              <a:miter lim="400000"/>
            </a:ln>
          </a:right>
          <a:top>
            <a:ln w="12700" cap="flat">
              <a:solidFill>
                <a:srgbClr val="A8C3DF"/>
              </a:solidFill>
              <a:prstDash val="solid"/>
              <a:miter lim="400000"/>
            </a:ln>
          </a:top>
          <a:bottom>
            <a:ln w="12700" cap="flat">
              <a:solidFill>
                <a:srgbClr val="A8C3DF"/>
              </a:solidFill>
              <a:prstDash val="solid"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solidFill>
                <a:srgbClr val="A8C3D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C3DF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4975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9639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1" name="Shape 4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508000" y="65913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" name="Shape 8"/>
          <p:cNvSpPr/>
          <p:nvPr/>
        </p:nvSpPr>
        <p:spPr>
          <a:xfrm>
            <a:off x="508000" y="40894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" name="Shape 9"/>
          <p:cNvSpPr/>
          <p:nvPr/>
        </p:nvSpPr>
        <p:spPr>
          <a:xfrm rot="16200000">
            <a:off x="7172923" y="53476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" name="Shape 10"/>
          <p:cNvSpPr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  <a:endParaRPr sz="24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  <a:endParaRPr sz="24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  <a:endParaRPr sz="24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  <a:endParaRPr sz="24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Shape 14"/>
          <p:cNvSpPr/>
          <p:nvPr/>
        </p:nvSpPr>
        <p:spPr>
          <a:xfrm>
            <a:off x="508000" y="91313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Shape 15"/>
          <p:cNvSpPr/>
          <p:nvPr/>
        </p:nvSpPr>
        <p:spPr>
          <a:xfrm>
            <a:off x="508000" y="66294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Shape 16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" name="Shape 17"/>
          <p:cNvSpPr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  <a:endParaRPr sz="24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  <a:endParaRPr sz="24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  <a:endParaRPr sz="24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  <a:endParaRPr sz="24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508000" y="4876800"/>
            <a:ext cx="567637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Shape 23"/>
          <p:cNvSpPr/>
          <p:nvPr/>
        </p:nvSpPr>
        <p:spPr>
          <a:xfrm>
            <a:off x="508000" y="2768600"/>
            <a:ext cx="5676316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  <a:endParaRPr sz="24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  <a:endParaRPr sz="24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  <a:endParaRPr sz="24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  <a:endParaRPr sz="24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  <a:endParaRPr sz="36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  <a:endParaRPr sz="36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  <a:endParaRPr sz="36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  <a:endParaRPr sz="36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One</a:t>
            </a:r>
            <a:endParaRPr sz="30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Two</a:t>
            </a:r>
            <a:endParaRPr sz="30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Three</a:t>
            </a:r>
            <a:endParaRPr sz="30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Four</a:t>
            </a:r>
            <a:endParaRPr sz="30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  <a:endParaRPr sz="36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  <a:endParaRPr sz="36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  <a:endParaRPr sz="36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  <a:endParaRPr sz="36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1717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508000" y="6350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  <a:endParaRPr sz="36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  <a:endParaRPr sz="36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  <a:endParaRPr sz="36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  <a:endParaRPr sz="36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1pPr>
      <a:lvl2pPr indent="2286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2pPr>
      <a:lvl3pPr indent="4572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3pPr>
      <a:lvl4pPr indent="6858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4pPr>
      <a:lvl5pPr indent="9144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5pPr>
      <a:lvl6pPr indent="11430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6pPr>
      <a:lvl7pPr indent="13716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7pPr>
      <a:lvl8pPr indent="16002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8pPr>
      <a:lvl9pPr indent="18288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9pPr>
    </p:titleStyle>
    <p:bodyStyle>
      <a:lvl1pPr marL="4699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1pPr>
      <a:lvl2pPr marL="9398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2pPr>
      <a:lvl3pPr marL="14097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3pPr>
      <a:lvl4pPr marL="18796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4pPr>
      <a:lvl5pPr marL="23495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5pPr>
      <a:lvl6pPr marL="28194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6pPr>
      <a:lvl7pPr marL="32893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7pPr>
      <a:lvl8pPr marL="37592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8pPr>
      <a:lvl9pPr marL="42291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hyperlink" Target="http://intownatlantachurch.com" TargetMode="External"/><Relationship Id="rId4" Type="http://schemas.openxmlformats.org/officeDocument/2006/relationships/image" Target="../media/image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508000" y="4140200"/>
            <a:ext cx="7340501" cy="241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The Gospel in Atlanta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8140104" y="4140200"/>
            <a:ext cx="4382096" cy="241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A look at the work </a:t>
            </a:r>
            <a:endParaRPr sz="24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and the church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Intown Atlanta</a:t>
            </a:r>
          </a:p>
        </p:txBody>
      </p:sp>
      <p:sp>
        <p:nvSpPr>
          <p:cNvPr id="84" name="Shape 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85" name="2014-07-06 11.36.5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134" y="3001718"/>
            <a:ext cx="11944532" cy="3750164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509289" y="7524750"/>
            <a:ext cx="1198622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Our home with 19 people in it for worship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Meeting Place</a:t>
            </a:r>
          </a:p>
        </p:txBody>
      </p:sp>
      <p:sp>
        <p:nvSpPr>
          <p:cNvPr id="89" name="Shape 8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0" name="Shape 90"/>
          <p:cNvSpPr/>
          <p:nvPr/>
        </p:nvSpPr>
        <p:spPr>
          <a:xfrm>
            <a:off x="507999" y="7169150"/>
            <a:ext cx="1198880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Our current meeting location</a:t>
            </a:r>
          </a:p>
        </p:txBody>
      </p:sp>
      <p:pic>
        <p:nvPicPr>
          <p:cNvPr id="91" name="atlantaIntown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8878" y="2324100"/>
            <a:ext cx="9347044" cy="6676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Public Discussions</a:t>
            </a:r>
          </a:p>
        </p:txBody>
      </p:sp>
      <p:sp>
        <p:nvSpPr>
          <p:cNvPr id="94" name="Shape 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5" name="IMG_352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1846" y="2610710"/>
            <a:ext cx="8128182" cy="60961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8590185" y="2578099"/>
            <a:ext cx="4042719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414141"/>
                </a:solidFill>
              </a:rPr>
              <a:t>Reason:</a:t>
            </a:r>
            <a:r>
              <a:rPr sz="2400">
                <a:solidFill>
                  <a:srgbClr val="414141"/>
                </a:solidFill>
              </a:rPr>
              <a:t> An event that we can invite others to that is in a neutral setting.</a:t>
            </a:r>
            <a:endParaRPr sz="24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414141"/>
                </a:solidFill>
              </a:rPr>
              <a:t>Goal: </a:t>
            </a:r>
            <a:r>
              <a:rPr sz="2400">
                <a:solidFill>
                  <a:srgbClr val="414141"/>
                </a:solidFill>
              </a:rPr>
              <a:t>To encourage Christian evangelism and make new contacts.</a:t>
            </a:r>
            <a:endParaRPr sz="24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4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414141"/>
                </a:solidFill>
              </a:rPr>
              <a:t>Topics: </a:t>
            </a:r>
            <a:endParaRPr b="1" sz="24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“What Can I Know For Sure?”</a:t>
            </a:r>
            <a:endParaRPr sz="24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 “How Do I Deal With Problems?”</a:t>
            </a:r>
            <a:endParaRPr sz="24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“What Did Jesus Really Say About…?”</a:t>
            </a:r>
          </a:p>
        </p:txBody>
      </p:sp>
      <p:pic>
        <p:nvPicPr>
          <p:cNvPr id="97" name="1477526_843271272360633_1894874707135789531_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242" y="2519439"/>
            <a:ext cx="8167210" cy="6278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99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499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499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499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499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499"/>
                                        <p:tgtEl>
                                          <p:spTgt spid="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9"/>
                            </p:stCondLst>
                            <p:childTnLst>
                              <p:par>
                                <p:cTn id="32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499"/>
                                        <p:tgtEl>
                                          <p:spTgt spid="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98"/>
                            </p:stCondLst>
                            <p:childTnLst>
                              <p:par>
                                <p:cTn id="36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499"/>
                                        <p:tgtEl>
                                          <p:spTgt spid="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97"/>
                            </p:stCondLst>
                            <p:childTnLst>
                              <p:par>
                                <p:cTn id="40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499"/>
                                        <p:tgtEl>
                                          <p:spTgt spid="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" grpId="2"/>
      <p:bldP build="p" bldLvl="1" animBg="1" rev="0" advAuto="0" spid="9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Intown Atlanta Social Media</a:t>
            </a:r>
          </a:p>
        </p:txBody>
      </p:sp>
      <p:pic>
        <p:nvPicPr>
          <p:cNvPr id="100" name="Screen Shot 2015-01-15 at 2.40.5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5871" y="2178050"/>
            <a:ext cx="9553058" cy="63464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2351285" y="8670537"/>
            <a:ext cx="483513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414141"/>
                </a:solidFill>
              </a:rPr>
              <a:t>Website: </a:t>
            </a:r>
            <a:r>
              <a:rPr sz="2400" u="sng">
                <a:solidFill>
                  <a:srgbClr val="414141"/>
                </a:solidFill>
                <a:hlinkClick r:id="rId3" invalidUrl="" action="" tgtFrame="" tooltip="" history="1" highlightClick="0" endSnd="0"/>
              </a:rPr>
              <a:t>intownatlantachurch.com</a:t>
            </a:r>
          </a:p>
        </p:txBody>
      </p:sp>
      <p:sp>
        <p:nvSpPr>
          <p:cNvPr id="102" name="Shape 102"/>
          <p:cNvSpPr/>
          <p:nvPr/>
        </p:nvSpPr>
        <p:spPr>
          <a:xfrm>
            <a:off x="7618735" y="8670537"/>
            <a:ext cx="301243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414141"/>
                </a:solidFill>
              </a:rPr>
              <a:t>Website:</a:t>
            </a:r>
            <a:r>
              <a:rPr sz="2400">
                <a:solidFill>
                  <a:srgbClr val="414141"/>
                </a:solidFill>
              </a:rPr>
              <a:t> Soundcloud</a:t>
            </a:r>
          </a:p>
        </p:txBody>
      </p:sp>
      <p:pic>
        <p:nvPicPr>
          <p:cNvPr id="103" name="Screen Shot 2015-01-15 at 2.46.03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459" y="2151006"/>
            <a:ext cx="11397882" cy="6387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title"/>
          </p:nvPr>
        </p:nvSpPr>
        <p:spPr>
          <a:xfrm>
            <a:off x="508000" y="4140200"/>
            <a:ext cx="7340501" cy="241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The Gospel in Atlanta</a:t>
            </a:r>
          </a:p>
        </p:txBody>
      </p:sp>
      <p:sp>
        <p:nvSpPr>
          <p:cNvPr id="47" name="Shape 47"/>
          <p:cNvSpPr/>
          <p:nvPr>
            <p:ph type="body" idx="1"/>
          </p:nvPr>
        </p:nvSpPr>
        <p:spPr>
          <a:xfrm>
            <a:off x="8140104" y="4140200"/>
            <a:ext cx="4382096" cy="241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800">
                <a:solidFill>
                  <a:srgbClr val="414141"/>
                </a:solidFill>
              </a:rPr>
              <a:t>The </a:t>
            </a:r>
            <a:r>
              <a:rPr b="1" sz="3000">
                <a:solidFill>
                  <a:srgbClr val="414141"/>
                </a:solidFill>
              </a:rPr>
              <a:t>work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Small Group Studies around ATL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414141"/>
                </a:solidFill>
              </a:rPr>
              <a:t>4 different studies are currently hosted every week</a:t>
            </a:r>
            <a:endParaRPr sz="34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414141"/>
                </a:solidFill>
              </a:rPr>
              <a:t>Held on Mondays, Tuesdays, Thursdays, and Fridays</a:t>
            </a:r>
            <a:endParaRPr sz="34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414141"/>
                </a:solidFill>
              </a:rPr>
              <a:t>2 other studies were discontinued after several months of efforts</a:t>
            </a:r>
            <a:endParaRPr sz="34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414141"/>
                </a:solidFill>
              </a:rPr>
              <a:t>Visitor amount varies significantly</a:t>
            </a:r>
            <a:endParaRPr sz="34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414141"/>
                </a:solidFill>
              </a:rPr>
              <a:t>These studies have produced modest opportunity for personal studies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Using Social Media </a:t>
            </a:r>
          </a:p>
        </p:txBody>
      </p:sp>
      <p:pic>
        <p:nvPicPr>
          <p:cNvPr id="53" name="Screen Shot 2015-01-15 at 2.08.1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9584" y="2159297"/>
            <a:ext cx="8825632" cy="6281303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1774130" y="8580597"/>
            <a:ext cx="313194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414141"/>
                </a:solidFill>
              </a:rPr>
              <a:t>Meetup:</a:t>
            </a:r>
            <a:r>
              <a:rPr sz="2400">
                <a:solidFill>
                  <a:srgbClr val="414141"/>
                </a:solidFill>
              </a:rPr>
              <a:t> 243 members</a:t>
            </a:r>
          </a:p>
        </p:txBody>
      </p:sp>
      <p:sp>
        <p:nvSpPr>
          <p:cNvPr id="55" name="Shape 55"/>
          <p:cNvSpPr/>
          <p:nvPr/>
        </p:nvSpPr>
        <p:spPr>
          <a:xfrm>
            <a:off x="5016500" y="8580597"/>
            <a:ext cx="29718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414141"/>
                </a:solidFill>
              </a:rPr>
              <a:t>Facebook:</a:t>
            </a:r>
            <a:r>
              <a:rPr sz="2400">
                <a:solidFill>
                  <a:srgbClr val="414141"/>
                </a:solidFill>
              </a:rPr>
              <a:t> 3,045 likes</a:t>
            </a:r>
          </a:p>
        </p:txBody>
      </p:sp>
      <p:sp>
        <p:nvSpPr>
          <p:cNvPr id="56" name="Shape 56"/>
          <p:cNvSpPr/>
          <p:nvPr/>
        </p:nvSpPr>
        <p:spPr>
          <a:xfrm>
            <a:off x="8098209" y="8580597"/>
            <a:ext cx="306690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414141"/>
                </a:solidFill>
              </a:rPr>
              <a:t>Twitter:</a:t>
            </a:r>
            <a:r>
              <a:rPr sz="2400">
                <a:solidFill>
                  <a:srgbClr val="414141"/>
                </a:solidFill>
              </a:rPr>
              <a:t> 104 followers</a:t>
            </a:r>
          </a:p>
        </p:txBody>
      </p:sp>
      <p:pic>
        <p:nvPicPr>
          <p:cNvPr id="57" name="Screen Shot 2015-01-15 at 2.14.39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0175" y="2159297"/>
            <a:ext cx="10003929" cy="6281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Monday Nights</a:t>
            </a:r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1" name="984244_846838578670569_689560715783557191_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137" y="2283023"/>
            <a:ext cx="4595423" cy="3446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10300033_740280052659756_7042821418573691794_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0387" y="3018710"/>
            <a:ext cx="7088506" cy="5316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1383322_800686346619126_5454702624321658327_n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6870" y="5802662"/>
            <a:ext cx="4595423" cy="3446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" grpId="1"/>
      <p:bldP build="whole" bldLvl="1" animBg="1" rev="0" advAuto="0" spid="62" grpId="2"/>
      <p:bldP build="whole" bldLvl="1" animBg="1" rev="0" advAuto="0" spid="63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Tuesday Nights</a:t>
            </a:r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7" name="10170731_747196891968072_159007192044576899_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6764" y="2642996"/>
            <a:ext cx="5956810" cy="446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10610610_878989138788846_2342944016688270812_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261" y="2626204"/>
            <a:ext cx="5956810" cy="4461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" grpId="2"/>
      <p:bldP build="whole" bldLvl="1" animBg="1" rev="0" advAuto="0" spid="6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Thursday Nights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72" name="1450935_821973434490417_7930350415656846990_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9217" y="2178050"/>
            <a:ext cx="4926247" cy="3694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10702040_814924151862012_1085609042128087835_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32083" y="2178050"/>
            <a:ext cx="4926247" cy="3694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10646794_808568422497585_6323677509671803196_n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32083" y="6018784"/>
            <a:ext cx="4926247" cy="3694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10492155_770746882946406_2338760446125048486_n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9217" y="6018784"/>
            <a:ext cx="4926247" cy="3694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" grpId="3"/>
      <p:bldP build="whole" bldLvl="1" animBg="1" rev="0" advAuto="0" spid="73" grpId="2"/>
      <p:bldP build="whole" bldLvl="1" animBg="1" rev="0" advAuto="0" spid="72" grpId="1"/>
      <p:bldP build="whole" bldLvl="1" animBg="1" rev="0" advAuto="0" spid="74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xfrm>
            <a:off x="508000" y="4140200"/>
            <a:ext cx="7340501" cy="241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The Gospel in Atlanta</a:t>
            </a:r>
          </a:p>
        </p:txBody>
      </p:sp>
      <p:sp>
        <p:nvSpPr>
          <p:cNvPr id="78" name="Shape 78"/>
          <p:cNvSpPr/>
          <p:nvPr>
            <p:ph type="body" idx="1"/>
          </p:nvPr>
        </p:nvSpPr>
        <p:spPr>
          <a:xfrm>
            <a:off x="8140104" y="4140200"/>
            <a:ext cx="4382096" cy="2413000"/>
          </a:xfrm>
          <a:prstGeom prst="rect">
            <a:avLst/>
          </a:prstGeom>
        </p:spPr>
        <p:txBody>
          <a:bodyPr/>
          <a:lstStyle>
            <a:lvl1pPr>
              <a:defRPr b="1" sz="300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414141"/>
                </a:solidFill>
              </a:rPr>
              <a:t>The church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Intown Atlanta</a:t>
            </a:r>
          </a:p>
        </p:txBody>
      </p:sp>
      <p:sp>
        <p:nvSpPr>
          <p:cNvPr id="81" name="Shape 8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65201" indent="-465201" defTabSz="578358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414141"/>
                </a:solidFill>
              </a:rPr>
              <a:t>Began meeting March 2, 2014</a:t>
            </a:r>
            <a:endParaRPr sz="3564">
              <a:solidFill>
                <a:srgbClr val="414141"/>
              </a:solidFill>
            </a:endParaRPr>
          </a:p>
          <a:p>
            <a:pPr lvl="0" marL="465201" indent="-465201" defTabSz="578358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414141"/>
                </a:solidFill>
              </a:rPr>
              <a:t>Began with 8 members</a:t>
            </a:r>
            <a:endParaRPr sz="3564">
              <a:solidFill>
                <a:srgbClr val="414141"/>
              </a:solidFill>
            </a:endParaRPr>
          </a:p>
          <a:p>
            <a:pPr lvl="1" marL="930402" indent="-465201" defTabSz="578358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414141"/>
                </a:solidFill>
              </a:rPr>
              <a:t>Now have 9 members and 4 regularly visiting</a:t>
            </a:r>
            <a:endParaRPr sz="3564">
              <a:solidFill>
                <a:srgbClr val="414141"/>
              </a:solidFill>
            </a:endParaRPr>
          </a:p>
          <a:p>
            <a:pPr lvl="0" marL="465201" indent="-465201" defTabSz="578358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414141"/>
                </a:solidFill>
              </a:rPr>
              <a:t>Preaching/teaching is shared by the men</a:t>
            </a:r>
            <a:endParaRPr sz="3564">
              <a:solidFill>
                <a:srgbClr val="414141"/>
              </a:solidFill>
            </a:endParaRPr>
          </a:p>
          <a:p>
            <a:pPr lvl="0" marL="465201" indent="-465201" defTabSz="578358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414141"/>
                </a:solidFill>
              </a:rPr>
              <a:t>Theme/Goals for the year:</a:t>
            </a:r>
            <a:endParaRPr sz="3564">
              <a:solidFill>
                <a:srgbClr val="414141"/>
              </a:solidFill>
            </a:endParaRPr>
          </a:p>
          <a:p>
            <a:pPr lvl="1" marL="930402" indent="-465201" defTabSz="578358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414141"/>
                </a:solidFill>
              </a:rPr>
              <a:t>Learning goal: to learn about Jesus</a:t>
            </a:r>
            <a:endParaRPr sz="3564">
              <a:solidFill>
                <a:srgbClr val="414141"/>
              </a:solidFill>
            </a:endParaRPr>
          </a:p>
          <a:p>
            <a:pPr lvl="1" marL="930402" indent="-465201" defTabSz="578358">
              <a:spcBef>
                <a:spcPts val="2300"/>
              </a:spcBef>
              <a:defRPr sz="1800">
                <a:solidFill>
                  <a:srgbClr val="000000"/>
                </a:solidFill>
              </a:defRPr>
            </a:pPr>
            <a:r>
              <a:rPr sz="3564">
                <a:solidFill>
                  <a:srgbClr val="414141"/>
                </a:solidFill>
              </a:rPr>
              <a:t>Living goal: to teach others about Jesus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500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81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