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1"/>
  </p:notesMasterIdLst>
  <p:sldIdLst>
    <p:sldId id="256" r:id="rId2"/>
    <p:sldId id="257" r:id="rId3"/>
    <p:sldId id="258" r:id="rId4"/>
    <p:sldId id="260" r:id="rId5"/>
    <p:sldId id="261" r:id="rId6"/>
    <p:sldId id="273" r:id="rId7"/>
    <p:sldId id="274" r:id="rId8"/>
    <p:sldId id="267" r:id="rId9"/>
    <p:sldId id="262" r:id="rId10"/>
    <p:sldId id="276" r:id="rId11"/>
    <p:sldId id="266" r:id="rId12"/>
    <p:sldId id="265" r:id="rId13"/>
    <p:sldId id="268" r:id="rId14"/>
    <p:sldId id="264" r:id="rId15"/>
    <p:sldId id="270" r:id="rId16"/>
    <p:sldId id="271" r:id="rId17"/>
    <p:sldId id="263" r:id="rId18"/>
    <p:sldId id="259"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56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dLbls>
          <c:showLegendKey val="0"/>
          <c:showVal val="0"/>
          <c:showCatName val="0"/>
          <c:showSerName val="0"/>
          <c:showPercent val="0"/>
          <c:showBubbleSize val="0"/>
        </c:dLbls>
        <c:gapWidth val="150"/>
        <c:axId val="108280832"/>
        <c:axId val="109240704"/>
      </c:barChart>
      <c:catAx>
        <c:axId val="108280832"/>
        <c:scaling>
          <c:orientation val="minMax"/>
        </c:scaling>
        <c:delete val="1"/>
        <c:axPos val="b"/>
        <c:majorTickMark val="out"/>
        <c:minorTickMark val="none"/>
        <c:tickLblPos val="nextTo"/>
        <c:crossAx val="109240704"/>
        <c:crosses val="autoZero"/>
        <c:auto val="1"/>
        <c:lblAlgn val="ctr"/>
        <c:lblOffset val="100"/>
        <c:noMultiLvlLbl val="0"/>
      </c:catAx>
      <c:valAx>
        <c:axId val="109240704"/>
        <c:scaling>
          <c:orientation val="minMax"/>
        </c:scaling>
        <c:delete val="1"/>
        <c:axPos val="l"/>
        <c:numFmt formatCode="General" sourceLinked="1"/>
        <c:majorTickMark val="out"/>
        <c:minorTickMark val="none"/>
        <c:tickLblPos val="nextTo"/>
        <c:crossAx val="10828083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3E648F-3CA5-4325-8989-18E839D038CF}" type="datetimeFigureOut">
              <a:rPr lang="en-US" smtClean="0"/>
              <a:t>4/12/2015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066E27-80B9-4FC6-B267-7DFEE7A5A730}" type="slidenum">
              <a:rPr lang="en-US" smtClean="0"/>
              <a:t>‹#›</a:t>
            </a:fld>
            <a:endParaRPr lang="en-US" dirty="0"/>
          </a:p>
        </p:txBody>
      </p:sp>
    </p:spTree>
    <p:extLst>
      <p:ext uri="{BB962C8B-B14F-4D97-AF65-F5344CB8AC3E}">
        <p14:creationId xmlns:p14="http://schemas.microsoft.com/office/powerpoint/2010/main" val="1807861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EC42B616-B88E-45FC-8040-E07D67048EB8}" type="datetimeFigureOut">
              <a:rPr lang="en-US" smtClean="0"/>
              <a:t>4/12/2015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5B4241-A647-498F-9BE5-ED7A4D26F177}" type="slidenum">
              <a:rPr lang="en-US" smtClean="0"/>
              <a:t>‹#›</a:t>
            </a:fld>
            <a:endParaRPr lang="en-US" dirty="0"/>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42B616-B88E-45FC-8040-E07D67048EB8}" type="datetimeFigureOut">
              <a:rPr lang="en-US" smtClean="0"/>
              <a:t>4/12/2015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5B4241-A647-498F-9BE5-ED7A4D26F17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42B616-B88E-45FC-8040-E07D67048EB8}" type="datetimeFigureOut">
              <a:rPr lang="en-US" smtClean="0"/>
              <a:t>4/12/2015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5B4241-A647-498F-9BE5-ED7A4D26F17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EC42B616-B88E-45FC-8040-E07D67048EB8}" type="datetimeFigureOut">
              <a:rPr lang="en-US" smtClean="0"/>
              <a:t>4/12/2015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5B4241-A647-498F-9BE5-ED7A4D26F177}" type="slidenum">
              <a:rPr lang="en-US" smtClean="0"/>
              <a:t>‹#›</a:t>
            </a:fld>
            <a:endParaRPr lang="en-US" dirty="0"/>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42B616-B88E-45FC-8040-E07D67048EB8}" type="datetimeFigureOut">
              <a:rPr lang="en-US" smtClean="0"/>
              <a:t>4/12/2015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5B4241-A647-498F-9BE5-ED7A4D26F177}"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EC42B616-B88E-45FC-8040-E07D67048EB8}" type="datetimeFigureOut">
              <a:rPr lang="en-US" smtClean="0"/>
              <a:t>4/12/2015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5B4241-A647-498F-9BE5-ED7A4D26F177}"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C42B616-B88E-45FC-8040-E07D67048EB8}" type="datetimeFigureOut">
              <a:rPr lang="en-US" smtClean="0"/>
              <a:t>4/12/2015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25B4241-A647-498F-9BE5-ED7A4D26F177}"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C42B616-B88E-45FC-8040-E07D67048EB8}" type="datetimeFigureOut">
              <a:rPr lang="en-US" smtClean="0"/>
              <a:t>4/12/2015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25B4241-A647-498F-9BE5-ED7A4D26F17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42B616-B88E-45FC-8040-E07D67048EB8}" type="datetimeFigureOut">
              <a:rPr lang="en-US" smtClean="0"/>
              <a:t>4/12/2015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25B4241-A647-498F-9BE5-ED7A4D26F17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42B616-B88E-45FC-8040-E07D67048EB8}" type="datetimeFigureOut">
              <a:rPr lang="en-US" smtClean="0"/>
              <a:t>4/12/2015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5B4241-A647-498F-9BE5-ED7A4D26F177}"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42B616-B88E-45FC-8040-E07D67048EB8}" type="datetimeFigureOut">
              <a:rPr lang="en-US" smtClean="0"/>
              <a:t>4/12/2015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5B4241-A647-498F-9BE5-ED7A4D26F177}"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EC42B616-B88E-45FC-8040-E07D67048EB8}" type="datetimeFigureOut">
              <a:rPr lang="en-US" smtClean="0"/>
              <a:t>4/12/2015</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125B4241-A647-498F-9BE5-ED7A4D26F177}"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3600" b="1" dirty="0" smtClean="0"/>
              <a:t>Psalms 19</a:t>
            </a:r>
            <a:endParaRPr lang="en-US" sz="3600" b="1" dirty="0"/>
          </a:p>
        </p:txBody>
      </p:sp>
      <p:sp>
        <p:nvSpPr>
          <p:cNvPr id="2" name="Title 1"/>
          <p:cNvSpPr>
            <a:spLocks noGrp="1"/>
          </p:cNvSpPr>
          <p:nvPr>
            <p:ph type="ctrTitle"/>
          </p:nvPr>
        </p:nvSpPr>
        <p:spPr>
          <a:xfrm>
            <a:off x="152400" y="1981200"/>
            <a:ext cx="8839200" cy="1496713"/>
          </a:xfrm>
        </p:spPr>
        <p:txBody>
          <a:bodyPr/>
          <a:lstStyle/>
          <a:p>
            <a:r>
              <a:rPr lang="en-US" dirty="0" smtClean="0">
                <a:latin typeface="Arial Black" panose="020B0A04020102020204" pitchFamily="34" charset="0"/>
              </a:rPr>
              <a:t>Can ONE BOOK CHANGE YOUR LIFE?</a:t>
            </a:r>
            <a:endParaRPr lang="en-US" dirty="0">
              <a:latin typeface="Arial Black" panose="020B0A04020102020204" pitchFamily="34" charset="0"/>
            </a:endParaRPr>
          </a:p>
        </p:txBody>
      </p:sp>
    </p:spTree>
    <p:extLst>
      <p:ext uri="{BB962C8B-B14F-4D97-AF65-F5344CB8AC3E}">
        <p14:creationId xmlns:p14="http://schemas.microsoft.com/office/powerpoint/2010/main" val="10091113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latin typeface="Arial Black" panose="020B0A04020102020204" pitchFamily="34" charset="0"/>
              </a:rPr>
              <a:t>God Reveals Himself…</a:t>
            </a:r>
            <a:endParaRPr lang="en-US" dirty="0">
              <a:latin typeface="Arial Black" panose="020B0A04020102020204" pitchFamily="34" charset="0"/>
            </a:endParaRPr>
          </a:p>
        </p:txBody>
      </p:sp>
      <p:sp>
        <p:nvSpPr>
          <p:cNvPr id="10" name="Content Placeholder 9"/>
          <p:cNvSpPr>
            <a:spLocks noGrp="1"/>
          </p:cNvSpPr>
          <p:nvPr>
            <p:ph sz="quarter" idx="13"/>
          </p:nvPr>
        </p:nvSpPr>
        <p:spPr>
          <a:xfrm>
            <a:off x="228600" y="1600200"/>
            <a:ext cx="8610600" cy="4114800"/>
          </a:xfrm>
        </p:spPr>
        <p:txBody>
          <a:bodyPr>
            <a:normAutofit/>
          </a:bodyPr>
          <a:lstStyle/>
          <a:p>
            <a:pPr marL="571500" indent="-571500">
              <a:buFont typeface="+mj-lt"/>
              <a:buAutoNum type="romanUcPeriod"/>
            </a:pPr>
            <a:r>
              <a:rPr lang="en-US" sz="2800" b="1" dirty="0" smtClean="0"/>
              <a:t>Through the glory of the skies</a:t>
            </a:r>
          </a:p>
          <a:p>
            <a:pPr marL="971550" lvl="1" indent="-571500">
              <a:buFont typeface="+mj-lt"/>
              <a:buAutoNum type="alphaUcPeriod"/>
            </a:pPr>
            <a:r>
              <a:rPr lang="en-US" sz="2800" b="1" dirty="0" smtClean="0">
                <a:solidFill>
                  <a:srgbClr val="FFFF00"/>
                </a:solidFill>
              </a:rPr>
              <a:t>Undeniable Message</a:t>
            </a:r>
            <a:endParaRPr lang="en-US" sz="2800" dirty="0">
              <a:solidFill>
                <a:srgbClr val="FFFF00"/>
              </a:solidFill>
            </a:endParaRPr>
          </a:p>
          <a:p>
            <a:pPr lvl="1"/>
            <a:r>
              <a:rPr lang="en-US" sz="2400" baseline="30000" dirty="0"/>
              <a:t>19 </a:t>
            </a:r>
            <a:r>
              <a:rPr lang="en-US" sz="2400" baseline="30000" dirty="0" smtClean="0"/>
              <a:t>“</a:t>
            </a:r>
            <a:r>
              <a:rPr lang="en-US" sz="2400" b="1" dirty="0" smtClean="0"/>
              <a:t>For </a:t>
            </a:r>
            <a:r>
              <a:rPr lang="en-US" sz="2400" b="1" dirty="0"/>
              <a:t>what can be known about God is plain to them, because </a:t>
            </a:r>
            <a:r>
              <a:rPr lang="en-US" sz="2400" b="1" dirty="0">
                <a:solidFill>
                  <a:srgbClr val="FFFF00"/>
                </a:solidFill>
              </a:rPr>
              <a:t>God has shown it to them</a:t>
            </a:r>
            <a:r>
              <a:rPr lang="en-US" sz="2400" b="1" dirty="0"/>
              <a:t>. </a:t>
            </a:r>
            <a:r>
              <a:rPr lang="en-US" sz="2400" b="1" baseline="30000" dirty="0"/>
              <a:t>20 </a:t>
            </a:r>
            <a:r>
              <a:rPr lang="en-US" sz="2400" b="1" dirty="0"/>
              <a:t>For his invisible attributes, namely, his eternal power and divine nature, have been clearly perceived, ever since the creation of the world, in the things that have been made. So they are without </a:t>
            </a:r>
            <a:r>
              <a:rPr lang="en-US" sz="2400" b="1" dirty="0" smtClean="0"/>
              <a:t>excuse</a:t>
            </a:r>
            <a:r>
              <a:rPr lang="en-US" sz="2400" dirty="0" smtClean="0"/>
              <a:t>” (Ro. 1:19-20)</a:t>
            </a:r>
            <a:endParaRPr lang="en-US" sz="2400" dirty="0" smtClean="0"/>
          </a:p>
        </p:txBody>
      </p:sp>
    </p:spTree>
    <p:extLst>
      <p:ext uri="{BB962C8B-B14F-4D97-AF65-F5344CB8AC3E}">
        <p14:creationId xmlns:p14="http://schemas.microsoft.com/office/powerpoint/2010/main" val="1057972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latin typeface="Arial Black" panose="020B0A04020102020204" pitchFamily="34" charset="0"/>
              </a:rPr>
              <a:t>God Reveals Himself…</a:t>
            </a:r>
            <a:endParaRPr lang="en-US" dirty="0">
              <a:latin typeface="Arial Black" panose="020B0A04020102020204" pitchFamily="34" charset="0"/>
            </a:endParaRPr>
          </a:p>
        </p:txBody>
      </p:sp>
      <p:sp>
        <p:nvSpPr>
          <p:cNvPr id="10" name="Content Placeholder 9"/>
          <p:cNvSpPr>
            <a:spLocks noGrp="1"/>
          </p:cNvSpPr>
          <p:nvPr>
            <p:ph sz="quarter" idx="13"/>
          </p:nvPr>
        </p:nvSpPr>
        <p:spPr>
          <a:xfrm>
            <a:off x="228600" y="1600200"/>
            <a:ext cx="8610600" cy="4114800"/>
          </a:xfrm>
        </p:spPr>
        <p:txBody>
          <a:bodyPr>
            <a:normAutofit/>
          </a:bodyPr>
          <a:lstStyle/>
          <a:p>
            <a:pPr marL="571500" indent="-571500">
              <a:buFont typeface="+mj-lt"/>
              <a:buAutoNum type="romanUcPeriod"/>
            </a:pPr>
            <a:r>
              <a:rPr lang="en-US" sz="2800" b="1" dirty="0" smtClean="0"/>
              <a:t>Through the glory of the skies</a:t>
            </a:r>
          </a:p>
          <a:p>
            <a:pPr marL="971550" lvl="1" indent="-571500">
              <a:buFont typeface="+mj-lt"/>
              <a:buAutoNum type="alphaUcPeriod"/>
            </a:pPr>
            <a:r>
              <a:rPr lang="en-US" sz="1800" b="1" dirty="0" smtClean="0">
                <a:solidFill>
                  <a:schemeClr val="bg2">
                    <a:lumMod val="60000"/>
                    <a:lumOff val="40000"/>
                  </a:schemeClr>
                </a:solidFill>
              </a:rPr>
              <a:t>Undeniable Message</a:t>
            </a:r>
          </a:p>
          <a:p>
            <a:pPr marL="971550" lvl="1" indent="-571500">
              <a:buFont typeface="+mj-lt"/>
              <a:buAutoNum type="alphaUcPeriod"/>
            </a:pPr>
            <a:r>
              <a:rPr lang="en-US" sz="2800" b="1" dirty="0" smtClean="0">
                <a:solidFill>
                  <a:srgbClr val="FFFF00"/>
                </a:solidFill>
              </a:rPr>
              <a:t>Unending Message</a:t>
            </a:r>
          </a:p>
          <a:p>
            <a:pPr marL="800100" lvl="2" indent="0">
              <a:buNone/>
            </a:pPr>
            <a:r>
              <a:rPr lang="en-US" sz="2800" b="1" dirty="0"/>
              <a:t>“</a:t>
            </a:r>
            <a:r>
              <a:rPr lang="en-US" sz="2800" b="1" i="1" u="sng" dirty="0"/>
              <a:t>Day to da</a:t>
            </a:r>
            <a:r>
              <a:rPr lang="en-US" sz="2800" b="1" u="sng" dirty="0"/>
              <a:t>y</a:t>
            </a:r>
            <a:r>
              <a:rPr lang="en-US" sz="2800" b="1" dirty="0"/>
              <a:t> </a:t>
            </a:r>
            <a:r>
              <a:rPr lang="en-US" sz="2800" b="1" i="1" dirty="0"/>
              <a:t>pours out speech, and </a:t>
            </a:r>
            <a:r>
              <a:rPr lang="en-US" sz="2800" b="1" i="1" u="sng" dirty="0"/>
              <a:t>night to night </a:t>
            </a:r>
            <a:r>
              <a:rPr lang="en-US" sz="2800" b="1" i="1" dirty="0"/>
              <a:t>reveals knowledge</a:t>
            </a:r>
            <a:r>
              <a:rPr lang="en-US" sz="2800" b="1" dirty="0"/>
              <a:t>” (2)</a:t>
            </a:r>
            <a:endParaRPr lang="en-US" sz="2800" b="1" dirty="0" smtClean="0">
              <a:solidFill>
                <a:srgbClr val="FFFF00"/>
              </a:solidFill>
            </a:endParaRPr>
          </a:p>
          <a:p>
            <a:pPr marL="457200" lvl="1" indent="0">
              <a:buNone/>
            </a:pPr>
            <a:endParaRPr lang="en-US" sz="2800" dirty="0"/>
          </a:p>
        </p:txBody>
      </p:sp>
    </p:spTree>
    <p:extLst>
      <p:ext uri="{BB962C8B-B14F-4D97-AF65-F5344CB8AC3E}">
        <p14:creationId xmlns:p14="http://schemas.microsoft.com/office/powerpoint/2010/main" val="2825040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animEffect transition="in" filter="fade">
                                      <p:cBhvr>
                                        <p:cTn id="15" dur="1000"/>
                                        <p:tgtEl>
                                          <p:spTgt spid="10">
                                            <p:txEl>
                                              <p:pRg st="3" end="3"/>
                                            </p:txEl>
                                          </p:spTgt>
                                        </p:tgtEl>
                                      </p:cBhvr>
                                    </p:animEffect>
                                    <p:anim calcmode="lin" valueType="num">
                                      <p:cBhvr>
                                        <p:cTn id="16"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17"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latin typeface="Arial Black" panose="020B0A04020102020204" pitchFamily="34" charset="0"/>
              </a:rPr>
              <a:t>God Reveals Himself…</a:t>
            </a:r>
            <a:endParaRPr lang="en-US" dirty="0">
              <a:latin typeface="Arial Black" panose="020B0A04020102020204" pitchFamily="34" charset="0"/>
            </a:endParaRPr>
          </a:p>
        </p:txBody>
      </p:sp>
      <p:sp>
        <p:nvSpPr>
          <p:cNvPr id="10" name="Content Placeholder 9"/>
          <p:cNvSpPr>
            <a:spLocks noGrp="1"/>
          </p:cNvSpPr>
          <p:nvPr>
            <p:ph sz="quarter" idx="13"/>
          </p:nvPr>
        </p:nvSpPr>
        <p:spPr>
          <a:xfrm>
            <a:off x="228600" y="1600200"/>
            <a:ext cx="8610600" cy="4114800"/>
          </a:xfrm>
        </p:spPr>
        <p:txBody>
          <a:bodyPr>
            <a:normAutofit/>
          </a:bodyPr>
          <a:lstStyle/>
          <a:p>
            <a:pPr marL="571500" indent="-571500">
              <a:buFont typeface="+mj-lt"/>
              <a:buAutoNum type="romanUcPeriod"/>
            </a:pPr>
            <a:r>
              <a:rPr lang="en-US" sz="2800" b="1" dirty="0" smtClean="0"/>
              <a:t>Through the glory of the skies</a:t>
            </a:r>
          </a:p>
          <a:p>
            <a:pPr marL="971550" lvl="1" indent="-571500">
              <a:buFont typeface="+mj-lt"/>
              <a:buAutoNum type="alphaUcPeriod"/>
            </a:pPr>
            <a:r>
              <a:rPr lang="en-US" sz="1900" b="1" dirty="0" smtClean="0">
                <a:solidFill>
                  <a:schemeClr val="bg2">
                    <a:lumMod val="60000"/>
                    <a:lumOff val="40000"/>
                  </a:schemeClr>
                </a:solidFill>
              </a:rPr>
              <a:t>Undeniable Message</a:t>
            </a:r>
          </a:p>
          <a:p>
            <a:pPr marL="971550" lvl="1" indent="-571500">
              <a:buFont typeface="+mj-lt"/>
              <a:buAutoNum type="alphaUcPeriod"/>
            </a:pPr>
            <a:r>
              <a:rPr lang="en-US" sz="1900" b="1" dirty="0" smtClean="0">
                <a:solidFill>
                  <a:schemeClr val="bg2">
                    <a:lumMod val="60000"/>
                    <a:lumOff val="40000"/>
                  </a:schemeClr>
                </a:solidFill>
              </a:rPr>
              <a:t>Unending Message</a:t>
            </a:r>
          </a:p>
          <a:p>
            <a:pPr marL="971550" lvl="1" indent="-571500">
              <a:buFont typeface="+mj-lt"/>
              <a:buAutoNum type="alphaUcPeriod"/>
            </a:pPr>
            <a:r>
              <a:rPr lang="en-US" sz="2800" b="1" dirty="0" smtClean="0">
                <a:solidFill>
                  <a:srgbClr val="FFFF00"/>
                </a:solidFill>
              </a:rPr>
              <a:t>Universal Message </a:t>
            </a:r>
          </a:p>
          <a:p>
            <a:pPr lvl="1"/>
            <a:r>
              <a:rPr lang="en-US" sz="2800" dirty="0"/>
              <a:t>“</a:t>
            </a:r>
            <a:r>
              <a:rPr lang="en-US" sz="2400" b="1" dirty="0"/>
              <a:t>There is no speech, nor are there words, whose voice is not heard.</a:t>
            </a:r>
            <a:r>
              <a:rPr lang="en-US" sz="2400" b="1" baseline="30000" dirty="0"/>
              <a:t>4 </a:t>
            </a:r>
            <a:r>
              <a:rPr lang="en-US" sz="2400" b="1" dirty="0"/>
              <a:t>Their voice goes out through all the earth, and their </a:t>
            </a:r>
            <a:r>
              <a:rPr lang="en-US" sz="2400" b="1" dirty="0" smtClean="0">
                <a:solidFill>
                  <a:srgbClr val="FFFF00"/>
                </a:solidFill>
              </a:rPr>
              <a:t>words to </a:t>
            </a:r>
            <a:r>
              <a:rPr lang="en-US" sz="2400" b="1" dirty="0">
                <a:solidFill>
                  <a:srgbClr val="FFFF00"/>
                </a:solidFill>
              </a:rPr>
              <a:t>the end of the world</a:t>
            </a:r>
            <a:r>
              <a:rPr lang="en-US" sz="2400" dirty="0"/>
              <a:t>” (</a:t>
            </a:r>
            <a:r>
              <a:rPr lang="en-US" sz="2400" dirty="0" smtClean="0"/>
              <a:t>3-4)</a:t>
            </a:r>
            <a:endParaRPr lang="en-US" sz="2400" dirty="0"/>
          </a:p>
          <a:p>
            <a:pPr lvl="1"/>
            <a:endParaRPr lang="en-US" sz="2800" dirty="0"/>
          </a:p>
        </p:txBody>
      </p:sp>
    </p:spTree>
    <p:extLst>
      <p:ext uri="{BB962C8B-B14F-4D97-AF65-F5344CB8AC3E}">
        <p14:creationId xmlns:p14="http://schemas.microsoft.com/office/powerpoint/2010/main" val="1652795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fade">
                                      <p:cBhvr>
                                        <p:cTn id="17" dur="1000"/>
                                        <p:tgtEl>
                                          <p:spTgt spid="10">
                                            <p:txEl>
                                              <p:pRg st="4" end="4"/>
                                            </p:txEl>
                                          </p:spTgt>
                                        </p:tgtEl>
                                      </p:cBhvr>
                                    </p:animEffect>
                                    <p:anim calcmode="lin" valueType="num">
                                      <p:cBhvr>
                                        <p:cTn id="18"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latin typeface="Arial Black" panose="020B0A04020102020204" pitchFamily="34" charset="0"/>
              </a:rPr>
              <a:t>God Reveals Himself…</a:t>
            </a:r>
            <a:endParaRPr lang="en-US" dirty="0">
              <a:latin typeface="Arial Black" panose="020B0A04020102020204" pitchFamily="34" charset="0"/>
            </a:endParaRPr>
          </a:p>
        </p:txBody>
      </p:sp>
      <p:sp>
        <p:nvSpPr>
          <p:cNvPr id="10" name="Content Placeholder 9"/>
          <p:cNvSpPr>
            <a:spLocks noGrp="1"/>
          </p:cNvSpPr>
          <p:nvPr>
            <p:ph sz="quarter" idx="13"/>
          </p:nvPr>
        </p:nvSpPr>
        <p:spPr>
          <a:xfrm>
            <a:off x="228600" y="1600200"/>
            <a:ext cx="8610600" cy="4114800"/>
          </a:xfrm>
        </p:spPr>
        <p:txBody>
          <a:bodyPr>
            <a:normAutofit lnSpcReduction="10000"/>
          </a:bodyPr>
          <a:lstStyle/>
          <a:p>
            <a:pPr marL="571500" indent="-571500">
              <a:buFont typeface="+mj-lt"/>
              <a:buAutoNum type="romanUcPeriod"/>
            </a:pPr>
            <a:r>
              <a:rPr lang="en-US" sz="2800" b="1" dirty="0" smtClean="0"/>
              <a:t>Through the glory of the skies</a:t>
            </a:r>
          </a:p>
          <a:p>
            <a:pPr marL="971550" lvl="1" indent="-571500">
              <a:buFont typeface="+mj-lt"/>
              <a:buAutoNum type="alphaUcPeriod"/>
            </a:pPr>
            <a:r>
              <a:rPr lang="en-US" sz="1900" b="1" dirty="0" smtClean="0">
                <a:solidFill>
                  <a:schemeClr val="bg2">
                    <a:lumMod val="60000"/>
                    <a:lumOff val="40000"/>
                  </a:schemeClr>
                </a:solidFill>
              </a:rPr>
              <a:t>Undeniable Message</a:t>
            </a:r>
          </a:p>
          <a:p>
            <a:pPr marL="971550" lvl="1" indent="-571500">
              <a:buFont typeface="+mj-lt"/>
              <a:buAutoNum type="alphaUcPeriod"/>
            </a:pPr>
            <a:r>
              <a:rPr lang="en-US" sz="1900" b="1" dirty="0" smtClean="0">
                <a:solidFill>
                  <a:schemeClr val="bg2">
                    <a:lumMod val="60000"/>
                    <a:lumOff val="40000"/>
                  </a:schemeClr>
                </a:solidFill>
              </a:rPr>
              <a:t>Unending Message</a:t>
            </a:r>
          </a:p>
          <a:p>
            <a:pPr marL="971550" lvl="1" indent="-571500">
              <a:buFont typeface="+mj-lt"/>
              <a:buAutoNum type="alphaUcPeriod"/>
            </a:pPr>
            <a:r>
              <a:rPr lang="en-US" sz="2800" b="1" dirty="0" smtClean="0">
                <a:solidFill>
                  <a:srgbClr val="FFFF00"/>
                </a:solidFill>
              </a:rPr>
              <a:t>Universal Message </a:t>
            </a:r>
          </a:p>
          <a:p>
            <a:pPr lvl="1"/>
            <a:r>
              <a:rPr lang="en-US" sz="2800" dirty="0" smtClean="0"/>
              <a:t>“</a:t>
            </a:r>
            <a:r>
              <a:rPr lang="en-US" sz="2400" b="1" dirty="0"/>
              <a:t>For what can be known about God is plain to them, because God has shown it to them. </a:t>
            </a:r>
            <a:r>
              <a:rPr lang="en-US" sz="2400" b="1" baseline="30000" dirty="0"/>
              <a:t>20 </a:t>
            </a:r>
            <a:r>
              <a:rPr lang="en-US" sz="2400" b="1" dirty="0"/>
              <a:t>For his invisible attributes, namely, his </a:t>
            </a:r>
            <a:r>
              <a:rPr lang="en-US" sz="2400" b="1" dirty="0">
                <a:solidFill>
                  <a:srgbClr val="FFFF00"/>
                </a:solidFill>
              </a:rPr>
              <a:t>eternal power and divine nature</a:t>
            </a:r>
            <a:r>
              <a:rPr lang="en-US" sz="2400" b="1" dirty="0"/>
              <a:t>, have been clearly perceived, ever since the creation of the world, </a:t>
            </a:r>
            <a:r>
              <a:rPr lang="en-US" sz="2400" b="1" dirty="0">
                <a:solidFill>
                  <a:srgbClr val="FFFF00"/>
                </a:solidFill>
              </a:rPr>
              <a:t>in the things that have been made</a:t>
            </a:r>
            <a:r>
              <a:rPr lang="en-US" sz="2400" b="1" dirty="0"/>
              <a:t>. So they are without excuse.” </a:t>
            </a:r>
            <a:r>
              <a:rPr lang="en-US" sz="2400" b="1" dirty="0" smtClean="0"/>
              <a:t>(Ro. 1:19-20)</a:t>
            </a:r>
            <a:endParaRPr lang="en-US" sz="2400" b="1" dirty="0"/>
          </a:p>
          <a:p>
            <a:pPr lvl="1"/>
            <a:endParaRPr lang="en-US" sz="2800" dirty="0"/>
          </a:p>
        </p:txBody>
      </p:sp>
    </p:spTree>
    <p:extLst>
      <p:ext uri="{BB962C8B-B14F-4D97-AF65-F5344CB8AC3E}">
        <p14:creationId xmlns:p14="http://schemas.microsoft.com/office/powerpoint/2010/main" val="1260951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latin typeface="Arial Black" panose="020B0A04020102020204" pitchFamily="34" charset="0"/>
              </a:rPr>
              <a:t>God Reveals Himself…</a:t>
            </a:r>
            <a:endParaRPr lang="en-US" dirty="0">
              <a:latin typeface="Arial Black" panose="020B0A04020102020204" pitchFamily="34" charset="0"/>
            </a:endParaRPr>
          </a:p>
        </p:txBody>
      </p:sp>
      <p:sp>
        <p:nvSpPr>
          <p:cNvPr id="10" name="Content Placeholder 9"/>
          <p:cNvSpPr>
            <a:spLocks noGrp="1"/>
          </p:cNvSpPr>
          <p:nvPr>
            <p:ph sz="quarter" idx="13"/>
          </p:nvPr>
        </p:nvSpPr>
        <p:spPr/>
        <p:txBody>
          <a:bodyPr>
            <a:normAutofit fontScale="85000" lnSpcReduction="10000"/>
          </a:bodyPr>
          <a:lstStyle/>
          <a:p>
            <a:pPr marL="514350" indent="-514350">
              <a:buFont typeface="+mj-lt"/>
              <a:buAutoNum type="arabicParenR"/>
            </a:pPr>
            <a:r>
              <a:rPr lang="en-US" sz="1800" dirty="0" smtClean="0">
                <a:solidFill>
                  <a:schemeClr val="bg2">
                    <a:lumMod val="60000"/>
                    <a:lumOff val="40000"/>
                  </a:schemeClr>
                </a:solidFill>
              </a:rPr>
              <a:t>Through the glory of the skies </a:t>
            </a:r>
          </a:p>
          <a:p>
            <a:pPr marL="514350" indent="-514350">
              <a:buFont typeface="+mj-lt"/>
              <a:buAutoNum type="arabicParenR"/>
            </a:pPr>
            <a:r>
              <a:rPr lang="en-US" sz="2800" b="1" dirty="0" smtClean="0"/>
              <a:t>Through the greatness of the scriptures</a:t>
            </a:r>
          </a:p>
          <a:p>
            <a:pPr marL="514350" indent="-514350">
              <a:buFont typeface="+mj-lt"/>
              <a:buAutoNum type="arabicParenR"/>
            </a:pPr>
            <a:r>
              <a:rPr lang="en-US" sz="1800" dirty="0" smtClean="0">
                <a:solidFill>
                  <a:schemeClr val="bg2">
                    <a:lumMod val="60000"/>
                    <a:lumOff val="40000"/>
                  </a:schemeClr>
                </a:solidFill>
              </a:rPr>
              <a:t>Through the soul – impacted by His grace</a:t>
            </a:r>
          </a:p>
          <a:p>
            <a:pPr marL="400050" lvl="1" indent="0">
              <a:buNone/>
            </a:pPr>
            <a:r>
              <a:rPr lang="en-US" sz="2600" b="1" dirty="0" smtClean="0"/>
              <a:t>“</a:t>
            </a:r>
            <a:r>
              <a:rPr lang="en-US" sz="2600" b="1" dirty="0" smtClean="0"/>
              <a:t>The </a:t>
            </a:r>
            <a:r>
              <a:rPr lang="en-US" sz="2600" b="1" dirty="0"/>
              <a:t>law of the </a:t>
            </a:r>
            <a:r>
              <a:rPr lang="en-US" sz="2600" b="1" cap="small" dirty="0"/>
              <a:t>Lord</a:t>
            </a:r>
            <a:r>
              <a:rPr lang="en-US" sz="2600" b="1" dirty="0"/>
              <a:t> is </a:t>
            </a:r>
            <a:r>
              <a:rPr lang="en-US" sz="2600" b="1" dirty="0" smtClean="0"/>
              <a:t>perfect, reviving </a:t>
            </a:r>
            <a:r>
              <a:rPr lang="en-US" sz="2600" b="1" dirty="0"/>
              <a:t>the </a:t>
            </a:r>
            <a:r>
              <a:rPr lang="en-US" sz="2600" b="1" dirty="0" smtClean="0"/>
              <a:t>soul; the </a:t>
            </a:r>
            <a:r>
              <a:rPr lang="en-US" sz="2600" b="1" dirty="0"/>
              <a:t>testimony of the </a:t>
            </a:r>
            <a:r>
              <a:rPr lang="en-US" sz="2600" b="1" cap="small" dirty="0"/>
              <a:t>Lord</a:t>
            </a:r>
            <a:r>
              <a:rPr lang="en-US" sz="2600" b="1" dirty="0"/>
              <a:t> is </a:t>
            </a:r>
            <a:r>
              <a:rPr lang="en-US" sz="2600" b="1" dirty="0" smtClean="0"/>
              <a:t>sure, making </a:t>
            </a:r>
            <a:r>
              <a:rPr lang="en-US" sz="2600" b="1" dirty="0"/>
              <a:t>wise the </a:t>
            </a:r>
            <a:r>
              <a:rPr lang="en-US" sz="2600" b="1" dirty="0" smtClean="0"/>
              <a:t>simple; </a:t>
            </a:r>
            <a:r>
              <a:rPr lang="en-US" sz="2600" b="1" baseline="30000" dirty="0" smtClean="0"/>
              <a:t>8 </a:t>
            </a:r>
            <a:r>
              <a:rPr lang="en-US" sz="2600" b="1" dirty="0"/>
              <a:t>the precepts of the </a:t>
            </a:r>
            <a:r>
              <a:rPr lang="en-US" sz="2600" b="1" cap="small" dirty="0"/>
              <a:t>Lord</a:t>
            </a:r>
            <a:r>
              <a:rPr lang="en-US" sz="2600" b="1" dirty="0"/>
              <a:t> are </a:t>
            </a:r>
            <a:r>
              <a:rPr lang="en-US" sz="2600" b="1" dirty="0" smtClean="0"/>
              <a:t>right, rejoicing </a:t>
            </a:r>
            <a:r>
              <a:rPr lang="en-US" sz="2600" b="1" dirty="0"/>
              <a:t>the </a:t>
            </a:r>
            <a:r>
              <a:rPr lang="en-US" sz="2600" b="1" dirty="0" smtClean="0"/>
              <a:t>heart; the </a:t>
            </a:r>
            <a:r>
              <a:rPr lang="en-US" sz="2600" b="1" dirty="0"/>
              <a:t>commandment of the </a:t>
            </a:r>
            <a:r>
              <a:rPr lang="en-US" sz="2600" b="1" cap="small" dirty="0"/>
              <a:t>Lord</a:t>
            </a:r>
            <a:r>
              <a:rPr lang="en-US" sz="2600" b="1" dirty="0"/>
              <a:t> is </a:t>
            </a:r>
            <a:r>
              <a:rPr lang="en-US" sz="2600" b="1" dirty="0" smtClean="0"/>
              <a:t>pure, enlightening </a:t>
            </a:r>
            <a:r>
              <a:rPr lang="en-US" sz="2600" b="1" dirty="0"/>
              <a:t>the </a:t>
            </a:r>
            <a:r>
              <a:rPr lang="en-US" sz="2600" b="1" dirty="0" smtClean="0"/>
              <a:t>eyes; </a:t>
            </a:r>
            <a:r>
              <a:rPr lang="en-US" sz="2600" b="1" baseline="30000" dirty="0" smtClean="0"/>
              <a:t>9 </a:t>
            </a:r>
            <a:r>
              <a:rPr lang="en-US" sz="2600" b="1" dirty="0"/>
              <a:t>the fear of the </a:t>
            </a:r>
            <a:r>
              <a:rPr lang="en-US" sz="2600" b="1" cap="small" dirty="0"/>
              <a:t>Lord</a:t>
            </a:r>
            <a:r>
              <a:rPr lang="en-US" sz="2600" b="1" dirty="0"/>
              <a:t> is </a:t>
            </a:r>
            <a:r>
              <a:rPr lang="en-US" sz="2600" b="1" dirty="0" smtClean="0"/>
              <a:t>clean, enduring forever; the </a:t>
            </a:r>
            <a:r>
              <a:rPr lang="en-US" sz="2600" b="1" dirty="0"/>
              <a:t>rules of the </a:t>
            </a:r>
            <a:r>
              <a:rPr lang="en-US" sz="2600" b="1" cap="small" dirty="0"/>
              <a:t>Lord</a:t>
            </a:r>
            <a:r>
              <a:rPr lang="en-US" sz="2600" b="1" dirty="0"/>
              <a:t> are </a:t>
            </a:r>
            <a:r>
              <a:rPr lang="en-US" sz="2600" b="1" dirty="0" smtClean="0"/>
              <a:t>true, and </a:t>
            </a:r>
            <a:r>
              <a:rPr lang="en-US" sz="2600" b="1" dirty="0"/>
              <a:t>righteous </a:t>
            </a:r>
            <a:r>
              <a:rPr lang="en-US" sz="2600" b="1" dirty="0" smtClean="0"/>
              <a:t>altogether. </a:t>
            </a:r>
            <a:r>
              <a:rPr lang="en-US" sz="2600" b="1" baseline="30000" dirty="0" smtClean="0"/>
              <a:t>10 </a:t>
            </a:r>
            <a:r>
              <a:rPr lang="en-US" sz="2600" b="1" dirty="0"/>
              <a:t>More to be desired are they than </a:t>
            </a:r>
            <a:r>
              <a:rPr lang="en-US" sz="2600" b="1" dirty="0" smtClean="0"/>
              <a:t>gold, even </a:t>
            </a:r>
            <a:r>
              <a:rPr lang="en-US" sz="2600" b="1" dirty="0"/>
              <a:t>much fine </a:t>
            </a:r>
            <a:r>
              <a:rPr lang="en-US" sz="2600" b="1" dirty="0" smtClean="0"/>
              <a:t>gold; sweeter </a:t>
            </a:r>
            <a:r>
              <a:rPr lang="en-US" sz="2600" b="1" dirty="0"/>
              <a:t>also than </a:t>
            </a:r>
            <a:r>
              <a:rPr lang="en-US" sz="2600" b="1" dirty="0" smtClean="0"/>
              <a:t>honey and </a:t>
            </a:r>
            <a:r>
              <a:rPr lang="en-US" sz="2600" b="1" dirty="0"/>
              <a:t>drippings of the </a:t>
            </a:r>
            <a:r>
              <a:rPr lang="en-US" sz="2600" b="1" dirty="0" smtClean="0"/>
              <a:t>honeycomb. </a:t>
            </a:r>
            <a:r>
              <a:rPr lang="en-US" sz="2600" b="1" baseline="30000" dirty="0" smtClean="0"/>
              <a:t>11 </a:t>
            </a:r>
            <a:r>
              <a:rPr lang="en-US" sz="2600" b="1" dirty="0"/>
              <a:t>Moreover, by them is your servant </a:t>
            </a:r>
            <a:r>
              <a:rPr lang="en-US" sz="2600" b="1" dirty="0" smtClean="0"/>
              <a:t>warned; in </a:t>
            </a:r>
            <a:r>
              <a:rPr lang="en-US" sz="2600" b="1" dirty="0"/>
              <a:t>keeping them there is great </a:t>
            </a:r>
            <a:r>
              <a:rPr lang="en-US" sz="2600" b="1" dirty="0" smtClean="0"/>
              <a:t>reward” (19:7-11)</a:t>
            </a:r>
            <a:endParaRPr lang="en-US" sz="2600" b="1" dirty="0" smtClean="0">
              <a:solidFill>
                <a:schemeClr val="bg2">
                  <a:lumMod val="60000"/>
                  <a:lumOff val="40000"/>
                </a:schemeClr>
              </a:solidFill>
            </a:endParaRPr>
          </a:p>
          <a:p>
            <a:pPr>
              <a:buFont typeface="+mj-lt"/>
              <a:buAutoNum type="arabicParenR"/>
            </a:pPr>
            <a:endParaRPr lang="en-US" b="1" dirty="0"/>
          </a:p>
        </p:txBody>
      </p:sp>
    </p:spTree>
    <p:extLst>
      <p:ext uri="{BB962C8B-B14F-4D97-AF65-F5344CB8AC3E}">
        <p14:creationId xmlns:p14="http://schemas.microsoft.com/office/powerpoint/2010/main" val="4204027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animEffect transition="in" filter="fade">
                                      <p:cBhvr>
                                        <p:cTn id="15" dur="1000"/>
                                        <p:tgtEl>
                                          <p:spTgt spid="10">
                                            <p:txEl>
                                              <p:pRg st="3" end="3"/>
                                            </p:txEl>
                                          </p:spTgt>
                                        </p:tgtEl>
                                      </p:cBhvr>
                                    </p:animEffect>
                                    <p:anim calcmode="lin" valueType="num">
                                      <p:cBhvr>
                                        <p:cTn id="16"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17"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2362200"/>
            <a:ext cx="2209800" cy="2308324"/>
          </a:xfrm>
          <a:prstGeom prst="rect">
            <a:avLst/>
          </a:prstGeom>
          <a:solidFill>
            <a:srgbClr val="C00000"/>
          </a:solidFill>
          <a:ln>
            <a:solidFill>
              <a:schemeClr val="accent6">
                <a:lumMod val="40000"/>
                <a:lumOff val="60000"/>
              </a:schemeClr>
            </a:solidFill>
          </a:ln>
        </p:spPr>
        <p:txBody>
          <a:bodyPr wrap="square" rtlCol="0">
            <a:spAutoFit/>
          </a:bodyPr>
          <a:lstStyle/>
          <a:p>
            <a:r>
              <a:rPr lang="en-US" sz="2400" b="1" dirty="0" smtClean="0"/>
              <a:t>Law</a:t>
            </a:r>
          </a:p>
          <a:p>
            <a:r>
              <a:rPr lang="en-US" sz="2400" b="1" dirty="0" smtClean="0"/>
              <a:t>Testimony</a:t>
            </a:r>
          </a:p>
          <a:p>
            <a:r>
              <a:rPr lang="en-US" sz="2400" b="1" dirty="0" smtClean="0"/>
              <a:t>Precepts</a:t>
            </a:r>
          </a:p>
          <a:p>
            <a:r>
              <a:rPr lang="en-US" sz="2400" b="1" dirty="0" smtClean="0"/>
              <a:t>Commandments</a:t>
            </a:r>
          </a:p>
          <a:p>
            <a:r>
              <a:rPr lang="en-US" sz="2400" b="1" dirty="0" smtClean="0"/>
              <a:t>Fear</a:t>
            </a:r>
          </a:p>
          <a:p>
            <a:r>
              <a:rPr lang="en-US" sz="2400" b="1" dirty="0" smtClean="0"/>
              <a:t>Judgments</a:t>
            </a:r>
            <a:endParaRPr lang="en-US" sz="2400" b="1" dirty="0"/>
          </a:p>
        </p:txBody>
      </p:sp>
      <p:sp>
        <p:nvSpPr>
          <p:cNvPr id="7" name="TextBox 6"/>
          <p:cNvSpPr txBox="1"/>
          <p:nvPr/>
        </p:nvSpPr>
        <p:spPr>
          <a:xfrm>
            <a:off x="3574473" y="2362200"/>
            <a:ext cx="1724867" cy="2308324"/>
          </a:xfrm>
          <a:prstGeom prst="rect">
            <a:avLst/>
          </a:prstGeom>
          <a:solidFill>
            <a:srgbClr val="002060"/>
          </a:solidFill>
          <a:ln>
            <a:solidFill>
              <a:schemeClr val="accent5">
                <a:lumMod val="20000"/>
                <a:lumOff val="80000"/>
              </a:schemeClr>
            </a:solidFill>
          </a:ln>
        </p:spPr>
        <p:txBody>
          <a:bodyPr wrap="square" rtlCol="0">
            <a:spAutoFit/>
          </a:bodyPr>
          <a:lstStyle/>
          <a:p>
            <a:r>
              <a:rPr lang="en-US" sz="2400" b="1" dirty="0" smtClean="0"/>
              <a:t>Perfect</a:t>
            </a:r>
          </a:p>
          <a:p>
            <a:r>
              <a:rPr lang="en-US" sz="2400" b="1" dirty="0" smtClean="0"/>
              <a:t>Sure</a:t>
            </a:r>
          </a:p>
          <a:p>
            <a:r>
              <a:rPr lang="en-US" sz="2400" b="1" dirty="0" smtClean="0"/>
              <a:t>Right</a:t>
            </a:r>
          </a:p>
          <a:p>
            <a:r>
              <a:rPr lang="en-US" sz="2400" b="1" dirty="0" smtClean="0"/>
              <a:t>Pure</a:t>
            </a:r>
          </a:p>
          <a:p>
            <a:r>
              <a:rPr lang="en-US" sz="2400" b="1" dirty="0" smtClean="0"/>
              <a:t>Clean</a:t>
            </a:r>
          </a:p>
          <a:p>
            <a:r>
              <a:rPr lang="en-US" sz="2400" b="1" dirty="0" smtClean="0"/>
              <a:t>Righteous</a:t>
            </a:r>
            <a:endParaRPr lang="en-US" sz="2400" b="1" dirty="0"/>
          </a:p>
        </p:txBody>
      </p:sp>
      <p:sp>
        <p:nvSpPr>
          <p:cNvPr id="2" name="TextBox 1"/>
          <p:cNvSpPr txBox="1"/>
          <p:nvPr/>
        </p:nvSpPr>
        <p:spPr>
          <a:xfrm>
            <a:off x="914400" y="1826567"/>
            <a:ext cx="982961" cy="400110"/>
          </a:xfrm>
          <a:prstGeom prst="rect">
            <a:avLst/>
          </a:prstGeom>
          <a:noFill/>
        </p:spPr>
        <p:txBody>
          <a:bodyPr wrap="none" rtlCol="0">
            <a:spAutoFit/>
          </a:bodyPr>
          <a:lstStyle/>
          <a:p>
            <a:r>
              <a:rPr lang="en-US" sz="2000" dirty="0">
                <a:latin typeface="Arial Black" panose="020B0A04020102020204" pitchFamily="34" charset="0"/>
              </a:rPr>
              <a:t>T</a:t>
            </a:r>
            <a:r>
              <a:rPr lang="en-US" sz="2000" dirty="0" smtClean="0">
                <a:latin typeface="Arial Black" panose="020B0A04020102020204" pitchFamily="34" charset="0"/>
              </a:rPr>
              <a:t>itles</a:t>
            </a:r>
            <a:endParaRPr lang="en-US" sz="2000" dirty="0">
              <a:latin typeface="Arial Black" panose="020B0A04020102020204" pitchFamily="34" charset="0"/>
            </a:endParaRPr>
          </a:p>
        </p:txBody>
      </p:sp>
      <p:sp>
        <p:nvSpPr>
          <p:cNvPr id="3" name="TextBox 2"/>
          <p:cNvSpPr txBox="1"/>
          <p:nvPr/>
        </p:nvSpPr>
        <p:spPr>
          <a:xfrm>
            <a:off x="3505200" y="1826567"/>
            <a:ext cx="2249334" cy="400110"/>
          </a:xfrm>
          <a:prstGeom prst="rect">
            <a:avLst/>
          </a:prstGeom>
          <a:noFill/>
        </p:spPr>
        <p:txBody>
          <a:bodyPr wrap="square" rtlCol="0">
            <a:spAutoFit/>
          </a:bodyPr>
          <a:lstStyle/>
          <a:p>
            <a:r>
              <a:rPr lang="en-US" sz="2000" dirty="0" smtClean="0">
                <a:latin typeface="Arial Black" panose="020B0A04020102020204" pitchFamily="34" charset="0"/>
              </a:rPr>
              <a:t>Descriptions</a:t>
            </a:r>
            <a:endParaRPr lang="en-US" sz="2000" dirty="0">
              <a:latin typeface="Arial Black" panose="020B0A04020102020204" pitchFamily="34" charset="0"/>
            </a:endParaRPr>
          </a:p>
        </p:txBody>
      </p:sp>
      <p:sp>
        <p:nvSpPr>
          <p:cNvPr id="5" name="Title 4"/>
          <p:cNvSpPr>
            <a:spLocks noGrp="1"/>
          </p:cNvSpPr>
          <p:nvPr>
            <p:ph type="title"/>
          </p:nvPr>
        </p:nvSpPr>
        <p:spPr/>
        <p:txBody>
          <a:bodyPr/>
          <a:lstStyle/>
          <a:p>
            <a:r>
              <a:rPr lang="en-US" b="1" dirty="0" smtClean="0"/>
              <a:t>The Greatness of the Scriptures</a:t>
            </a:r>
            <a:endParaRPr lang="en-US" b="1" dirty="0"/>
          </a:p>
        </p:txBody>
      </p:sp>
      <p:sp>
        <p:nvSpPr>
          <p:cNvPr id="6" name="Content Placeholder 5"/>
          <p:cNvSpPr>
            <a:spLocks noGrp="1"/>
          </p:cNvSpPr>
          <p:nvPr>
            <p:ph sz="quarter" idx="13"/>
          </p:nvPr>
        </p:nvSpPr>
        <p:spPr/>
        <p:txBody>
          <a:bodyPr/>
          <a:lstStyle/>
          <a:p>
            <a:endParaRPr lang="en-US"/>
          </a:p>
        </p:txBody>
      </p:sp>
    </p:spTree>
    <p:extLst>
      <p:ext uri="{BB962C8B-B14F-4D97-AF65-F5344CB8AC3E}">
        <p14:creationId xmlns:p14="http://schemas.microsoft.com/office/powerpoint/2010/main" val="1211845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2362200"/>
            <a:ext cx="2209800" cy="2308324"/>
          </a:xfrm>
          <a:prstGeom prst="rect">
            <a:avLst/>
          </a:prstGeom>
          <a:solidFill>
            <a:srgbClr val="C00000"/>
          </a:solidFill>
          <a:ln>
            <a:solidFill>
              <a:schemeClr val="accent6">
                <a:lumMod val="40000"/>
                <a:lumOff val="60000"/>
              </a:schemeClr>
            </a:solidFill>
          </a:ln>
        </p:spPr>
        <p:txBody>
          <a:bodyPr wrap="square" rtlCol="0">
            <a:spAutoFit/>
          </a:bodyPr>
          <a:lstStyle/>
          <a:p>
            <a:r>
              <a:rPr lang="en-US" sz="2400" b="1" dirty="0" smtClean="0"/>
              <a:t>Law</a:t>
            </a:r>
          </a:p>
          <a:p>
            <a:r>
              <a:rPr lang="en-US" sz="2400" b="1" dirty="0" smtClean="0"/>
              <a:t>Testimony</a:t>
            </a:r>
          </a:p>
          <a:p>
            <a:r>
              <a:rPr lang="en-US" sz="2400" b="1" dirty="0" smtClean="0"/>
              <a:t>Precepts</a:t>
            </a:r>
          </a:p>
          <a:p>
            <a:r>
              <a:rPr lang="en-US" sz="2400" b="1" dirty="0" smtClean="0"/>
              <a:t>Commandments</a:t>
            </a:r>
          </a:p>
          <a:p>
            <a:r>
              <a:rPr lang="en-US" sz="2400" b="1" dirty="0" smtClean="0"/>
              <a:t>Fear</a:t>
            </a:r>
          </a:p>
          <a:p>
            <a:r>
              <a:rPr lang="en-US" sz="2400" b="1" dirty="0" smtClean="0"/>
              <a:t>Judgments</a:t>
            </a:r>
            <a:endParaRPr lang="en-US" sz="2400" b="1" dirty="0"/>
          </a:p>
        </p:txBody>
      </p:sp>
      <p:sp>
        <p:nvSpPr>
          <p:cNvPr id="7" name="TextBox 6"/>
          <p:cNvSpPr txBox="1"/>
          <p:nvPr/>
        </p:nvSpPr>
        <p:spPr>
          <a:xfrm>
            <a:off x="3657600" y="2362199"/>
            <a:ext cx="1724867" cy="2308324"/>
          </a:xfrm>
          <a:prstGeom prst="rect">
            <a:avLst/>
          </a:prstGeom>
          <a:solidFill>
            <a:srgbClr val="002060"/>
          </a:solidFill>
          <a:ln>
            <a:solidFill>
              <a:schemeClr val="accent5">
                <a:lumMod val="20000"/>
                <a:lumOff val="80000"/>
              </a:schemeClr>
            </a:solidFill>
          </a:ln>
        </p:spPr>
        <p:txBody>
          <a:bodyPr wrap="square" rtlCol="0">
            <a:spAutoFit/>
          </a:bodyPr>
          <a:lstStyle/>
          <a:p>
            <a:r>
              <a:rPr lang="en-US" sz="2400" b="1" dirty="0" smtClean="0"/>
              <a:t>Perfect</a:t>
            </a:r>
          </a:p>
          <a:p>
            <a:r>
              <a:rPr lang="en-US" sz="2400" b="1" dirty="0" smtClean="0"/>
              <a:t>Sure</a:t>
            </a:r>
          </a:p>
          <a:p>
            <a:r>
              <a:rPr lang="en-US" sz="2400" b="1" dirty="0" smtClean="0"/>
              <a:t>Right</a:t>
            </a:r>
          </a:p>
          <a:p>
            <a:r>
              <a:rPr lang="en-US" sz="2400" b="1" dirty="0" smtClean="0"/>
              <a:t>Pure</a:t>
            </a:r>
          </a:p>
          <a:p>
            <a:r>
              <a:rPr lang="en-US" sz="2400" b="1" dirty="0" smtClean="0"/>
              <a:t>Clean</a:t>
            </a:r>
          </a:p>
          <a:p>
            <a:r>
              <a:rPr lang="en-US" sz="2400" b="1" dirty="0" smtClean="0"/>
              <a:t>Righteous</a:t>
            </a:r>
            <a:endParaRPr lang="en-US" sz="2400" b="1" dirty="0"/>
          </a:p>
        </p:txBody>
      </p:sp>
      <p:sp>
        <p:nvSpPr>
          <p:cNvPr id="2" name="TextBox 1"/>
          <p:cNvSpPr txBox="1"/>
          <p:nvPr/>
        </p:nvSpPr>
        <p:spPr>
          <a:xfrm>
            <a:off x="1022484" y="1826567"/>
            <a:ext cx="982961" cy="400110"/>
          </a:xfrm>
          <a:prstGeom prst="rect">
            <a:avLst/>
          </a:prstGeom>
          <a:noFill/>
        </p:spPr>
        <p:txBody>
          <a:bodyPr wrap="none" rtlCol="0">
            <a:spAutoFit/>
          </a:bodyPr>
          <a:lstStyle/>
          <a:p>
            <a:r>
              <a:rPr lang="en-US" sz="2000" dirty="0">
                <a:latin typeface="Arial Black" panose="020B0A04020102020204" pitchFamily="34" charset="0"/>
              </a:rPr>
              <a:t>T</a:t>
            </a:r>
            <a:r>
              <a:rPr lang="en-US" sz="2000" dirty="0" smtClean="0">
                <a:latin typeface="Arial Black" panose="020B0A04020102020204" pitchFamily="34" charset="0"/>
              </a:rPr>
              <a:t>itles</a:t>
            </a:r>
            <a:endParaRPr lang="en-US" sz="2000" dirty="0">
              <a:latin typeface="Arial Black" panose="020B0A04020102020204" pitchFamily="34" charset="0"/>
            </a:endParaRPr>
          </a:p>
        </p:txBody>
      </p:sp>
      <p:sp>
        <p:nvSpPr>
          <p:cNvPr id="3" name="TextBox 2"/>
          <p:cNvSpPr txBox="1"/>
          <p:nvPr/>
        </p:nvSpPr>
        <p:spPr>
          <a:xfrm>
            <a:off x="3505200" y="1826567"/>
            <a:ext cx="2249334" cy="400110"/>
          </a:xfrm>
          <a:prstGeom prst="rect">
            <a:avLst/>
          </a:prstGeom>
          <a:noFill/>
        </p:spPr>
        <p:txBody>
          <a:bodyPr wrap="square" rtlCol="0">
            <a:spAutoFit/>
          </a:bodyPr>
          <a:lstStyle/>
          <a:p>
            <a:r>
              <a:rPr lang="en-US" sz="2000" dirty="0" smtClean="0">
                <a:latin typeface="Arial Black" panose="020B0A04020102020204" pitchFamily="34" charset="0"/>
              </a:rPr>
              <a:t>Descriptions</a:t>
            </a:r>
            <a:endParaRPr lang="en-US" sz="2000" dirty="0">
              <a:latin typeface="Arial Black" panose="020B0A04020102020204" pitchFamily="34" charset="0"/>
            </a:endParaRPr>
          </a:p>
        </p:txBody>
      </p:sp>
      <p:sp>
        <p:nvSpPr>
          <p:cNvPr id="5" name="TextBox 4"/>
          <p:cNvSpPr txBox="1"/>
          <p:nvPr/>
        </p:nvSpPr>
        <p:spPr>
          <a:xfrm>
            <a:off x="5676304" y="2362200"/>
            <a:ext cx="3008466" cy="2308324"/>
          </a:xfrm>
          <a:prstGeom prst="rect">
            <a:avLst/>
          </a:prstGeom>
          <a:solidFill>
            <a:schemeClr val="bg1">
              <a:lumMod val="75000"/>
              <a:lumOff val="25000"/>
            </a:schemeClr>
          </a:solidFill>
          <a:ln>
            <a:solidFill>
              <a:srgbClr val="FFC000"/>
            </a:solidFill>
          </a:ln>
        </p:spPr>
        <p:txBody>
          <a:bodyPr wrap="square" rtlCol="0">
            <a:spAutoFit/>
          </a:bodyPr>
          <a:lstStyle/>
          <a:p>
            <a:r>
              <a:rPr lang="en-US" sz="2400" b="1" dirty="0" smtClean="0"/>
              <a:t>Reviving </a:t>
            </a:r>
            <a:r>
              <a:rPr lang="en-US" sz="2400" b="1" dirty="0"/>
              <a:t>the soul </a:t>
            </a:r>
            <a:endParaRPr lang="en-US" sz="2400" b="1" dirty="0" smtClean="0"/>
          </a:p>
          <a:p>
            <a:r>
              <a:rPr lang="en-US" sz="2400" b="1" dirty="0" smtClean="0"/>
              <a:t>Making </a:t>
            </a:r>
            <a:r>
              <a:rPr lang="en-US" sz="2400" b="1" dirty="0"/>
              <a:t>wise the simple </a:t>
            </a:r>
            <a:endParaRPr lang="en-US" sz="2400" b="1" dirty="0" smtClean="0"/>
          </a:p>
          <a:p>
            <a:r>
              <a:rPr lang="en-US" sz="2400" b="1" dirty="0"/>
              <a:t>Rejoice your heart </a:t>
            </a:r>
            <a:endParaRPr lang="en-US" sz="2400" b="1" dirty="0" smtClean="0"/>
          </a:p>
          <a:p>
            <a:r>
              <a:rPr lang="en-US" sz="2400" b="1" dirty="0" smtClean="0"/>
              <a:t>Enlightening </a:t>
            </a:r>
            <a:r>
              <a:rPr lang="en-US" sz="2400" b="1" dirty="0"/>
              <a:t>the </a:t>
            </a:r>
            <a:r>
              <a:rPr lang="en-US" sz="2400" b="1" dirty="0" smtClean="0"/>
              <a:t>eyes</a:t>
            </a:r>
          </a:p>
          <a:p>
            <a:r>
              <a:rPr lang="en-US" sz="2400" b="1" dirty="0"/>
              <a:t>Remain forever </a:t>
            </a:r>
            <a:endParaRPr lang="en-US" sz="2400" b="1" dirty="0" smtClean="0"/>
          </a:p>
          <a:p>
            <a:r>
              <a:rPr lang="en-US" sz="2400" b="1" dirty="0"/>
              <a:t>Righteous altogether</a:t>
            </a:r>
          </a:p>
        </p:txBody>
      </p:sp>
      <p:sp>
        <p:nvSpPr>
          <p:cNvPr id="6" name="TextBox 5"/>
          <p:cNvSpPr txBox="1"/>
          <p:nvPr/>
        </p:nvSpPr>
        <p:spPr>
          <a:xfrm>
            <a:off x="6019800" y="1826567"/>
            <a:ext cx="2020219" cy="400110"/>
          </a:xfrm>
          <a:prstGeom prst="rect">
            <a:avLst/>
          </a:prstGeom>
          <a:noFill/>
        </p:spPr>
        <p:txBody>
          <a:bodyPr wrap="square" rtlCol="0">
            <a:spAutoFit/>
          </a:bodyPr>
          <a:lstStyle/>
          <a:p>
            <a:r>
              <a:rPr lang="en-US" sz="2000" dirty="0" smtClean="0">
                <a:latin typeface="Arial Black" panose="020B0A04020102020204" pitchFamily="34" charset="0"/>
              </a:rPr>
              <a:t>Impact Soul</a:t>
            </a:r>
            <a:endParaRPr lang="en-US" sz="2000" dirty="0">
              <a:latin typeface="Arial Black" panose="020B0A04020102020204" pitchFamily="34" charset="0"/>
            </a:endParaRPr>
          </a:p>
        </p:txBody>
      </p:sp>
      <p:sp>
        <p:nvSpPr>
          <p:cNvPr id="8" name="Title 7"/>
          <p:cNvSpPr>
            <a:spLocks noGrp="1"/>
          </p:cNvSpPr>
          <p:nvPr>
            <p:ph type="title"/>
          </p:nvPr>
        </p:nvSpPr>
        <p:spPr/>
        <p:txBody>
          <a:bodyPr/>
          <a:lstStyle/>
          <a:p>
            <a:r>
              <a:rPr lang="en-US" b="1" dirty="0"/>
              <a:t>The Greatness of the Scriptures</a:t>
            </a:r>
            <a:endParaRPr lang="en-US" dirty="0"/>
          </a:p>
        </p:txBody>
      </p:sp>
      <p:graphicFrame>
        <p:nvGraphicFramePr>
          <p:cNvPr id="10" name="Content Placeholder 9"/>
          <p:cNvGraphicFramePr>
            <a:graphicFrameLocks noGrp="1"/>
          </p:cNvGraphicFramePr>
          <p:nvPr>
            <p:ph sz="quarter" idx="13"/>
            <p:extLst>
              <p:ext uri="{D42A27DB-BD31-4B8C-83A1-F6EECF244321}">
                <p14:modId xmlns:p14="http://schemas.microsoft.com/office/powerpoint/2010/main" val="2828957327"/>
              </p:ext>
            </p:extLst>
          </p:nvPr>
        </p:nvGraphicFramePr>
        <p:xfrm>
          <a:off x="609600" y="1600200"/>
          <a:ext cx="8229600" cy="4114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75435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latin typeface="Arial Black" panose="020B0A04020102020204" pitchFamily="34" charset="0"/>
              </a:rPr>
              <a:t>God Reveals Himself…</a:t>
            </a:r>
            <a:endParaRPr lang="en-US" dirty="0">
              <a:latin typeface="Arial Black" panose="020B0A04020102020204" pitchFamily="34" charset="0"/>
            </a:endParaRPr>
          </a:p>
        </p:txBody>
      </p:sp>
      <p:sp>
        <p:nvSpPr>
          <p:cNvPr id="10" name="Content Placeholder 9"/>
          <p:cNvSpPr>
            <a:spLocks noGrp="1"/>
          </p:cNvSpPr>
          <p:nvPr>
            <p:ph sz="quarter" idx="13"/>
          </p:nvPr>
        </p:nvSpPr>
        <p:spPr/>
        <p:txBody>
          <a:bodyPr/>
          <a:lstStyle/>
          <a:p>
            <a:r>
              <a:rPr lang="en-US" sz="2800" b="1" dirty="0" smtClean="0"/>
              <a:t>Through the glory of the skies </a:t>
            </a:r>
          </a:p>
          <a:p>
            <a:r>
              <a:rPr lang="en-US" sz="2800" b="1" dirty="0" smtClean="0"/>
              <a:t>Through the greatness of the scriptures</a:t>
            </a:r>
          </a:p>
          <a:p>
            <a:r>
              <a:rPr lang="en-US" sz="2800" b="1" dirty="0" smtClean="0"/>
              <a:t>Through the </a:t>
            </a:r>
            <a:r>
              <a:rPr lang="en-US" sz="2800" b="1" dirty="0" smtClean="0"/>
              <a:t>Greatness of Purpose </a:t>
            </a:r>
            <a:r>
              <a:rPr lang="en-US" sz="2800" b="1" dirty="0" smtClean="0"/>
              <a:t>– the soul is impacted </a:t>
            </a:r>
            <a:r>
              <a:rPr lang="en-US" sz="2800" b="1" dirty="0" smtClean="0"/>
              <a:t>by His grace</a:t>
            </a:r>
          </a:p>
          <a:p>
            <a:endParaRPr lang="en-US" b="1" dirty="0"/>
          </a:p>
        </p:txBody>
      </p:sp>
    </p:spTree>
    <p:extLst>
      <p:ext uri="{BB962C8B-B14F-4D97-AF65-F5344CB8AC3E}">
        <p14:creationId xmlns:p14="http://schemas.microsoft.com/office/powerpoint/2010/main" val="36750920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3657600" cy="914400"/>
          </a:xfrm>
        </p:spPr>
        <p:txBody>
          <a:bodyPr/>
          <a:lstStyle/>
          <a:p>
            <a:r>
              <a:rPr lang="en-US" u="sng" dirty="0" smtClean="0">
                <a:latin typeface="Arial Black" panose="020B0A04020102020204" pitchFamily="34" charset="0"/>
              </a:rPr>
              <a:t>General Wm. K. Harrison</a:t>
            </a:r>
            <a:endParaRPr lang="en-US" u="sng" dirty="0">
              <a:latin typeface="Arial Black" panose="020B0A04020102020204" pitchFamily="34" charset="0"/>
            </a:endParaRP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9371" b="9371"/>
          <a:stretch>
            <a:fillRect/>
          </a:stretch>
        </p:blipFill>
        <p:spPr>
          <a:xfrm>
            <a:off x="3733800" y="1447800"/>
            <a:ext cx="4953000" cy="4648200"/>
          </a:xfrm>
        </p:spPr>
      </p:pic>
      <p:sp>
        <p:nvSpPr>
          <p:cNvPr id="4" name="Text Placeholder 3"/>
          <p:cNvSpPr>
            <a:spLocks noGrp="1"/>
          </p:cNvSpPr>
          <p:nvPr>
            <p:ph type="body" sz="half" idx="2"/>
          </p:nvPr>
        </p:nvSpPr>
        <p:spPr>
          <a:xfrm>
            <a:off x="152400" y="1447800"/>
            <a:ext cx="3505200" cy="4648200"/>
          </a:xfrm>
        </p:spPr>
        <p:txBody>
          <a:bodyPr>
            <a:noAutofit/>
          </a:bodyPr>
          <a:lstStyle/>
          <a:p>
            <a:r>
              <a:rPr lang="en-US" sz="2000" b="1" dirty="0" smtClean="0"/>
              <a:t>The </a:t>
            </a:r>
            <a:r>
              <a:rPr lang="en-US" sz="2000" b="1" dirty="0"/>
              <a:t>most decorated soldier in the 30th Infantry Division, rated by General Eisenhower as the number one infantry division in World War II. General Harrison was the first American to enter Belgium, which he did at the head of the Allied forces. He received every decoration for valor except the Congressional Medal of Honor -- being honored with the Distinguished Silver Cross, the Silver Star, the Bronze Star for Valor, and the Purple </a:t>
            </a:r>
            <a:r>
              <a:rPr lang="en-US" sz="2000" b="1" dirty="0" smtClean="0"/>
              <a:t>Heart.  </a:t>
            </a:r>
            <a:endParaRPr lang="en-US" sz="2000" b="1" dirty="0"/>
          </a:p>
        </p:txBody>
      </p:sp>
    </p:spTree>
    <p:extLst>
      <p:ext uri="{BB962C8B-B14F-4D97-AF65-F5344CB8AC3E}">
        <p14:creationId xmlns:p14="http://schemas.microsoft.com/office/powerpoint/2010/main" val="40723938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Spiritual nobility</a:t>
            </a:r>
            <a:endParaRPr lang="en-US" b="1" dirty="0"/>
          </a:p>
        </p:txBody>
      </p:sp>
      <p:sp>
        <p:nvSpPr>
          <p:cNvPr id="6" name="Content Placeholder 5"/>
          <p:cNvSpPr>
            <a:spLocks noGrp="1"/>
          </p:cNvSpPr>
          <p:nvPr>
            <p:ph sz="quarter" idx="13"/>
          </p:nvPr>
        </p:nvSpPr>
        <p:spPr/>
        <p:txBody>
          <a:bodyPr/>
          <a:lstStyle/>
          <a:p>
            <a:r>
              <a:rPr lang="en-US" sz="2400" dirty="0" smtClean="0"/>
              <a:t>“</a:t>
            </a:r>
            <a:r>
              <a:rPr lang="en-US" sz="2800" b="1" dirty="0" smtClean="0"/>
              <a:t>Now </a:t>
            </a:r>
            <a:r>
              <a:rPr lang="en-US" sz="2800" b="1" dirty="0"/>
              <a:t>these Jews were more noble than those in Thessalonica; they received the word with all eagerness, examining the Scriptures daily to see if these things were so</a:t>
            </a:r>
            <a:r>
              <a:rPr lang="en-US" sz="2800" b="1" dirty="0" smtClean="0"/>
              <a:t>.” (Acts 17:11)</a:t>
            </a:r>
            <a:endParaRPr lang="en-US" sz="2800" b="1" dirty="0"/>
          </a:p>
        </p:txBody>
      </p:sp>
    </p:spTree>
    <p:extLst>
      <p:ext uri="{BB962C8B-B14F-4D97-AF65-F5344CB8AC3E}">
        <p14:creationId xmlns:p14="http://schemas.microsoft.com/office/powerpoint/2010/main" val="1091962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Ayn Rand</a:t>
            </a:r>
            <a:endParaRPr lang="en-US" dirty="0"/>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t="9123" b="9123"/>
          <a:stretch>
            <a:fillRect/>
          </a:stretch>
        </p:blipFill>
        <p:spPr>
          <a:xfrm>
            <a:off x="4267200" y="1051397"/>
            <a:ext cx="4343400" cy="4413080"/>
          </a:xfrm>
        </p:spPr>
      </p:pic>
      <p:sp>
        <p:nvSpPr>
          <p:cNvPr id="6" name="Text Placeholder 5"/>
          <p:cNvSpPr>
            <a:spLocks noGrp="1"/>
          </p:cNvSpPr>
          <p:nvPr>
            <p:ph type="body" sz="half" idx="2"/>
          </p:nvPr>
        </p:nvSpPr>
        <p:spPr>
          <a:xfrm>
            <a:off x="609600" y="1143000"/>
            <a:ext cx="3276600" cy="4343400"/>
          </a:xfrm>
          <a:solidFill>
            <a:schemeClr val="bg2">
              <a:lumMod val="20000"/>
              <a:lumOff val="80000"/>
            </a:schemeClr>
          </a:solidFill>
        </p:spPr>
        <p:txBody>
          <a:bodyPr/>
          <a:lstStyle/>
          <a:p>
            <a:endParaRPr lang="en-US" dirty="0">
              <a:solidFill>
                <a:schemeClr val="bg1"/>
              </a:solidFill>
            </a:endParaRPr>
          </a:p>
        </p:txBody>
      </p:sp>
      <p:pic>
        <p:nvPicPr>
          <p:cNvPr id="1026" name="Picture 2" descr="C:\Users\rfink\Pictures\ayn-rand-quot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066800"/>
            <a:ext cx="3581400" cy="45255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25690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Ayn Rand</a:t>
            </a:r>
            <a:endParaRPr lang="en-US" dirty="0"/>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t="9123" b="9123"/>
          <a:stretch>
            <a:fillRect/>
          </a:stretch>
        </p:blipFill>
        <p:spPr>
          <a:xfrm>
            <a:off x="4267200" y="1051397"/>
            <a:ext cx="4343400" cy="4413080"/>
          </a:xfrm>
        </p:spPr>
      </p:pic>
      <p:sp>
        <p:nvSpPr>
          <p:cNvPr id="6" name="Text Placeholder 5"/>
          <p:cNvSpPr>
            <a:spLocks noGrp="1"/>
          </p:cNvSpPr>
          <p:nvPr>
            <p:ph type="body" sz="half" idx="2"/>
          </p:nvPr>
        </p:nvSpPr>
        <p:spPr>
          <a:xfrm>
            <a:off x="381000" y="1143000"/>
            <a:ext cx="3505200" cy="4343400"/>
          </a:xfrm>
          <a:solidFill>
            <a:schemeClr val="tx1"/>
          </a:solidFill>
        </p:spPr>
        <p:txBody>
          <a:bodyPr/>
          <a:lstStyle/>
          <a:p>
            <a:r>
              <a:rPr lang="en-US" dirty="0"/>
              <a:t>“What’s wrong with the modern world?”  She answered, “Never before has the world been so desperately asking for answers to critical questions, and never before has the world been so frantically committed to the idea that no answers are possible. To paraphrase the Bible, “Father forgive us for what we are doing - and please don’t tell us.”</a:t>
            </a:r>
            <a:endParaRPr lang="en-US" dirty="0">
              <a:solidFill>
                <a:schemeClr val="bg1"/>
              </a:solidFill>
            </a:endParaRPr>
          </a:p>
        </p:txBody>
      </p:sp>
      <p:sp>
        <p:nvSpPr>
          <p:cNvPr id="3" name="Rectangle 2"/>
          <p:cNvSpPr/>
          <p:nvPr/>
        </p:nvSpPr>
        <p:spPr>
          <a:xfrm>
            <a:off x="533400" y="1143000"/>
            <a:ext cx="3200400" cy="4708981"/>
          </a:xfrm>
          <a:prstGeom prst="rect">
            <a:avLst/>
          </a:prstGeom>
        </p:spPr>
        <p:txBody>
          <a:bodyPr wrap="square">
            <a:spAutoFit/>
          </a:bodyPr>
          <a:lstStyle/>
          <a:p>
            <a:r>
              <a:rPr lang="en-US" sz="2000" b="1" dirty="0">
                <a:solidFill>
                  <a:schemeClr val="bg1"/>
                </a:solidFill>
              </a:rPr>
              <a:t>“What’s wrong with the modern world?”  She answered, “Never before has the world been so desperately asking for answers to critical questions, and never before has the world been so frantically committed to the idea that no answers are possible. To paraphrase the Bible, “Father forgive us for what we are doing - </a:t>
            </a:r>
            <a:r>
              <a:rPr lang="en-US" sz="2000" b="1" u="sng" dirty="0">
                <a:solidFill>
                  <a:schemeClr val="bg1"/>
                </a:solidFill>
              </a:rPr>
              <a:t>and please don’t tell us</a:t>
            </a:r>
            <a:r>
              <a:rPr lang="en-US" sz="2000" b="1" u="sng" dirty="0" smtClean="0">
                <a:solidFill>
                  <a:schemeClr val="bg1"/>
                </a:solidFill>
              </a:rPr>
              <a:t>.”</a:t>
            </a:r>
            <a:endParaRPr lang="en-US" sz="2000" b="1" u="sng" dirty="0">
              <a:solidFill>
                <a:schemeClr val="bg1"/>
              </a:solidFill>
            </a:endParaRPr>
          </a:p>
          <a:p>
            <a:r>
              <a:rPr lang="en-US" sz="2000" dirty="0">
                <a:solidFill>
                  <a:schemeClr val="bg1"/>
                </a:solidFill>
              </a:rPr>
              <a:t>	</a:t>
            </a:r>
            <a:r>
              <a:rPr lang="en-US" sz="2000" dirty="0" smtClean="0">
                <a:solidFill>
                  <a:schemeClr val="bg1"/>
                </a:solidFill>
              </a:rPr>
              <a:t>	---Ayn Rand</a:t>
            </a:r>
          </a:p>
          <a:p>
            <a:r>
              <a:rPr lang="en-US" sz="2000" dirty="0">
                <a:solidFill>
                  <a:schemeClr val="bg1"/>
                </a:solidFill>
              </a:rPr>
              <a:t>	</a:t>
            </a:r>
          </a:p>
        </p:txBody>
      </p:sp>
      <p:sp>
        <p:nvSpPr>
          <p:cNvPr id="5" name="TextBox 4"/>
          <p:cNvSpPr txBox="1"/>
          <p:nvPr/>
        </p:nvSpPr>
        <p:spPr>
          <a:xfrm>
            <a:off x="1524000" y="6096000"/>
            <a:ext cx="6477000" cy="523220"/>
          </a:xfrm>
          <a:prstGeom prst="rect">
            <a:avLst/>
          </a:prstGeom>
          <a:noFill/>
        </p:spPr>
        <p:txBody>
          <a:bodyPr wrap="square" rtlCol="0">
            <a:spAutoFit/>
          </a:bodyPr>
          <a:lstStyle/>
          <a:p>
            <a:r>
              <a:rPr lang="en-US" sz="2400" b="1" dirty="0" smtClean="0"/>
              <a:t>		</a:t>
            </a:r>
            <a:r>
              <a:rPr lang="en-US" sz="2800" b="1" dirty="0" smtClean="0"/>
              <a:t>Are we like that? </a:t>
            </a:r>
            <a:endParaRPr lang="en-US" sz="2800" b="1" dirty="0"/>
          </a:p>
        </p:txBody>
      </p:sp>
    </p:spTree>
    <p:extLst>
      <p:ext uri="{BB962C8B-B14F-4D97-AF65-F5344CB8AC3E}">
        <p14:creationId xmlns:p14="http://schemas.microsoft.com/office/powerpoint/2010/main" val="175068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52400" y="228600"/>
            <a:ext cx="8839200" cy="5201424"/>
          </a:xfrm>
          <a:prstGeom prst="rect">
            <a:avLst/>
          </a:prstGeom>
          <a:noFill/>
        </p:spPr>
        <p:txBody>
          <a:bodyPr wrap="square" rtlCol="0">
            <a:spAutoFit/>
          </a:bodyPr>
          <a:lstStyle/>
          <a:p>
            <a:r>
              <a:rPr lang="en-US" sz="2400" dirty="0" smtClean="0"/>
              <a:t>“</a:t>
            </a:r>
            <a:r>
              <a:rPr lang="en-US" sz="2400" b="1" dirty="0" smtClean="0"/>
              <a:t>The </a:t>
            </a:r>
            <a:r>
              <a:rPr lang="en-US" sz="2200" b="1" dirty="0" smtClean="0"/>
              <a:t>heavens declare the glory of God, and the sky above proclaims his handiwork. </a:t>
            </a:r>
            <a:r>
              <a:rPr lang="en-US" sz="2200" b="1" baseline="30000" dirty="0" smtClean="0"/>
              <a:t>2 </a:t>
            </a:r>
            <a:r>
              <a:rPr lang="en-US" sz="2200" b="1" dirty="0" smtClean="0"/>
              <a:t>Day to day pours out speech, and night to night reveals knowledge. </a:t>
            </a:r>
            <a:r>
              <a:rPr lang="en-US" sz="2200" b="1" baseline="30000" dirty="0" smtClean="0"/>
              <a:t>3 </a:t>
            </a:r>
            <a:r>
              <a:rPr lang="en-US" sz="2200" b="1" dirty="0" smtClean="0"/>
              <a:t>There is no speech, nor are there words, whose voice is not heard. </a:t>
            </a:r>
            <a:r>
              <a:rPr lang="en-US" sz="2200" b="1" baseline="30000" dirty="0" smtClean="0"/>
              <a:t>4 </a:t>
            </a:r>
            <a:r>
              <a:rPr lang="en-US" sz="2200" b="1" dirty="0" smtClean="0"/>
              <a:t>Their voice goes out through all the earth, and their words to the end of the world. In them he has set a tent for the sun, </a:t>
            </a:r>
            <a:r>
              <a:rPr lang="en-US" sz="2200" b="1" baseline="30000" dirty="0" smtClean="0"/>
              <a:t>5 </a:t>
            </a:r>
            <a:r>
              <a:rPr lang="en-US" sz="2200" b="1" dirty="0" smtClean="0"/>
              <a:t>which comes out like a bridegroom leaving his chamber, and, like a strong man, runs its course with joy. </a:t>
            </a:r>
            <a:r>
              <a:rPr lang="en-US" sz="2200" b="1" baseline="30000" dirty="0" smtClean="0"/>
              <a:t>6 </a:t>
            </a:r>
            <a:r>
              <a:rPr lang="en-US" sz="2200" b="1" dirty="0" smtClean="0"/>
              <a:t>Its rising is from the end of the heavens, and its circuit to the end of them, and there is nothing hidden from its heat. The law of the </a:t>
            </a:r>
            <a:r>
              <a:rPr lang="en-US" sz="2200" b="1" cap="small" dirty="0" smtClean="0">
                <a:effectLst/>
              </a:rPr>
              <a:t>Lord</a:t>
            </a:r>
            <a:r>
              <a:rPr lang="en-US" sz="2200" b="1" dirty="0" smtClean="0"/>
              <a:t> is perfect, reviving the soul; the testimony of the </a:t>
            </a:r>
            <a:r>
              <a:rPr lang="en-US" sz="2200" b="1" cap="small" dirty="0" smtClean="0">
                <a:effectLst/>
              </a:rPr>
              <a:t>Lord</a:t>
            </a:r>
            <a:r>
              <a:rPr lang="en-US" sz="2200" b="1" dirty="0" smtClean="0"/>
              <a:t> is sure, making wise the simple; </a:t>
            </a:r>
            <a:r>
              <a:rPr lang="en-US" sz="2200" b="1" baseline="30000" dirty="0" smtClean="0"/>
              <a:t>8 </a:t>
            </a:r>
            <a:r>
              <a:rPr lang="en-US" sz="2200" b="1" dirty="0" smtClean="0"/>
              <a:t>the precepts of the </a:t>
            </a:r>
            <a:r>
              <a:rPr lang="en-US" sz="2200" b="1" cap="small" dirty="0" smtClean="0">
                <a:effectLst/>
              </a:rPr>
              <a:t>Lord</a:t>
            </a:r>
            <a:r>
              <a:rPr lang="en-US" sz="2200" b="1" dirty="0" smtClean="0"/>
              <a:t> are right, rejoicing the heart;</a:t>
            </a:r>
            <a:r>
              <a:rPr lang="en-US" sz="2200" b="1" dirty="0"/>
              <a:t> </a:t>
            </a:r>
            <a:r>
              <a:rPr lang="en-US" sz="2200" b="1" dirty="0" smtClean="0"/>
              <a:t>the commandment of the </a:t>
            </a:r>
            <a:r>
              <a:rPr lang="en-US" sz="2200" b="1" cap="small" dirty="0" smtClean="0">
                <a:effectLst/>
              </a:rPr>
              <a:t>Lord</a:t>
            </a:r>
            <a:r>
              <a:rPr lang="en-US" sz="2200" b="1" dirty="0" smtClean="0"/>
              <a:t> is pure, enlightening the eyes; </a:t>
            </a:r>
            <a:r>
              <a:rPr lang="en-US" sz="2200" b="1" baseline="30000" dirty="0" smtClean="0"/>
              <a:t>9 </a:t>
            </a:r>
            <a:r>
              <a:rPr lang="en-US" sz="2200" b="1" dirty="0" smtClean="0"/>
              <a:t>the fear of the </a:t>
            </a:r>
            <a:r>
              <a:rPr lang="en-US" sz="2200" b="1" cap="small" dirty="0" smtClean="0">
                <a:effectLst/>
              </a:rPr>
              <a:t>Lord</a:t>
            </a:r>
            <a:r>
              <a:rPr lang="en-US" sz="2200" b="1" dirty="0" smtClean="0"/>
              <a:t> is clean, enduring forever; the rules of the </a:t>
            </a:r>
            <a:r>
              <a:rPr lang="en-US" sz="2200" b="1" cap="small" dirty="0" smtClean="0">
                <a:effectLst/>
              </a:rPr>
              <a:t>Lord</a:t>
            </a:r>
            <a:r>
              <a:rPr lang="en-US" sz="2200" b="1" dirty="0" smtClean="0"/>
              <a:t> are true, and righteous altogether.</a:t>
            </a:r>
            <a:r>
              <a:rPr lang="en-US" sz="2200" b="1" dirty="0"/>
              <a:t> </a:t>
            </a:r>
            <a:r>
              <a:rPr lang="en-US" sz="2200" b="1" baseline="30000" dirty="0" smtClean="0"/>
              <a:t>10 </a:t>
            </a:r>
            <a:r>
              <a:rPr lang="en-US" sz="2200" b="1" dirty="0" smtClean="0"/>
              <a:t>More to be desired are they than gold, even much fine gold; sweeter also than honey and drippings of the honeycomb. </a:t>
            </a:r>
            <a:r>
              <a:rPr lang="en-US" sz="2200" b="1" baseline="30000" dirty="0" smtClean="0"/>
              <a:t>11 </a:t>
            </a:r>
            <a:r>
              <a:rPr lang="en-US" sz="2200" b="1" dirty="0" err="1" smtClean="0"/>
              <a:t>Mor</a:t>
            </a:r>
            <a:r>
              <a:rPr lang="en-US" sz="2000" b="1" dirty="0" err="1"/>
              <a:t>Who</a:t>
            </a:r>
            <a:r>
              <a:rPr lang="en-US" sz="2000" b="1" dirty="0"/>
              <a:t> can discern his errors? Declare me innocent from hidden </a:t>
            </a:r>
            <a:r>
              <a:rPr lang="en-US" sz="2000" b="1" dirty="0" err="1"/>
              <a:t>faults.</a:t>
            </a:r>
            <a:r>
              <a:rPr lang="en-US" sz="2200" b="1" dirty="0" err="1" smtClean="0"/>
              <a:t>eover</a:t>
            </a:r>
            <a:r>
              <a:rPr lang="en-US" sz="2200" b="1" dirty="0" smtClean="0"/>
              <a:t>, by them is your servant warned; in keeping</a:t>
            </a:r>
            <a:endParaRPr lang="en-US" sz="2200" b="1" dirty="0"/>
          </a:p>
        </p:txBody>
      </p:sp>
    </p:spTree>
    <p:extLst>
      <p:ext uri="{BB962C8B-B14F-4D97-AF65-F5344CB8AC3E}">
        <p14:creationId xmlns:p14="http://schemas.microsoft.com/office/powerpoint/2010/main" val="35056007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1673" y="304800"/>
            <a:ext cx="8686800" cy="1938992"/>
          </a:xfrm>
          <a:prstGeom prst="rect">
            <a:avLst/>
          </a:prstGeom>
          <a:noFill/>
        </p:spPr>
        <p:txBody>
          <a:bodyPr wrap="square" rtlCol="0">
            <a:spAutoFit/>
          </a:bodyPr>
          <a:lstStyle/>
          <a:p>
            <a:r>
              <a:rPr lang="en-US" sz="2400" b="1" dirty="0"/>
              <a:t>them there is great reward.  </a:t>
            </a:r>
            <a:r>
              <a:rPr lang="en-US" sz="2400" b="1" baseline="30000" dirty="0" smtClean="0"/>
              <a:t> </a:t>
            </a:r>
            <a:r>
              <a:rPr lang="en-US" sz="2400" b="1" dirty="0" smtClean="0"/>
              <a:t>Keep back your servant also from presumptuous sins; let them not have dominion over me! Then I shall be blameless, and innocent of great transgression. </a:t>
            </a:r>
            <a:r>
              <a:rPr lang="en-US" sz="2400" b="1" baseline="30000" dirty="0" smtClean="0"/>
              <a:t>14 </a:t>
            </a:r>
            <a:r>
              <a:rPr lang="en-US" sz="2400" b="1" dirty="0" smtClean="0"/>
              <a:t>Let the words of my mouth and the meditation of my heart be acceptable in your sight, O </a:t>
            </a:r>
            <a:r>
              <a:rPr lang="en-US" sz="2400" b="1" cap="small" dirty="0" smtClean="0">
                <a:effectLst/>
              </a:rPr>
              <a:t>Lord</a:t>
            </a:r>
            <a:r>
              <a:rPr lang="en-US" sz="2400" b="1" dirty="0" smtClean="0"/>
              <a:t>, my rock and my redeemer” (Psalms 19). </a:t>
            </a:r>
            <a:endParaRPr lang="en-US" sz="2400" b="1" dirty="0"/>
          </a:p>
        </p:txBody>
      </p:sp>
    </p:spTree>
    <p:extLst>
      <p:ext uri="{BB962C8B-B14F-4D97-AF65-F5344CB8AC3E}">
        <p14:creationId xmlns:p14="http://schemas.microsoft.com/office/powerpoint/2010/main" val="3451831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Arial Black" panose="020B0A04020102020204" pitchFamily="34" charset="0"/>
              </a:rPr>
              <a:t>Are we searching for God?</a:t>
            </a:r>
            <a:endParaRPr lang="en-US" sz="2800" dirty="0">
              <a:latin typeface="Arial Black" panose="020B0A04020102020204" pitchFamily="34" charset="0"/>
            </a:endParaRPr>
          </a:p>
        </p:txBody>
      </p:sp>
      <p:sp>
        <p:nvSpPr>
          <p:cNvPr id="3" name="Content Placeholder 2"/>
          <p:cNvSpPr>
            <a:spLocks noGrp="1"/>
          </p:cNvSpPr>
          <p:nvPr>
            <p:ph sz="quarter" idx="13"/>
          </p:nvPr>
        </p:nvSpPr>
        <p:spPr/>
        <p:txBody>
          <a:bodyPr/>
          <a:lstStyle/>
          <a:p>
            <a:r>
              <a:rPr lang="en-US" sz="2400" b="1" dirty="0" smtClean="0">
                <a:latin typeface="+mj-lt"/>
              </a:rPr>
              <a:t>100,000 Bible’s sold each year worldwide</a:t>
            </a:r>
          </a:p>
          <a:p>
            <a:r>
              <a:rPr lang="en-US" sz="2400" b="1" dirty="0" smtClean="0">
                <a:latin typeface="+mj-lt"/>
              </a:rPr>
              <a:t>Annual sales exceed $500 Million</a:t>
            </a:r>
          </a:p>
          <a:p>
            <a:r>
              <a:rPr lang="en-US" sz="2400" b="1" dirty="0" smtClean="0">
                <a:latin typeface="+mj-lt"/>
              </a:rPr>
              <a:t>25,000 Bible’s sold annually in U.S. </a:t>
            </a:r>
          </a:p>
          <a:p>
            <a:r>
              <a:rPr lang="en-US" sz="2400" b="1" dirty="0" smtClean="0">
                <a:latin typeface="+mj-lt"/>
              </a:rPr>
              <a:t>92% of Americans have at least one Bible</a:t>
            </a:r>
          </a:p>
          <a:p>
            <a:r>
              <a:rPr lang="en-US" sz="2400" b="1" dirty="0" smtClean="0">
                <a:latin typeface="+mj-lt"/>
              </a:rPr>
              <a:t>The average American family owns three Bible’s</a:t>
            </a:r>
          </a:p>
          <a:p>
            <a:pPr marL="0" indent="0">
              <a:buNone/>
            </a:pPr>
            <a:endParaRPr lang="en-US" b="1" dirty="0">
              <a:latin typeface="+mj-lt"/>
            </a:endParaRPr>
          </a:p>
          <a:p>
            <a:pPr marL="0" indent="0">
              <a:buNone/>
            </a:pPr>
            <a:endParaRPr lang="en-US" b="1" dirty="0" smtClean="0">
              <a:latin typeface="+mj-lt"/>
            </a:endParaRPr>
          </a:p>
          <a:p>
            <a:pPr marL="0" indent="0">
              <a:buNone/>
            </a:pPr>
            <a:endParaRPr lang="en-US" dirty="0" smtClean="0">
              <a:latin typeface="+mj-lt"/>
            </a:endParaRPr>
          </a:p>
        </p:txBody>
      </p:sp>
      <p:sp>
        <p:nvSpPr>
          <p:cNvPr id="5" name="TextBox 4"/>
          <p:cNvSpPr txBox="1"/>
          <p:nvPr/>
        </p:nvSpPr>
        <p:spPr>
          <a:xfrm rot="12052561" flipV="1">
            <a:off x="6481656" y="1930108"/>
            <a:ext cx="1959094" cy="1569660"/>
          </a:xfrm>
          <a:prstGeom prst="rect">
            <a:avLst/>
          </a:prstGeom>
          <a:solidFill>
            <a:schemeClr val="bg1">
              <a:lumMod val="85000"/>
              <a:lumOff val="15000"/>
            </a:schemeClr>
          </a:solidFill>
          <a:ln>
            <a:solidFill>
              <a:srgbClr val="FF0000"/>
            </a:solidFill>
          </a:ln>
        </p:spPr>
        <p:txBody>
          <a:bodyPr wrap="square" rtlCol="0">
            <a:spAutoFit/>
          </a:bodyPr>
          <a:lstStyle/>
          <a:p>
            <a:r>
              <a:rPr lang="en-US" sz="2400" dirty="0" smtClean="0"/>
              <a:t>The Bible changes life’s; it doesn’t supplant them</a:t>
            </a:r>
            <a:endParaRPr lang="en-US" sz="2400" dirty="0"/>
          </a:p>
        </p:txBody>
      </p:sp>
      <p:sp>
        <p:nvSpPr>
          <p:cNvPr id="6" name="TextBox 5"/>
          <p:cNvSpPr txBox="1"/>
          <p:nvPr/>
        </p:nvSpPr>
        <p:spPr>
          <a:xfrm>
            <a:off x="533401" y="4648200"/>
            <a:ext cx="2666999" cy="1200329"/>
          </a:xfrm>
          <a:prstGeom prst="rect">
            <a:avLst/>
          </a:prstGeom>
          <a:solidFill>
            <a:srgbClr val="002060"/>
          </a:solidFill>
        </p:spPr>
        <p:txBody>
          <a:bodyPr wrap="square" rtlCol="0">
            <a:spAutoFit/>
          </a:bodyPr>
          <a:lstStyle/>
          <a:p>
            <a:r>
              <a:rPr lang="en-US" sz="2400" dirty="0" smtClean="0"/>
              <a:t>18% of professed Christians read the Bible daily</a:t>
            </a:r>
            <a:endParaRPr lang="en-US" sz="2400" dirty="0"/>
          </a:p>
        </p:txBody>
      </p:sp>
      <p:sp>
        <p:nvSpPr>
          <p:cNvPr id="7" name="TextBox 6"/>
          <p:cNvSpPr txBox="1"/>
          <p:nvPr/>
        </p:nvSpPr>
        <p:spPr>
          <a:xfrm>
            <a:off x="5410200" y="4648200"/>
            <a:ext cx="2971800" cy="1200329"/>
          </a:xfrm>
          <a:prstGeom prst="rect">
            <a:avLst/>
          </a:prstGeom>
          <a:solidFill>
            <a:schemeClr val="accent4">
              <a:lumMod val="75000"/>
            </a:schemeClr>
          </a:solidFill>
        </p:spPr>
        <p:txBody>
          <a:bodyPr wrap="square" rtlCol="0">
            <a:spAutoFit/>
          </a:bodyPr>
          <a:lstStyle/>
          <a:p>
            <a:r>
              <a:rPr lang="en-US" sz="2400" b="1" dirty="0" smtClean="0"/>
              <a:t>23% of professed Christians never read the Bible at all</a:t>
            </a:r>
            <a:endParaRPr lang="en-US" sz="2400" b="1" dirty="0"/>
          </a:p>
        </p:txBody>
      </p:sp>
    </p:spTree>
    <p:extLst>
      <p:ext uri="{BB962C8B-B14F-4D97-AF65-F5344CB8AC3E}">
        <p14:creationId xmlns:p14="http://schemas.microsoft.com/office/powerpoint/2010/main" val="2401840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additive="base">
                                        <p:cTn id="33" dur="500" fill="hold"/>
                                        <p:tgtEl>
                                          <p:spTgt spid="6"/>
                                        </p:tgtEl>
                                        <p:attrNameLst>
                                          <p:attrName>ppt_x</p:attrName>
                                        </p:attrNameLst>
                                      </p:cBhvr>
                                      <p:tavLst>
                                        <p:tav tm="0">
                                          <p:val>
                                            <p:strVal val="#ppt_x"/>
                                          </p:val>
                                        </p:tav>
                                        <p:tav tm="100000">
                                          <p:val>
                                            <p:strVal val="#ppt_x"/>
                                          </p:val>
                                        </p:tav>
                                      </p:tavLst>
                                    </p:anim>
                                    <p:anim calcmode="lin" valueType="num">
                                      <p:cBhvr additive="base">
                                        <p:cTn id="3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additive="base">
                                        <p:cTn id="39" dur="500" fill="hold"/>
                                        <p:tgtEl>
                                          <p:spTgt spid="7"/>
                                        </p:tgtEl>
                                        <p:attrNameLst>
                                          <p:attrName>ppt_x</p:attrName>
                                        </p:attrNameLst>
                                      </p:cBhvr>
                                      <p:tavLst>
                                        <p:tav tm="0">
                                          <p:val>
                                            <p:strVal val="#ppt_x"/>
                                          </p:val>
                                        </p:tav>
                                        <p:tav tm="100000">
                                          <p:val>
                                            <p:strVal val="#ppt_x"/>
                                          </p:val>
                                        </p:tav>
                                      </p:tavLst>
                                    </p:anim>
                                    <p:anim calcmode="lin" valueType="num">
                                      <p:cBhvr additive="base">
                                        <p:cTn id="4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latin typeface="Arial Black" panose="020B0A04020102020204" pitchFamily="34" charset="0"/>
              </a:rPr>
              <a:t>God is revealed to us - </a:t>
            </a:r>
            <a:r>
              <a:rPr lang="en-US" sz="2400" b="1" dirty="0" smtClean="0">
                <a:latin typeface="+mn-lt"/>
              </a:rPr>
              <a:t>Psalms 19</a:t>
            </a:r>
            <a:endParaRPr lang="en-US" sz="2400" b="1" dirty="0">
              <a:latin typeface="+mn-lt"/>
            </a:endParaRPr>
          </a:p>
        </p:txBody>
      </p:sp>
      <p:sp>
        <p:nvSpPr>
          <p:cNvPr id="3" name="Content Placeholder 2"/>
          <p:cNvSpPr>
            <a:spLocks noGrp="1"/>
          </p:cNvSpPr>
          <p:nvPr>
            <p:ph sz="quarter" idx="13"/>
          </p:nvPr>
        </p:nvSpPr>
        <p:spPr/>
        <p:txBody>
          <a:bodyPr>
            <a:normAutofit/>
          </a:bodyPr>
          <a:lstStyle/>
          <a:p>
            <a:r>
              <a:rPr lang="en-US" sz="2400" b="1" dirty="0" smtClean="0">
                <a:latin typeface="Arial Black" panose="020B0A04020102020204" pitchFamily="34" charset="0"/>
              </a:rPr>
              <a:t>Glory of the Skies</a:t>
            </a:r>
          </a:p>
          <a:p>
            <a:r>
              <a:rPr lang="en-US" sz="2400" b="1" dirty="0" smtClean="0">
                <a:latin typeface="Arial Black" panose="020B0A04020102020204" pitchFamily="34" charset="0"/>
              </a:rPr>
              <a:t>Greatness of the Scriptures</a:t>
            </a:r>
          </a:p>
          <a:p>
            <a:r>
              <a:rPr lang="en-US" sz="2400" b="1" dirty="0" smtClean="0">
                <a:latin typeface="Arial Black" panose="020B0A04020102020204" pitchFamily="34" charset="0"/>
              </a:rPr>
              <a:t>Greatness of Purpose</a:t>
            </a:r>
            <a:r>
              <a:rPr lang="en-US" sz="2400" dirty="0" smtClean="0">
                <a:latin typeface="Arial Black" panose="020B0A04020102020204" pitchFamily="34" charset="0"/>
              </a:rPr>
              <a:t> </a:t>
            </a:r>
            <a:r>
              <a:rPr lang="en-US" sz="2400" b="1" dirty="0" smtClean="0">
                <a:latin typeface="Arial Black" panose="020B0A04020102020204" pitchFamily="34" charset="0"/>
              </a:rPr>
              <a:t>– it impacts the soul</a:t>
            </a:r>
            <a:endParaRPr lang="en-US" sz="2400" b="1" dirty="0">
              <a:latin typeface="Arial Black" panose="020B0A04020102020204" pitchFamily="34" charset="0"/>
            </a:endParaRPr>
          </a:p>
        </p:txBody>
      </p:sp>
    </p:spTree>
    <p:extLst>
      <p:ext uri="{BB962C8B-B14F-4D97-AF65-F5344CB8AC3E}">
        <p14:creationId xmlns:p14="http://schemas.microsoft.com/office/powerpoint/2010/main" val="197620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latin typeface="Arial Black" panose="020B0A04020102020204" pitchFamily="34" charset="0"/>
              </a:rPr>
              <a:t>God Reveals Himself…</a:t>
            </a:r>
            <a:endParaRPr lang="en-US" dirty="0">
              <a:latin typeface="Arial Black" panose="020B0A04020102020204" pitchFamily="34" charset="0"/>
            </a:endParaRPr>
          </a:p>
        </p:txBody>
      </p:sp>
      <p:sp>
        <p:nvSpPr>
          <p:cNvPr id="10" name="Content Placeholder 9"/>
          <p:cNvSpPr>
            <a:spLocks noGrp="1"/>
          </p:cNvSpPr>
          <p:nvPr>
            <p:ph sz="quarter" idx="13"/>
          </p:nvPr>
        </p:nvSpPr>
        <p:spPr>
          <a:xfrm>
            <a:off x="228600" y="1600200"/>
            <a:ext cx="8610600" cy="4114800"/>
          </a:xfrm>
        </p:spPr>
        <p:txBody>
          <a:bodyPr>
            <a:normAutofit/>
          </a:bodyPr>
          <a:lstStyle/>
          <a:p>
            <a:pPr marL="571500" indent="-571500">
              <a:buFont typeface="+mj-lt"/>
              <a:buAutoNum type="romanUcPeriod"/>
            </a:pPr>
            <a:r>
              <a:rPr lang="en-US" sz="2800" b="1" dirty="0" smtClean="0"/>
              <a:t>Through the glory of the skies – three ways</a:t>
            </a:r>
          </a:p>
          <a:p>
            <a:pPr marL="971550" lvl="1" indent="-571500">
              <a:buFont typeface="+mj-lt"/>
              <a:buAutoNum type="alphaUcPeriod"/>
            </a:pPr>
            <a:r>
              <a:rPr lang="en-US" sz="2800" b="1" dirty="0" smtClean="0"/>
              <a:t>Undeniable Message</a:t>
            </a:r>
          </a:p>
          <a:p>
            <a:pPr marL="971550" lvl="1" indent="-571500">
              <a:buFont typeface="+mj-lt"/>
              <a:buAutoNum type="alphaUcPeriod"/>
            </a:pPr>
            <a:r>
              <a:rPr lang="en-US" sz="2800" b="1" dirty="0" smtClean="0"/>
              <a:t>Unending Message</a:t>
            </a:r>
          </a:p>
          <a:p>
            <a:pPr marL="971550" lvl="1" indent="-571500">
              <a:buFont typeface="+mj-lt"/>
              <a:buAutoNum type="alphaUcPeriod"/>
            </a:pPr>
            <a:r>
              <a:rPr lang="en-US" sz="2800" b="1" dirty="0" smtClean="0"/>
              <a:t>Universal Message </a:t>
            </a:r>
          </a:p>
          <a:p>
            <a:pPr lvl="1"/>
            <a:endParaRPr lang="en-US" sz="2800" dirty="0"/>
          </a:p>
        </p:txBody>
      </p:sp>
    </p:spTree>
    <p:extLst>
      <p:ext uri="{BB962C8B-B14F-4D97-AF65-F5344CB8AC3E}">
        <p14:creationId xmlns:p14="http://schemas.microsoft.com/office/powerpoint/2010/main" val="2399096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latin typeface="Arial Black" panose="020B0A04020102020204" pitchFamily="34" charset="0"/>
              </a:rPr>
              <a:t>God Reveals Himself…</a:t>
            </a:r>
            <a:endParaRPr lang="en-US" dirty="0">
              <a:latin typeface="Arial Black" panose="020B0A04020102020204" pitchFamily="34" charset="0"/>
            </a:endParaRPr>
          </a:p>
        </p:txBody>
      </p:sp>
      <p:sp>
        <p:nvSpPr>
          <p:cNvPr id="10" name="Content Placeholder 9"/>
          <p:cNvSpPr>
            <a:spLocks noGrp="1"/>
          </p:cNvSpPr>
          <p:nvPr>
            <p:ph sz="quarter" idx="13"/>
          </p:nvPr>
        </p:nvSpPr>
        <p:spPr>
          <a:xfrm>
            <a:off x="228600" y="1600200"/>
            <a:ext cx="8610600" cy="4114800"/>
          </a:xfrm>
        </p:spPr>
        <p:txBody>
          <a:bodyPr>
            <a:normAutofit/>
          </a:bodyPr>
          <a:lstStyle/>
          <a:p>
            <a:pPr marL="571500" indent="-571500">
              <a:buFont typeface="+mj-lt"/>
              <a:buAutoNum type="romanUcPeriod"/>
            </a:pPr>
            <a:r>
              <a:rPr lang="en-US" sz="2800" b="1" dirty="0" smtClean="0"/>
              <a:t>Through the glory of the skies</a:t>
            </a:r>
          </a:p>
          <a:p>
            <a:pPr marL="971550" lvl="1" indent="-571500">
              <a:buFont typeface="+mj-lt"/>
              <a:buAutoNum type="alphaUcPeriod"/>
            </a:pPr>
            <a:r>
              <a:rPr lang="en-US" sz="2800" b="1" dirty="0" smtClean="0">
                <a:solidFill>
                  <a:srgbClr val="FFFF00"/>
                </a:solidFill>
              </a:rPr>
              <a:t>Undeniable Message</a:t>
            </a:r>
            <a:endParaRPr lang="en-US" sz="2800" dirty="0">
              <a:solidFill>
                <a:srgbClr val="FFFF00"/>
              </a:solidFill>
            </a:endParaRPr>
          </a:p>
          <a:p>
            <a:pPr lvl="1"/>
            <a:r>
              <a:rPr lang="en-US" sz="2800" b="1" dirty="0" smtClean="0"/>
              <a:t>“</a:t>
            </a:r>
            <a:r>
              <a:rPr lang="en-US" sz="2400" b="1" dirty="0" smtClean="0"/>
              <a:t>The </a:t>
            </a:r>
            <a:r>
              <a:rPr lang="en-US" sz="2400" b="1" dirty="0"/>
              <a:t>heavens declare the glory of </a:t>
            </a:r>
            <a:r>
              <a:rPr lang="en-US" sz="2400" b="1" dirty="0" smtClean="0"/>
              <a:t>God, and </a:t>
            </a:r>
            <a:r>
              <a:rPr lang="en-US" sz="2400" b="1" dirty="0"/>
              <a:t>the </a:t>
            </a:r>
            <a:r>
              <a:rPr lang="en-US" sz="2400" b="1" dirty="0">
                <a:solidFill>
                  <a:srgbClr val="FFFF00"/>
                </a:solidFill>
                <a:latin typeface="Arial Black" panose="020B0A04020102020204" pitchFamily="34" charset="0"/>
              </a:rPr>
              <a:t>sky above proclaims his </a:t>
            </a:r>
            <a:r>
              <a:rPr lang="en-US" sz="2400" b="1" dirty="0" smtClean="0">
                <a:solidFill>
                  <a:srgbClr val="FFFF00"/>
                </a:solidFill>
                <a:latin typeface="Arial Black" panose="020B0A04020102020204" pitchFamily="34" charset="0"/>
              </a:rPr>
              <a:t>handiwork</a:t>
            </a:r>
            <a:r>
              <a:rPr lang="en-US" sz="2400" b="1" dirty="0" smtClean="0">
                <a:latin typeface="Arial Black" panose="020B0A04020102020204" pitchFamily="34" charset="0"/>
              </a:rPr>
              <a:t>.</a:t>
            </a:r>
            <a:r>
              <a:rPr lang="en-US" sz="2400" b="1" dirty="0" smtClean="0"/>
              <a:t> </a:t>
            </a:r>
            <a:r>
              <a:rPr lang="en-US" sz="2400" b="1" baseline="30000" dirty="0" smtClean="0"/>
              <a:t>2 </a:t>
            </a:r>
            <a:r>
              <a:rPr lang="en-US" sz="2400" b="1" dirty="0"/>
              <a:t>Day to day </a:t>
            </a:r>
            <a:r>
              <a:rPr lang="en-US" sz="2400" b="1" dirty="0" smtClean="0"/>
              <a:t>pours </a:t>
            </a:r>
            <a:r>
              <a:rPr lang="en-US" sz="2400" b="1" dirty="0"/>
              <a:t>out </a:t>
            </a:r>
            <a:r>
              <a:rPr lang="en-US" sz="2400" b="1" dirty="0" smtClean="0"/>
              <a:t>speech, and </a:t>
            </a:r>
            <a:r>
              <a:rPr lang="en-US" sz="2400" b="1" dirty="0"/>
              <a:t>night to night reveals </a:t>
            </a:r>
            <a:r>
              <a:rPr lang="en-US" sz="2400" b="1" dirty="0" smtClean="0"/>
              <a:t>knowledge</a:t>
            </a:r>
            <a:r>
              <a:rPr lang="en-US" sz="2400" dirty="0" smtClean="0"/>
              <a:t>” (19:1-2; cf. Gen. 1:6-8; Psalms 8:3; 50:6; 97:6; Ro. 1:19-20)</a:t>
            </a:r>
          </a:p>
        </p:txBody>
      </p:sp>
    </p:spTree>
    <p:extLst>
      <p:ext uri="{BB962C8B-B14F-4D97-AF65-F5344CB8AC3E}">
        <p14:creationId xmlns:p14="http://schemas.microsoft.com/office/powerpoint/2010/main" val="2004173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Effect transition="in" filter="fade">
                                      <p:cBhvr>
                                        <p:cTn id="13" dur="1000"/>
                                        <p:tgtEl>
                                          <p:spTgt spid="10">
                                            <p:txEl>
                                              <p:pRg st="2" end="2"/>
                                            </p:txEl>
                                          </p:spTgt>
                                        </p:tgtEl>
                                      </p:cBhvr>
                                    </p:animEffect>
                                    <p:anim calcmode="lin" valueType="num">
                                      <p:cBhvr>
                                        <p:cTn id="14"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Horiz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212</TotalTime>
  <Words>1254</Words>
  <Application>Microsoft Office PowerPoint</Application>
  <PresentationFormat>On-screen Show (4:3)</PresentationFormat>
  <Paragraphs>105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Horizon</vt:lpstr>
      <vt:lpstr>Can ONE BOOK CHANGE YOUR LIFE?</vt:lpstr>
      <vt:lpstr>Ayn Rand</vt:lpstr>
      <vt:lpstr>Ayn Rand</vt:lpstr>
      <vt:lpstr>PowerPoint Presentation</vt:lpstr>
      <vt:lpstr>PowerPoint Presentation</vt:lpstr>
      <vt:lpstr>Are we searching for God?</vt:lpstr>
      <vt:lpstr>God is revealed to us - Psalms 19</vt:lpstr>
      <vt:lpstr>God Reveals Himself…</vt:lpstr>
      <vt:lpstr>God Reveals Himself…</vt:lpstr>
      <vt:lpstr>God Reveals Himself…</vt:lpstr>
      <vt:lpstr>God Reveals Himself…</vt:lpstr>
      <vt:lpstr>God Reveals Himself…</vt:lpstr>
      <vt:lpstr>God Reveals Himself…</vt:lpstr>
      <vt:lpstr>God Reveals Himself…</vt:lpstr>
      <vt:lpstr>The Greatness of the Scriptures</vt:lpstr>
      <vt:lpstr>The Greatness of the Scriptures</vt:lpstr>
      <vt:lpstr>God Reveals Himself…</vt:lpstr>
      <vt:lpstr>General Wm. K. Harrison</vt:lpstr>
      <vt:lpstr>Spiritual nobility</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Ross C. Fink</dc:creator>
  <cp:lastModifiedBy>Ross C. Fink</cp:lastModifiedBy>
  <cp:revision>33</cp:revision>
  <dcterms:created xsi:type="dcterms:W3CDTF">2015-04-10T18:50:03Z</dcterms:created>
  <dcterms:modified xsi:type="dcterms:W3CDTF">2015-04-12T11:50:08Z</dcterms:modified>
</cp:coreProperties>
</file>