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98" r:id="rId8"/>
    <p:sldId id="266" r:id="rId9"/>
    <p:sldId id="269" r:id="rId10"/>
    <p:sldId id="270" r:id="rId11"/>
    <p:sldId id="272" r:id="rId12"/>
    <p:sldId id="273" r:id="rId13"/>
    <p:sldId id="274" r:id="rId14"/>
    <p:sldId id="277" r:id="rId15"/>
    <p:sldId id="276" r:id="rId16"/>
    <p:sldId id="275" r:id="rId17"/>
    <p:sldId id="280" r:id="rId18"/>
    <p:sldId id="281" r:id="rId19"/>
    <p:sldId id="282" r:id="rId20"/>
    <p:sldId id="283" r:id="rId21"/>
    <p:sldId id="284" r:id="rId22"/>
    <p:sldId id="285" r:id="rId23"/>
    <p:sldId id="286" r:id="rId24"/>
    <p:sldId id="297" r:id="rId25"/>
    <p:sldId id="288" r:id="rId26"/>
    <p:sldId id="289" r:id="rId27"/>
    <p:sldId id="290" r:id="rId28"/>
    <p:sldId id="291" r:id="rId29"/>
    <p:sldId id="271" r:id="rId30"/>
    <p:sldId id="292" r:id="rId31"/>
    <p:sldId id="293" r:id="rId32"/>
    <p:sldId id="294" r:id="rId33"/>
    <p:sldId id="295" r:id="rId34"/>
    <p:sldId id="262" r:id="rId35"/>
    <p:sldId id="264" r:id="rId36"/>
    <p:sldId id="29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91" autoAdjust="0"/>
  </p:normalViewPr>
  <p:slideViewPr>
    <p:cSldViewPr>
      <p:cViewPr>
        <p:scale>
          <a:sx n="75" d="100"/>
          <a:sy n="75" d="100"/>
        </p:scale>
        <p:origin x="-366"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1DD3AA1-B8A3-46DB-900F-266C15DB9775}" type="datetimeFigureOut">
              <a:rPr lang="en-US" smtClean="0"/>
              <a:t>4/5/2015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BA9A3A2-2A8F-445D-8CDC-EED1FF6FD0D1}"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DD3AA1-B8A3-46DB-900F-266C15DB9775}"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9A3A2-2A8F-445D-8CDC-EED1FF6FD0D1}"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DD3AA1-B8A3-46DB-900F-266C15DB9775}"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9A3A2-2A8F-445D-8CDC-EED1FF6FD0D1}"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DD3AA1-B8A3-46DB-900F-266C15DB9775}"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9A3A2-2A8F-445D-8CDC-EED1FF6FD0D1}"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DD3AA1-B8A3-46DB-900F-266C15DB9775}"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9A3A2-2A8F-445D-8CDC-EED1FF6FD0D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DD3AA1-B8A3-46DB-900F-266C15DB9775}" type="datetimeFigureOut">
              <a:rPr lang="en-US" smtClean="0"/>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9A3A2-2A8F-445D-8CDC-EED1FF6FD0D1}"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DD3AA1-B8A3-46DB-900F-266C15DB9775}" type="datetimeFigureOut">
              <a:rPr lang="en-US" smtClean="0"/>
              <a:t>4/5/2015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A9A3A2-2A8F-445D-8CDC-EED1FF6FD0D1}"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DD3AA1-B8A3-46DB-900F-266C15DB9775}" type="datetimeFigureOut">
              <a:rPr lang="en-US" smtClean="0"/>
              <a:t>4/5/2015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9A3A2-2A8F-445D-8CDC-EED1FF6FD0D1}"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D3AA1-B8A3-46DB-900F-266C15DB9775}" type="datetimeFigureOut">
              <a:rPr lang="en-US" smtClean="0"/>
              <a:t>4/5/2015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A9A3A2-2A8F-445D-8CDC-EED1FF6FD0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D3AA1-B8A3-46DB-900F-266C15DB9775}" type="datetimeFigureOut">
              <a:rPr lang="en-US" smtClean="0"/>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9A3A2-2A8F-445D-8CDC-EED1FF6FD0D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D3AA1-B8A3-46DB-900F-266C15DB9775}" type="datetimeFigureOut">
              <a:rPr lang="en-US" smtClean="0"/>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9A3A2-2A8F-445D-8CDC-EED1FF6FD0D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1DD3AA1-B8A3-46DB-900F-266C15DB9775}" type="datetimeFigureOut">
              <a:rPr lang="en-US" smtClean="0"/>
              <a:t>4/5/2015</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BA9A3A2-2A8F-445D-8CDC-EED1FF6FD0D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latin typeface="Arial Black" panose="020B0A04020102020204" pitchFamily="34" charset="0"/>
              </a:rPr>
              <a:t>The Point of it All</a:t>
            </a:r>
            <a:endParaRPr lang="en-US" sz="3600" dirty="0">
              <a:latin typeface="Arial Black" panose="020B0A04020102020204" pitchFamily="34" charset="0"/>
            </a:endParaRPr>
          </a:p>
        </p:txBody>
      </p:sp>
      <p:sp>
        <p:nvSpPr>
          <p:cNvPr id="3" name="Subtitle 2"/>
          <p:cNvSpPr>
            <a:spLocks noGrp="1"/>
          </p:cNvSpPr>
          <p:nvPr>
            <p:ph type="subTitle" idx="1"/>
          </p:nvPr>
        </p:nvSpPr>
        <p:spPr/>
        <p:txBody>
          <a:bodyPr>
            <a:normAutofit/>
          </a:bodyPr>
          <a:lstStyle/>
          <a:p>
            <a:r>
              <a:rPr lang="en-US" sz="2800" b="1" dirty="0" smtClean="0"/>
              <a:t>Ecclesiastes 12:1-14</a:t>
            </a:r>
            <a:endParaRPr lang="en-US" sz="2800" b="1" dirty="0"/>
          </a:p>
        </p:txBody>
      </p:sp>
    </p:spTree>
    <p:extLst>
      <p:ext uri="{BB962C8B-B14F-4D97-AF65-F5344CB8AC3E}">
        <p14:creationId xmlns:p14="http://schemas.microsoft.com/office/powerpoint/2010/main" val="545823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b="1" dirty="0" smtClean="0"/>
              <a:t>“</a:t>
            </a:r>
            <a:r>
              <a:rPr lang="en-US" dirty="0" smtClean="0"/>
              <a:t>…years </a:t>
            </a:r>
            <a:r>
              <a:rPr lang="en-US" dirty="0"/>
              <a:t>draw near of which you will say, “I have no pleasure in them</a:t>
            </a:r>
            <a:r>
              <a:rPr lang="en-US" b="1" dirty="0" smtClean="0"/>
              <a:t>” </a:t>
            </a:r>
            <a:r>
              <a:rPr lang="en-US" dirty="0" smtClean="0"/>
              <a:t>(1c)</a:t>
            </a:r>
            <a:endParaRPr lang="en-US" b="1" dirty="0" smtClean="0"/>
          </a:p>
          <a:p>
            <a:pPr marL="0" indent="0">
              <a:buNone/>
            </a:pPr>
            <a:endParaRPr lang="en-US" b="1" dirty="0" smtClean="0"/>
          </a:p>
          <a:p>
            <a:pPr lvl="1">
              <a:buFont typeface="Wingdings" panose="05000000000000000000" pitchFamily="2" charset="2"/>
              <a:buChar char="Ø"/>
            </a:pPr>
            <a:r>
              <a:rPr lang="en-US" b="1" dirty="0" smtClean="0"/>
              <a:t>Time of distress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348072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b="1" dirty="0" smtClean="0"/>
              <a:t> “…</a:t>
            </a:r>
            <a:r>
              <a:rPr lang="en-US" dirty="0" smtClean="0"/>
              <a:t>before </a:t>
            </a:r>
            <a:r>
              <a:rPr lang="en-US" dirty="0"/>
              <a:t>the sun and the </a:t>
            </a:r>
            <a:r>
              <a:rPr lang="en-US" dirty="0" smtClean="0"/>
              <a:t>light” (2a) </a:t>
            </a:r>
            <a:endParaRPr lang="en-US" b="1" dirty="0" smtClean="0"/>
          </a:p>
          <a:p>
            <a:pPr marL="0" indent="0">
              <a:buNone/>
            </a:pPr>
            <a:endParaRPr lang="en-US" b="1" dirty="0" smtClean="0"/>
          </a:p>
          <a:p>
            <a:pPr lvl="1">
              <a:buFont typeface="Wingdings" panose="05000000000000000000" pitchFamily="2" charset="2"/>
              <a:buChar char="Ø"/>
            </a:pPr>
            <a:r>
              <a:rPr lang="en-US" b="1" dirty="0" smtClean="0"/>
              <a:t>Time of darkness and gloominess</a:t>
            </a:r>
            <a:endParaRPr lang="en-US" b="1"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356211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dirty="0" smtClean="0"/>
              <a:t>“…moon </a:t>
            </a:r>
            <a:r>
              <a:rPr lang="en-US" dirty="0"/>
              <a:t>and the stars are </a:t>
            </a:r>
            <a:r>
              <a:rPr lang="en-US" dirty="0" smtClean="0"/>
              <a:t>darkened” (2b) </a:t>
            </a:r>
          </a:p>
          <a:p>
            <a:pPr marL="0" indent="0">
              <a:buNone/>
            </a:pPr>
            <a:endParaRPr lang="en-US" b="1" dirty="0" smtClean="0"/>
          </a:p>
          <a:p>
            <a:pPr lvl="1">
              <a:buFont typeface="Wingdings" panose="05000000000000000000" pitchFamily="2" charset="2"/>
              <a:buChar char="Ø"/>
            </a:pPr>
            <a:r>
              <a:rPr lang="en-US" b="1" dirty="0" smtClean="0"/>
              <a:t>Time of life fading</a:t>
            </a:r>
            <a:endParaRPr lang="en-US" b="1"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136836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dirty="0"/>
              <a:t>“…clouds return after the rain,” </a:t>
            </a:r>
            <a:r>
              <a:rPr lang="en-US" dirty="0" smtClean="0"/>
              <a:t>(2c) </a:t>
            </a:r>
          </a:p>
          <a:p>
            <a:pPr marL="0" indent="0">
              <a:buNone/>
            </a:pPr>
            <a:endParaRPr lang="en-US" b="1" dirty="0" smtClean="0"/>
          </a:p>
          <a:p>
            <a:pPr lvl="1">
              <a:buFont typeface="Wingdings" panose="05000000000000000000" pitchFamily="2" charset="2"/>
              <a:buChar char="Ø"/>
            </a:pPr>
            <a:r>
              <a:rPr lang="en-US" b="1" dirty="0" smtClean="0"/>
              <a:t>Depression</a:t>
            </a:r>
            <a:endParaRPr lang="en-US" b="1"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373603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dirty="0"/>
              <a:t>“…keepers of the house tremble,” </a:t>
            </a:r>
            <a:r>
              <a:rPr lang="en-US" dirty="0" smtClean="0"/>
              <a:t>(3a) </a:t>
            </a:r>
          </a:p>
          <a:p>
            <a:pPr marL="0" indent="0">
              <a:buNone/>
            </a:pPr>
            <a:endParaRPr lang="en-US" b="1" dirty="0" smtClean="0"/>
          </a:p>
          <a:p>
            <a:pPr lvl="1">
              <a:buFont typeface="Wingdings" panose="05000000000000000000" pitchFamily="2" charset="2"/>
              <a:buChar char="Ø"/>
            </a:pPr>
            <a:r>
              <a:rPr lang="en-US" b="1" dirty="0" smtClean="0"/>
              <a:t>Loss of strength and hands shake</a:t>
            </a:r>
            <a:endParaRPr lang="en-US" b="1"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3585990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dirty="0"/>
              <a:t>“…strong men are bent,” </a:t>
            </a:r>
            <a:r>
              <a:rPr lang="en-US" dirty="0" smtClean="0"/>
              <a:t>(3b) </a:t>
            </a:r>
            <a:br>
              <a:rPr lang="en-US" dirty="0" smtClean="0"/>
            </a:br>
            <a:endParaRPr lang="en-US" b="1" dirty="0" smtClean="0"/>
          </a:p>
          <a:p>
            <a:pPr lvl="1">
              <a:buFont typeface="Wingdings" panose="05000000000000000000" pitchFamily="2" charset="2"/>
              <a:buChar char="Ø"/>
            </a:pPr>
            <a:r>
              <a:rPr lang="en-US" b="1" dirty="0" smtClean="0"/>
              <a:t>Crooked legs</a:t>
            </a:r>
            <a:endParaRPr lang="en-US" b="1"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2046269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dirty="0"/>
              <a:t>“…grinders cease because they are few” </a:t>
            </a:r>
            <a:r>
              <a:rPr lang="en-US" dirty="0" smtClean="0"/>
              <a:t>(3c) </a:t>
            </a:r>
          </a:p>
          <a:p>
            <a:pPr marL="0" indent="0">
              <a:buNone/>
            </a:pPr>
            <a:endParaRPr lang="en-US" b="1" dirty="0" smtClean="0"/>
          </a:p>
          <a:p>
            <a:pPr lvl="1">
              <a:buFont typeface="Wingdings" panose="05000000000000000000" pitchFamily="2" charset="2"/>
              <a:buChar char="Ø"/>
            </a:pPr>
            <a:r>
              <a:rPr lang="en-US" b="1" dirty="0" smtClean="0"/>
              <a:t>Chewing capability</a:t>
            </a:r>
            <a:endParaRPr lang="en-US" b="1"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340524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fontScale="92500"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dirty="0"/>
              <a:t>“…those who look through the windows are dimmed” </a:t>
            </a:r>
            <a:r>
              <a:rPr lang="en-US" dirty="0" smtClean="0"/>
              <a:t>(3d)</a:t>
            </a:r>
          </a:p>
          <a:p>
            <a:pPr marL="0" indent="0">
              <a:buNone/>
            </a:pPr>
            <a:r>
              <a:rPr lang="en-US" dirty="0" smtClean="0"/>
              <a:t> </a:t>
            </a:r>
            <a:endParaRPr lang="en-US" b="1" dirty="0" smtClean="0"/>
          </a:p>
          <a:p>
            <a:pPr lvl="1">
              <a:buFont typeface="Wingdings" panose="05000000000000000000" pitchFamily="2" charset="2"/>
              <a:buChar char="Ø"/>
            </a:pPr>
            <a:r>
              <a:rPr lang="en-US" sz="2400" b="1" dirty="0" smtClean="0"/>
              <a:t>Vision capability</a:t>
            </a:r>
            <a:endParaRPr lang="en-US" sz="2400" b="1"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367904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fontScale="92500" lnSpcReduction="2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sz="2600" dirty="0"/>
              <a:t>“…the doors on the street are shut—when the sound of the grinding is low” </a:t>
            </a:r>
            <a:r>
              <a:rPr lang="en-US" sz="2600" dirty="0" smtClean="0"/>
              <a:t>(4a)</a:t>
            </a:r>
          </a:p>
          <a:p>
            <a:pPr marL="0" indent="0">
              <a:buNone/>
            </a:pPr>
            <a:r>
              <a:rPr lang="en-US" sz="2600" dirty="0" smtClean="0"/>
              <a:t> </a:t>
            </a:r>
            <a:endParaRPr lang="en-US" sz="2600" b="1" dirty="0" smtClean="0"/>
          </a:p>
          <a:p>
            <a:pPr lvl="1">
              <a:buFont typeface="Wingdings" panose="05000000000000000000" pitchFamily="2" charset="2"/>
              <a:buChar char="Ø"/>
            </a:pPr>
            <a:r>
              <a:rPr lang="en-US" sz="2600" b="1" dirty="0" smtClean="0"/>
              <a:t>Hearing capability</a:t>
            </a:r>
            <a:endParaRPr lang="en-US" sz="2600" b="1"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329791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fontScale="92500"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sz="2600" dirty="0" smtClean="0"/>
              <a:t>“…</a:t>
            </a:r>
            <a:r>
              <a:rPr lang="en-US" sz="2800" dirty="0"/>
              <a:t>one rises up at the sound of a bird</a:t>
            </a:r>
            <a:r>
              <a:rPr lang="en-US" sz="2600" dirty="0" smtClean="0"/>
              <a:t>” (4b)</a:t>
            </a:r>
          </a:p>
          <a:p>
            <a:pPr marL="0" indent="0">
              <a:buNone/>
            </a:pPr>
            <a:r>
              <a:rPr lang="en-US" sz="2600" dirty="0" smtClean="0"/>
              <a:t> </a:t>
            </a:r>
            <a:endParaRPr lang="en-US" sz="2600" b="1" dirty="0" smtClean="0"/>
          </a:p>
          <a:p>
            <a:pPr lvl="1">
              <a:buFont typeface="Wingdings" panose="05000000000000000000" pitchFamily="2" charset="2"/>
              <a:buChar char="Ø"/>
            </a:pPr>
            <a:r>
              <a:rPr lang="en-US" sz="2600" b="1" dirty="0" smtClean="0"/>
              <a:t>Sleep capability</a:t>
            </a:r>
            <a:endParaRPr lang="en-US" sz="2600" b="1"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191637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fade">
                                      <p:cBhvr>
                                        <p:cTn id="13" dur="1000"/>
                                        <p:tgtEl>
                                          <p:spTgt spid="2">
                                            <p:txEl>
                                              <p:pRg st="5" end="5"/>
                                            </p:txEl>
                                          </p:spTgt>
                                        </p:tgtEl>
                                      </p:cBhvr>
                                    </p:animEffect>
                                    <p:anim calcmode="lin" valueType="num">
                                      <p:cBhvr>
                                        <p:cTn id="14"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740307"/>
          </a:xfrm>
          <a:prstGeom prst="rect">
            <a:avLst/>
          </a:prstGeom>
          <a:solidFill>
            <a:schemeClr val="bg1"/>
          </a:solidFill>
        </p:spPr>
        <p:txBody>
          <a:bodyPr wrap="square">
            <a:spAutoFit/>
          </a:bodyPr>
          <a:lstStyle/>
          <a:p>
            <a:r>
              <a:rPr lang="en-US" sz="2400" b="1" dirty="0" smtClean="0"/>
              <a:t>12 Remember also your Creator in the days of your youth, before the evil days come and the years draw near of which you will say, “I have no pleasure in them”; </a:t>
            </a:r>
            <a:r>
              <a:rPr lang="en-US" sz="2400" b="1" baseline="30000" dirty="0" smtClean="0"/>
              <a:t>2 </a:t>
            </a:r>
            <a:r>
              <a:rPr lang="en-US" sz="2400" b="1" dirty="0" smtClean="0"/>
              <a:t>before the sun and the light and the moon and the stars are darkened and the clouds return after the rain, </a:t>
            </a:r>
            <a:r>
              <a:rPr lang="en-US" sz="2400" b="1" baseline="30000" dirty="0" smtClean="0"/>
              <a:t>3 </a:t>
            </a:r>
            <a:r>
              <a:rPr lang="en-US" sz="2400" b="1" dirty="0" smtClean="0"/>
              <a:t>in the day when the keepers of the house tremble, and the strong men are bent, and the grinders cease because they are few, and those who look through the windows are dimmed, </a:t>
            </a:r>
            <a:r>
              <a:rPr lang="en-US" sz="2400" b="1" baseline="30000" dirty="0" smtClean="0"/>
              <a:t>4 </a:t>
            </a:r>
            <a:r>
              <a:rPr lang="en-US" sz="2400" b="1" dirty="0" smtClean="0"/>
              <a:t>and the doors on the street are shut—when the sound of the grinding is low, and one rises up at the sound of a bird, and all the daughters of song are brought low— </a:t>
            </a:r>
            <a:r>
              <a:rPr lang="en-US" sz="2400" b="1" baseline="30000" dirty="0" smtClean="0"/>
              <a:t>5 </a:t>
            </a:r>
            <a:r>
              <a:rPr lang="en-US" sz="2400" b="1" dirty="0" smtClean="0"/>
              <a:t>they are afraid also of what is high, and terrors are in the way; the almond tree blossoms, the grasshopper drags itself along, and desire fails, because man is going to his eternal home, and the mourners go about the streets— </a:t>
            </a:r>
            <a:r>
              <a:rPr lang="en-US" sz="2400" b="1" baseline="30000" dirty="0" smtClean="0"/>
              <a:t>6 </a:t>
            </a:r>
            <a:r>
              <a:rPr lang="en-US" sz="2400" b="1" dirty="0" smtClean="0"/>
              <a:t>before the silver cord is snapped, or the golden bowl is broken, or the pitcher is shattered at the fountain, or the wheel broken at the cistern, </a:t>
            </a:r>
            <a:r>
              <a:rPr lang="en-US" sz="2400" b="1" baseline="30000" dirty="0" smtClean="0"/>
              <a:t>7 </a:t>
            </a:r>
            <a:r>
              <a:rPr lang="en-US" sz="2400" b="1" dirty="0" smtClean="0"/>
              <a:t>and the dust returns to the earth as it was, and the spirit returns to God who gave it. </a:t>
            </a:r>
          </a:p>
        </p:txBody>
      </p:sp>
    </p:spTree>
    <p:extLst>
      <p:ext uri="{BB962C8B-B14F-4D97-AF65-F5344CB8AC3E}">
        <p14:creationId xmlns:p14="http://schemas.microsoft.com/office/powerpoint/2010/main" val="1008803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fontScale="92500"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sz="2600" dirty="0" smtClean="0"/>
              <a:t>“…</a:t>
            </a:r>
            <a:r>
              <a:rPr lang="en-US" sz="2800" dirty="0"/>
              <a:t>all the daughters of song are brought low</a:t>
            </a:r>
            <a:r>
              <a:rPr lang="en-US" sz="2600" dirty="0" smtClean="0"/>
              <a:t>” (4c)</a:t>
            </a:r>
          </a:p>
          <a:p>
            <a:pPr marL="0" indent="0">
              <a:buNone/>
            </a:pPr>
            <a:r>
              <a:rPr lang="en-US" sz="2600" dirty="0" smtClean="0"/>
              <a:t> </a:t>
            </a:r>
            <a:endParaRPr lang="en-US" sz="2600" b="1" dirty="0" smtClean="0"/>
          </a:p>
          <a:p>
            <a:pPr lvl="1">
              <a:buFont typeface="Wingdings" panose="05000000000000000000" pitchFamily="2" charset="2"/>
              <a:buChar char="Ø"/>
            </a:pPr>
            <a:r>
              <a:rPr lang="en-US" sz="2600" b="1" dirty="0" smtClean="0"/>
              <a:t>Speech/volume capability</a:t>
            </a:r>
            <a:endParaRPr lang="en-US" sz="2600" b="1"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331208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fontScale="92500"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sz="2600" dirty="0" smtClean="0"/>
              <a:t>“…</a:t>
            </a:r>
            <a:r>
              <a:rPr lang="en-US" sz="2800" dirty="0"/>
              <a:t>afraid also of what is high</a:t>
            </a:r>
            <a:r>
              <a:rPr lang="en-US" sz="2600" dirty="0" smtClean="0"/>
              <a:t>” (5a)</a:t>
            </a:r>
          </a:p>
          <a:p>
            <a:pPr marL="0" indent="0">
              <a:buNone/>
            </a:pPr>
            <a:r>
              <a:rPr lang="en-US" sz="2600" dirty="0" smtClean="0"/>
              <a:t> </a:t>
            </a:r>
            <a:endParaRPr lang="en-US" sz="2600" b="1" dirty="0" smtClean="0"/>
          </a:p>
          <a:p>
            <a:pPr lvl="1">
              <a:buFont typeface="Wingdings" panose="05000000000000000000" pitchFamily="2" charset="2"/>
              <a:buChar char="Ø"/>
            </a:pPr>
            <a:r>
              <a:rPr lang="en-US" sz="2600" b="1" dirty="0" smtClean="0"/>
              <a:t>Loss of Virility </a:t>
            </a:r>
            <a:endParaRPr lang="en-US" sz="2600" b="1"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242771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sz="2600" dirty="0" smtClean="0"/>
              <a:t>“…</a:t>
            </a:r>
            <a:r>
              <a:rPr lang="en-US" sz="2800" dirty="0"/>
              <a:t>terrors are in the way</a:t>
            </a:r>
            <a:r>
              <a:rPr lang="en-US" sz="2600" dirty="0" smtClean="0"/>
              <a:t>” (5b)</a:t>
            </a:r>
          </a:p>
          <a:p>
            <a:pPr marL="0" indent="0">
              <a:buNone/>
            </a:pPr>
            <a:r>
              <a:rPr lang="en-US" sz="2600" dirty="0" smtClean="0"/>
              <a:t> </a:t>
            </a:r>
            <a:endParaRPr lang="en-US" sz="2600" b="1" dirty="0" smtClean="0"/>
          </a:p>
          <a:p>
            <a:pPr lvl="1">
              <a:buFont typeface="Wingdings" panose="05000000000000000000" pitchFamily="2" charset="2"/>
              <a:buChar char="Ø"/>
            </a:pPr>
            <a:r>
              <a:rPr lang="en-US" sz="2600" b="1" dirty="0" smtClean="0"/>
              <a:t>Fears intensify (driving, insecurity, etc.)</a:t>
            </a:r>
            <a:r>
              <a:rPr lang="en-US" b="1" dirty="0" smtClean="0"/>
              <a:t>	</a:t>
            </a:r>
          </a:p>
          <a:p>
            <a:pPr marL="0" indent="0">
              <a:buNone/>
            </a:pPr>
            <a:endParaRPr lang="en-US" b="1" dirty="0"/>
          </a:p>
          <a:p>
            <a:pPr marL="0" indent="0">
              <a:buNone/>
            </a:pP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159463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fontScale="92500"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sz="2600" dirty="0" smtClean="0"/>
              <a:t>“…</a:t>
            </a:r>
            <a:r>
              <a:rPr lang="en-US" sz="2800" dirty="0"/>
              <a:t>almond tree blossoms</a:t>
            </a:r>
            <a:r>
              <a:rPr lang="en-US" sz="2600" dirty="0" smtClean="0"/>
              <a:t>” (5c)</a:t>
            </a:r>
          </a:p>
          <a:p>
            <a:pPr marL="0" indent="0">
              <a:buNone/>
            </a:pPr>
            <a:r>
              <a:rPr lang="en-US" sz="2600" dirty="0" smtClean="0"/>
              <a:t> </a:t>
            </a:r>
            <a:endParaRPr lang="en-US" sz="2600" b="1" dirty="0" smtClean="0"/>
          </a:p>
          <a:p>
            <a:pPr lvl="1">
              <a:buFont typeface="Wingdings" panose="05000000000000000000" pitchFamily="2" charset="2"/>
              <a:buChar char="Ø"/>
            </a:pPr>
            <a:r>
              <a:rPr lang="en-US" sz="2600" b="1" dirty="0" smtClean="0"/>
              <a:t>Hair changes</a:t>
            </a:r>
            <a:endParaRPr lang="en-US" sz="2600" b="1"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271094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fontScale="92500"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sz="2600" dirty="0" smtClean="0"/>
              <a:t>“…</a:t>
            </a:r>
            <a:r>
              <a:rPr lang="en-US" sz="2800" dirty="0" smtClean="0"/>
              <a:t>the </a:t>
            </a:r>
            <a:r>
              <a:rPr lang="en-US" sz="2800" dirty="0"/>
              <a:t>grasshopper drags itself along” (</a:t>
            </a:r>
            <a:r>
              <a:rPr lang="en-US" sz="2800" dirty="0" smtClean="0"/>
              <a:t>5d)</a:t>
            </a:r>
            <a:endParaRPr lang="en-US" sz="2600" dirty="0" smtClean="0"/>
          </a:p>
          <a:p>
            <a:pPr marL="0" indent="0">
              <a:buNone/>
            </a:pPr>
            <a:r>
              <a:rPr lang="en-US" sz="2600" dirty="0" smtClean="0"/>
              <a:t> </a:t>
            </a:r>
            <a:endParaRPr lang="en-US" sz="2600" b="1" dirty="0" smtClean="0"/>
          </a:p>
          <a:p>
            <a:pPr lvl="1">
              <a:buFont typeface="Wingdings" panose="05000000000000000000" pitchFamily="2" charset="2"/>
              <a:buChar char="Ø"/>
            </a:pPr>
            <a:r>
              <a:rPr lang="en-US" sz="2600" b="1" dirty="0" smtClean="0"/>
              <a:t>Gait effected</a:t>
            </a:r>
            <a:endParaRPr lang="en-US" sz="2600" b="1"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292736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fontScale="92500"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sz="2600" dirty="0" smtClean="0"/>
              <a:t>“…</a:t>
            </a:r>
            <a:r>
              <a:rPr lang="en-US" sz="2800" dirty="0"/>
              <a:t>desire fails</a:t>
            </a:r>
            <a:r>
              <a:rPr lang="en-US" sz="2600" dirty="0" smtClean="0"/>
              <a:t>” (5e)</a:t>
            </a:r>
          </a:p>
          <a:p>
            <a:pPr marL="0" indent="0">
              <a:buNone/>
            </a:pPr>
            <a:r>
              <a:rPr lang="en-US" sz="2600" dirty="0" smtClean="0"/>
              <a:t> </a:t>
            </a:r>
            <a:endParaRPr lang="en-US" sz="2600" b="1" dirty="0" smtClean="0"/>
          </a:p>
          <a:p>
            <a:pPr lvl="1">
              <a:buFont typeface="Wingdings" panose="05000000000000000000" pitchFamily="2" charset="2"/>
              <a:buChar char="Ø"/>
            </a:pPr>
            <a:r>
              <a:rPr lang="en-US" sz="2600" b="1" dirty="0" smtClean="0"/>
              <a:t>Loss of appetite </a:t>
            </a:r>
            <a:r>
              <a:rPr lang="en-US" sz="2600" dirty="0" smtClean="0"/>
              <a:t>(sensual, diet, etc.)</a:t>
            </a:r>
            <a:endParaRPr lang="en-US" sz="2600"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169556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1000"/>
                                        <p:tgtEl>
                                          <p:spTgt spid="2">
                                            <p:txEl>
                                              <p:pRg st="5" end="5"/>
                                            </p:txEl>
                                          </p:spTgt>
                                        </p:tgtEl>
                                      </p:cBhvr>
                                    </p:animEffect>
                                    <p:anim calcmode="lin" valueType="num">
                                      <p:cBhvr>
                                        <p:cTn id="2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fontScale="92500"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sz="2600" dirty="0" smtClean="0"/>
              <a:t>“…</a:t>
            </a:r>
            <a:r>
              <a:rPr lang="en-US" sz="2800" dirty="0"/>
              <a:t>man is going to his eternal home</a:t>
            </a:r>
            <a:r>
              <a:rPr lang="en-US" sz="2600" dirty="0" smtClean="0"/>
              <a:t>” (5f)</a:t>
            </a:r>
          </a:p>
          <a:p>
            <a:pPr marL="0" indent="0">
              <a:buNone/>
            </a:pPr>
            <a:r>
              <a:rPr lang="en-US" sz="2600" dirty="0" smtClean="0"/>
              <a:t> </a:t>
            </a:r>
            <a:endParaRPr lang="en-US" sz="2600" b="1" dirty="0" smtClean="0"/>
          </a:p>
          <a:p>
            <a:pPr lvl="1">
              <a:buFont typeface="Wingdings" panose="05000000000000000000" pitchFamily="2" charset="2"/>
              <a:buChar char="Ø"/>
            </a:pPr>
            <a:r>
              <a:rPr lang="en-US" sz="2600" b="1" dirty="0" smtClean="0"/>
              <a:t>Departure from this life – new destination</a:t>
            </a:r>
            <a:endParaRPr lang="en-US" sz="2600"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93868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fontScale="92500" lnSpcReduction="2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sz="2600" dirty="0" smtClean="0"/>
              <a:t>“…</a:t>
            </a:r>
            <a:r>
              <a:rPr lang="en-US" sz="2800" dirty="0"/>
              <a:t>mourners go about the streets</a:t>
            </a:r>
            <a:r>
              <a:rPr lang="en-US" sz="2600" dirty="0" smtClean="0"/>
              <a:t>” </a:t>
            </a:r>
            <a:r>
              <a:rPr lang="en-US" sz="2600" smtClean="0"/>
              <a:t>(5g)</a:t>
            </a:r>
            <a:endParaRPr lang="en-US" sz="2600" dirty="0" smtClean="0"/>
          </a:p>
          <a:p>
            <a:pPr marL="0" indent="0">
              <a:buNone/>
            </a:pPr>
            <a:r>
              <a:rPr lang="en-US" sz="2600" dirty="0" smtClean="0"/>
              <a:t> </a:t>
            </a:r>
            <a:endParaRPr lang="en-US" sz="2600" b="1" dirty="0" smtClean="0"/>
          </a:p>
          <a:p>
            <a:pPr lvl="1">
              <a:buFont typeface="Wingdings" panose="05000000000000000000" pitchFamily="2" charset="2"/>
              <a:buChar char="Ø"/>
            </a:pPr>
            <a:r>
              <a:rPr lang="en-US" sz="2600" b="1" dirty="0" smtClean="0"/>
              <a:t>Picture of mourners left behind </a:t>
            </a:r>
            <a:r>
              <a:rPr lang="en-US" sz="2600" dirty="0" smtClean="0"/>
              <a:t>(some stay and some leave – everyday)</a:t>
            </a:r>
            <a:endParaRPr lang="en-US" sz="2600"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38854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133600"/>
            <a:ext cx="8686800" cy="4571999"/>
          </a:xfrm>
          <a:solidFill>
            <a:schemeClr val="bg1"/>
          </a:solidFill>
        </p:spPr>
        <p:txBody>
          <a:bodyPr>
            <a:normAutofit fontScale="62500" lnSpcReduction="2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sz="3500" b="1" dirty="0">
                <a:latin typeface="Arial Black" panose="020B0A04020102020204" pitchFamily="34" charset="0"/>
              </a:rPr>
              <a:t>Resolve </a:t>
            </a:r>
            <a:r>
              <a:rPr lang="en-US" sz="3500" b="1" dirty="0"/>
              <a:t>to give God the energy of your youth or your older years will be empty </a:t>
            </a:r>
            <a:r>
              <a:rPr lang="en-US" sz="3500" dirty="0"/>
              <a:t>(12:1b-8</a:t>
            </a:r>
            <a:r>
              <a:rPr lang="en-US" sz="3500" dirty="0" smtClean="0"/>
              <a:t>)</a:t>
            </a:r>
          </a:p>
          <a:p>
            <a:pPr marL="0" indent="0">
              <a:buNone/>
            </a:pPr>
            <a:endParaRPr lang="en-US" sz="3200" dirty="0" smtClean="0"/>
          </a:p>
          <a:p>
            <a:pPr marL="0" indent="0">
              <a:buNone/>
            </a:pPr>
            <a:r>
              <a:rPr lang="en-US" sz="3200" dirty="0" smtClean="0"/>
              <a:t>“</a:t>
            </a:r>
            <a:r>
              <a:rPr lang="en-US" sz="3200" b="1" dirty="0" smtClean="0"/>
              <a:t>before </a:t>
            </a:r>
            <a:r>
              <a:rPr lang="en-US" sz="3200" b="1" dirty="0"/>
              <a:t>the silver cord is snapped, or the golden bowl is broken, or the pitcher is shattered at the fountain, or the wheel broken at the </a:t>
            </a:r>
            <a:r>
              <a:rPr lang="en-US" sz="3200" b="1" dirty="0" smtClean="0"/>
              <a:t>cistern” (6)</a:t>
            </a:r>
          </a:p>
          <a:p>
            <a:pPr marL="0" indent="0">
              <a:buNone/>
            </a:pPr>
            <a:endParaRPr lang="en-US" sz="2600" b="1" dirty="0" smtClean="0"/>
          </a:p>
          <a:p>
            <a:pPr lvl="1">
              <a:buFont typeface="Wingdings" panose="05000000000000000000" pitchFamily="2" charset="2"/>
              <a:buChar char="Ø"/>
            </a:pPr>
            <a:r>
              <a:rPr lang="en-US" sz="3500" b="1" dirty="0" smtClean="0"/>
              <a:t>Final act of dying – jar is smashed.</a:t>
            </a:r>
          </a:p>
          <a:p>
            <a:pPr marL="411480" lvl="1" indent="0">
              <a:buNone/>
            </a:pPr>
            <a:endParaRPr lang="en-US" sz="3200" b="1" dirty="0" smtClean="0"/>
          </a:p>
          <a:p>
            <a:pPr marL="411480" lvl="1" indent="0">
              <a:buNone/>
            </a:pPr>
            <a:endParaRPr lang="en-US" sz="2600" b="1" dirty="0" smtClean="0"/>
          </a:p>
          <a:p>
            <a:pPr lvl="1">
              <a:buFont typeface="Wingdings" panose="05000000000000000000" pitchFamily="2" charset="2"/>
              <a:buChar char="Ø"/>
            </a:pPr>
            <a:endParaRPr lang="en-US" sz="2600" b="1" dirty="0"/>
          </a:p>
          <a:p>
            <a:pPr marL="0" indent="0">
              <a:buNone/>
            </a:pPr>
            <a:r>
              <a:rPr lang="en-US" sz="3200" b="1" dirty="0" smtClean="0"/>
              <a:t>“and </a:t>
            </a:r>
            <a:r>
              <a:rPr lang="en-US" sz="3200" b="1" dirty="0"/>
              <a:t>the dust returns to the earth as it was, and the spirit returns to God who gave </a:t>
            </a:r>
            <a:r>
              <a:rPr lang="en-US" sz="3200" b="1" dirty="0" smtClean="0"/>
              <a:t>it” (7)</a:t>
            </a:r>
            <a:endParaRPr lang="en-US" sz="3200" b="1" dirty="0"/>
          </a:p>
          <a:p>
            <a:pPr marL="0" indent="0">
              <a:buNone/>
            </a:pPr>
            <a:r>
              <a:rPr lang="en-US" sz="3200"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150392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133601"/>
            <a:ext cx="8305800" cy="3992562"/>
          </a:xfrm>
          <a:solidFill>
            <a:schemeClr val="bg1"/>
          </a:solidFill>
        </p:spPr>
        <p:txBody>
          <a:bodyPr>
            <a:normAutofit lnSpcReduction="10000"/>
          </a:bodyPr>
          <a:lstStyle/>
          <a:p>
            <a:pPr marL="457200" lvl="0" indent="-457200">
              <a:buFont typeface="+mj-lt"/>
              <a:buAutoNum type="arabicPeriod"/>
            </a:pPr>
            <a:r>
              <a:rPr lang="en-US" sz="1600" b="1" dirty="0">
                <a:solidFill>
                  <a:schemeClr val="bg1">
                    <a:lumMod val="75000"/>
                  </a:schemeClr>
                </a:solidFill>
                <a:latin typeface="Arial Black" panose="020B0A04020102020204" pitchFamily="34" charset="0"/>
              </a:rPr>
              <a:t>Resolve</a:t>
            </a:r>
            <a:r>
              <a:rPr lang="en-US" sz="1600" b="1" dirty="0">
                <a:solidFill>
                  <a:schemeClr val="bg1">
                    <a:lumMod val="75000"/>
                  </a:schemeClr>
                </a:solidFill>
              </a:rPr>
              <a:t> to enjoy life rather than endure</a:t>
            </a:r>
            <a:r>
              <a:rPr lang="en-US" sz="1600" dirty="0">
                <a:solidFill>
                  <a:schemeClr val="bg1">
                    <a:lumMod val="75000"/>
                  </a:schemeClr>
                </a:solidFill>
              </a:rPr>
              <a:t> </a:t>
            </a:r>
            <a:r>
              <a:rPr lang="en-US" sz="1600" b="1" dirty="0">
                <a:solidFill>
                  <a:schemeClr val="bg1">
                    <a:lumMod val="75000"/>
                  </a:schemeClr>
                </a:solidFill>
              </a:rPr>
              <a:t>it</a:t>
            </a:r>
            <a:r>
              <a:rPr lang="en-US" sz="1600" dirty="0">
                <a:solidFill>
                  <a:schemeClr val="bg1">
                    <a:lumMod val="75000"/>
                  </a:schemeClr>
                </a:solidFill>
              </a:rPr>
              <a:t> (11:7-12:1</a:t>
            </a:r>
            <a:r>
              <a:rPr lang="en-US" sz="1600" dirty="0" smtClean="0">
                <a:solidFill>
                  <a:schemeClr val="bg1">
                    <a:lumMod val="75000"/>
                  </a:schemeClr>
                </a:solidFill>
              </a:rPr>
              <a:t>)</a:t>
            </a:r>
          </a:p>
          <a:p>
            <a:pPr marL="457200" indent="-457200">
              <a:buFont typeface="+mj-lt"/>
              <a:buAutoNum type="arabicPeriod"/>
            </a:pPr>
            <a:r>
              <a:rPr lang="en-US" sz="1600" b="1" dirty="0">
                <a:solidFill>
                  <a:schemeClr val="bg1">
                    <a:lumMod val="75000"/>
                  </a:schemeClr>
                </a:solidFill>
                <a:latin typeface="Arial Black" panose="020B0A04020102020204" pitchFamily="34" charset="0"/>
              </a:rPr>
              <a:t>Resolve </a:t>
            </a:r>
            <a:r>
              <a:rPr lang="en-US" sz="1600" b="1" dirty="0">
                <a:solidFill>
                  <a:schemeClr val="bg1">
                    <a:lumMod val="75000"/>
                  </a:schemeClr>
                </a:solidFill>
              </a:rPr>
              <a:t>to give God the energy of your youth or your older years will be empty </a:t>
            </a:r>
            <a:r>
              <a:rPr lang="en-US" sz="1600" dirty="0">
                <a:solidFill>
                  <a:schemeClr val="bg1">
                    <a:lumMod val="75000"/>
                  </a:schemeClr>
                </a:solidFill>
              </a:rPr>
              <a:t>(12:1b-8)</a:t>
            </a:r>
          </a:p>
          <a:p>
            <a:pPr marL="457200" indent="-457200">
              <a:buFont typeface="+mj-lt"/>
              <a:buAutoNum type="arabicPeriod"/>
            </a:pPr>
            <a:r>
              <a:rPr lang="en-US" b="1" dirty="0">
                <a:latin typeface="Arial Black" panose="020B0A04020102020204" pitchFamily="34" charset="0"/>
              </a:rPr>
              <a:t>Resolve</a:t>
            </a:r>
            <a:r>
              <a:rPr lang="en-US" b="1" dirty="0"/>
              <a:t> to make God’s word and obsession not an option</a:t>
            </a:r>
            <a:r>
              <a:rPr lang="en-US" dirty="0"/>
              <a:t> (12: 9-14</a:t>
            </a:r>
            <a:r>
              <a:rPr lang="en-US" dirty="0" smtClean="0"/>
              <a:t>)</a:t>
            </a:r>
          </a:p>
          <a:p>
            <a:pPr marL="457200" indent="-457200">
              <a:buFont typeface="+mj-lt"/>
              <a:buAutoNum type="arabicPeriod"/>
            </a:pPr>
            <a:endParaRPr lang="en-US" dirty="0"/>
          </a:p>
          <a:p>
            <a:pPr marL="0" indent="0">
              <a:buNone/>
            </a:pPr>
            <a:r>
              <a:rPr lang="en-US" dirty="0" smtClean="0"/>
              <a:t>“Besides </a:t>
            </a:r>
            <a:r>
              <a:rPr lang="en-US" dirty="0"/>
              <a:t>being wise, the Preacher also </a:t>
            </a:r>
            <a:r>
              <a:rPr lang="en-US" b="1" dirty="0"/>
              <a:t>taught</a:t>
            </a:r>
            <a:r>
              <a:rPr lang="en-US" dirty="0"/>
              <a:t> the people knowledge, </a:t>
            </a:r>
            <a:r>
              <a:rPr lang="en-US" b="1" dirty="0"/>
              <a:t>weighing</a:t>
            </a:r>
            <a:r>
              <a:rPr lang="en-US" dirty="0"/>
              <a:t> and </a:t>
            </a:r>
            <a:r>
              <a:rPr lang="en-US" b="1" dirty="0"/>
              <a:t>studying</a:t>
            </a:r>
            <a:r>
              <a:rPr lang="en-US" dirty="0"/>
              <a:t> and </a:t>
            </a:r>
            <a:r>
              <a:rPr lang="en-US" b="1" dirty="0"/>
              <a:t>arranging</a:t>
            </a:r>
            <a:r>
              <a:rPr lang="en-US" dirty="0"/>
              <a:t> many proverbs with great care. </a:t>
            </a:r>
            <a:r>
              <a:rPr lang="en-US" baseline="30000" dirty="0"/>
              <a:t>10 </a:t>
            </a:r>
            <a:r>
              <a:rPr lang="en-US" dirty="0"/>
              <a:t>The Preacher sought to </a:t>
            </a:r>
            <a:r>
              <a:rPr lang="en-US" b="1" dirty="0"/>
              <a:t>find words </a:t>
            </a:r>
            <a:r>
              <a:rPr lang="en-US" dirty="0"/>
              <a:t>of delight, and </a:t>
            </a:r>
            <a:r>
              <a:rPr lang="en-US" b="1" dirty="0"/>
              <a:t>uprightly he wrote words of </a:t>
            </a:r>
            <a:r>
              <a:rPr lang="en-US" b="1" dirty="0" smtClean="0"/>
              <a:t>truth” (9)</a:t>
            </a:r>
          </a:p>
          <a:p>
            <a:pPr marL="457200" indent="-457200">
              <a:buFont typeface="+mj-lt"/>
              <a:buAutoNum type="arabicPeriod"/>
            </a:pPr>
            <a:endParaRPr lang="en-US" dirty="0"/>
          </a:p>
          <a:p>
            <a:pPr marL="0" indent="0">
              <a:buNone/>
            </a:pPr>
            <a:endParaRPr lang="en-US" dirty="0">
              <a:solidFill>
                <a:schemeClr val="tx1"/>
              </a:solidFill>
            </a:endParaRPr>
          </a:p>
          <a:p>
            <a:pPr lvl="0"/>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76549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1000"/>
                                        <p:tgtEl>
                                          <p:spTgt spid="2">
                                            <p:txEl>
                                              <p:pRg st="4" end="4"/>
                                            </p:txEl>
                                          </p:spTgt>
                                        </p:tgtEl>
                                      </p:cBhvr>
                                    </p:animEffect>
                                    <p:anim calcmode="lin" valueType="num">
                                      <p:cBhvr>
                                        <p:cTn id="1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153400" cy="5262979"/>
          </a:xfrm>
          <a:prstGeom prst="rect">
            <a:avLst/>
          </a:prstGeom>
        </p:spPr>
        <p:txBody>
          <a:bodyPr wrap="square">
            <a:spAutoFit/>
          </a:bodyPr>
          <a:lstStyle/>
          <a:p>
            <a:r>
              <a:rPr lang="en-US" sz="2400" b="1" baseline="30000" dirty="0" smtClean="0"/>
              <a:t>8 </a:t>
            </a:r>
            <a:r>
              <a:rPr lang="en-US" sz="2400" b="1" dirty="0" smtClean="0"/>
              <a:t>Vanity of vanities, says the Preacher; all is vanity. </a:t>
            </a:r>
            <a:r>
              <a:rPr lang="en-US" sz="2400" b="1" baseline="30000" dirty="0" smtClean="0"/>
              <a:t>9 </a:t>
            </a:r>
            <a:r>
              <a:rPr lang="en-US" sz="2400" b="1" dirty="0" smtClean="0"/>
              <a:t>Besides being wise, the Preacher also taught the people knowledge, weighing and studying and arranging many proverbs with great care. </a:t>
            </a:r>
            <a:r>
              <a:rPr lang="en-US" sz="2400" b="1" baseline="30000" dirty="0" smtClean="0"/>
              <a:t>10 </a:t>
            </a:r>
            <a:r>
              <a:rPr lang="en-US" sz="2400" b="1" dirty="0" smtClean="0"/>
              <a:t>The Preacher sought to find words of delight, and uprightly he wrote words of truth.</a:t>
            </a:r>
          </a:p>
          <a:p>
            <a:r>
              <a:rPr lang="en-US" sz="2400" b="1" baseline="30000" dirty="0" smtClean="0"/>
              <a:t>11 </a:t>
            </a:r>
            <a:r>
              <a:rPr lang="en-US" sz="2400" b="1" dirty="0" smtClean="0"/>
              <a:t>The words of the wise are like goads, and like nails firmly fixed are the collected sayings; they are given by one Shepherd. </a:t>
            </a:r>
            <a:r>
              <a:rPr lang="en-US" sz="2400" b="1" baseline="30000" dirty="0" smtClean="0"/>
              <a:t>12 </a:t>
            </a:r>
            <a:r>
              <a:rPr lang="en-US" sz="2400" b="1" dirty="0" smtClean="0"/>
              <a:t>My son, beware of anything beyond these. Of making many books there is no end, and much study is a weariness </a:t>
            </a:r>
            <a:r>
              <a:rPr lang="en-US" sz="2400" b="1" baseline="30000" dirty="0" smtClean="0"/>
              <a:t>13 </a:t>
            </a:r>
            <a:r>
              <a:rPr lang="en-US" sz="2400" b="1" u="sng" dirty="0"/>
              <a:t>The end of the matter; all has been heard. Fear God and keep his commandments</a:t>
            </a:r>
            <a:r>
              <a:rPr lang="en-US" sz="2400" b="1" dirty="0" smtClean="0"/>
              <a:t>, for this is the whole duty of man. </a:t>
            </a:r>
            <a:r>
              <a:rPr lang="en-US" sz="2400" b="1" baseline="30000" dirty="0" smtClean="0"/>
              <a:t>14 </a:t>
            </a:r>
            <a:r>
              <a:rPr lang="en-US" sz="2400" b="1" dirty="0" smtClean="0"/>
              <a:t>For God will bring every deed into judgment, with every secret thing, whether good or evil.</a:t>
            </a:r>
            <a:endParaRPr lang="en-US" sz="2400" b="1" dirty="0"/>
          </a:p>
        </p:txBody>
      </p:sp>
    </p:spTree>
    <p:extLst>
      <p:ext uri="{BB962C8B-B14F-4D97-AF65-F5344CB8AC3E}">
        <p14:creationId xmlns:p14="http://schemas.microsoft.com/office/powerpoint/2010/main" val="12397190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133600"/>
            <a:ext cx="8763000" cy="4495799"/>
          </a:xfrm>
          <a:solidFill>
            <a:schemeClr val="bg1"/>
          </a:solidFill>
        </p:spPr>
        <p:txBody>
          <a:bodyPr>
            <a:normAutofit/>
          </a:bodyPr>
          <a:lstStyle/>
          <a:p>
            <a:pPr marL="457200" lvl="0" indent="-457200">
              <a:buFont typeface="+mj-lt"/>
              <a:buAutoNum type="arabicPeriod"/>
            </a:pPr>
            <a:r>
              <a:rPr lang="en-US" sz="1600" b="1" dirty="0">
                <a:solidFill>
                  <a:schemeClr val="bg1">
                    <a:lumMod val="75000"/>
                  </a:schemeClr>
                </a:solidFill>
                <a:latin typeface="Arial Black" panose="020B0A04020102020204" pitchFamily="34" charset="0"/>
              </a:rPr>
              <a:t>Resolve</a:t>
            </a:r>
            <a:r>
              <a:rPr lang="en-US" sz="1600" b="1" dirty="0">
                <a:solidFill>
                  <a:schemeClr val="bg1">
                    <a:lumMod val="75000"/>
                  </a:schemeClr>
                </a:solidFill>
              </a:rPr>
              <a:t> to enjoy life rather than endure</a:t>
            </a:r>
            <a:r>
              <a:rPr lang="en-US" sz="1600" dirty="0">
                <a:solidFill>
                  <a:schemeClr val="bg1">
                    <a:lumMod val="75000"/>
                  </a:schemeClr>
                </a:solidFill>
              </a:rPr>
              <a:t> </a:t>
            </a:r>
            <a:r>
              <a:rPr lang="en-US" sz="1600" b="1" dirty="0">
                <a:solidFill>
                  <a:schemeClr val="bg1">
                    <a:lumMod val="75000"/>
                  </a:schemeClr>
                </a:solidFill>
              </a:rPr>
              <a:t>it</a:t>
            </a:r>
            <a:r>
              <a:rPr lang="en-US" sz="1600" dirty="0">
                <a:solidFill>
                  <a:schemeClr val="bg1">
                    <a:lumMod val="75000"/>
                  </a:schemeClr>
                </a:solidFill>
              </a:rPr>
              <a:t> (11:7-12:1</a:t>
            </a:r>
            <a:r>
              <a:rPr lang="en-US" sz="1600" dirty="0" smtClean="0">
                <a:solidFill>
                  <a:schemeClr val="bg1">
                    <a:lumMod val="75000"/>
                  </a:schemeClr>
                </a:solidFill>
              </a:rPr>
              <a:t>)</a:t>
            </a:r>
          </a:p>
          <a:p>
            <a:pPr marL="457200" indent="-457200">
              <a:buFont typeface="+mj-lt"/>
              <a:buAutoNum type="arabicPeriod"/>
            </a:pPr>
            <a:r>
              <a:rPr lang="en-US" sz="1600" b="1" dirty="0">
                <a:solidFill>
                  <a:schemeClr val="bg1">
                    <a:lumMod val="75000"/>
                  </a:schemeClr>
                </a:solidFill>
                <a:latin typeface="Arial Black" panose="020B0A04020102020204" pitchFamily="34" charset="0"/>
              </a:rPr>
              <a:t>Resolve </a:t>
            </a:r>
            <a:r>
              <a:rPr lang="en-US" sz="1600" b="1" dirty="0">
                <a:solidFill>
                  <a:schemeClr val="bg1">
                    <a:lumMod val="75000"/>
                  </a:schemeClr>
                </a:solidFill>
              </a:rPr>
              <a:t>to give God the energy of your youth or your older years will be empty </a:t>
            </a:r>
            <a:r>
              <a:rPr lang="en-US" sz="1600" dirty="0">
                <a:solidFill>
                  <a:schemeClr val="bg1">
                    <a:lumMod val="75000"/>
                  </a:schemeClr>
                </a:solidFill>
              </a:rPr>
              <a:t>(12:1b-8)</a:t>
            </a:r>
          </a:p>
          <a:p>
            <a:pPr marL="457200" indent="-457200">
              <a:buFont typeface="+mj-lt"/>
              <a:buAutoNum type="arabicPeriod"/>
            </a:pPr>
            <a:r>
              <a:rPr lang="en-US" b="1" dirty="0">
                <a:latin typeface="Arial Black" panose="020B0A04020102020204" pitchFamily="34" charset="0"/>
              </a:rPr>
              <a:t>Resolve</a:t>
            </a:r>
            <a:r>
              <a:rPr lang="en-US" b="1" dirty="0"/>
              <a:t> to make God’s word and obsession not an option</a:t>
            </a:r>
            <a:r>
              <a:rPr lang="en-US" dirty="0"/>
              <a:t> (12: 9-14</a:t>
            </a:r>
            <a:r>
              <a:rPr lang="en-US" dirty="0" smtClean="0"/>
              <a:t>)</a:t>
            </a:r>
            <a:endParaRPr lang="en-US" dirty="0"/>
          </a:p>
          <a:p>
            <a:pPr marL="1234440" lvl="2" indent="-457200">
              <a:buFont typeface="+mj-lt"/>
              <a:buAutoNum type="arabicPeriod"/>
            </a:pPr>
            <a:r>
              <a:rPr lang="en-US" sz="2200" dirty="0"/>
              <a:t>A wise person faithfully “</a:t>
            </a:r>
            <a:r>
              <a:rPr lang="en-US" sz="2200" b="1" dirty="0"/>
              <a:t>teaches people knowledge</a:t>
            </a:r>
            <a:r>
              <a:rPr lang="en-US" sz="2200" dirty="0"/>
              <a:t>” (9a)</a:t>
            </a:r>
          </a:p>
          <a:p>
            <a:pPr marL="1234440" lvl="2" indent="-457200">
              <a:buFont typeface="+mj-lt"/>
              <a:buAutoNum type="arabicPeriod"/>
            </a:pPr>
            <a:r>
              <a:rPr lang="en-US" sz="2200" dirty="0"/>
              <a:t>A wise person carefully “</a:t>
            </a:r>
            <a:r>
              <a:rPr lang="en-US" sz="2200" b="1" dirty="0"/>
              <a:t>studies”</a:t>
            </a:r>
            <a:r>
              <a:rPr lang="en-US" sz="2200" dirty="0"/>
              <a:t> God’s word (9b)</a:t>
            </a:r>
          </a:p>
          <a:p>
            <a:pPr marL="1234440" lvl="2" indent="-457200">
              <a:buFont typeface="+mj-lt"/>
              <a:buAutoNum type="arabicPeriod"/>
            </a:pPr>
            <a:r>
              <a:rPr lang="en-US" sz="2200" dirty="0"/>
              <a:t>A wise person effectively communicates – “</a:t>
            </a:r>
            <a:r>
              <a:rPr lang="en-US" sz="2200" b="1" dirty="0"/>
              <a:t>words</a:t>
            </a:r>
            <a:r>
              <a:rPr lang="en-US" sz="2200" dirty="0"/>
              <a:t> of delight”</a:t>
            </a:r>
          </a:p>
          <a:p>
            <a:pPr marL="1234440" lvl="2" indent="-457200">
              <a:buFont typeface="+mj-lt"/>
              <a:buAutoNum type="arabicPeriod"/>
            </a:pPr>
            <a:r>
              <a:rPr lang="en-US" sz="2200" dirty="0"/>
              <a:t>A wise person correctly presents truth – “</a:t>
            </a:r>
            <a:r>
              <a:rPr lang="en-US" sz="2200" b="1" dirty="0"/>
              <a:t>uprightly</a:t>
            </a:r>
            <a:r>
              <a:rPr lang="en-US" sz="2200" dirty="0"/>
              <a:t>” he presents the word of God.</a:t>
            </a:r>
          </a:p>
          <a:p>
            <a:pPr marL="0" indent="0">
              <a:buNone/>
            </a:pPr>
            <a:endParaRPr lang="en-US" dirty="0"/>
          </a:p>
          <a:p>
            <a:pPr marL="0" indent="0">
              <a:buNone/>
            </a:pPr>
            <a:endParaRPr lang="en-US" dirty="0">
              <a:solidFill>
                <a:schemeClr val="tx1"/>
              </a:solidFill>
            </a:endParaRPr>
          </a:p>
          <a:p>
            <a:pPr lvl="0"/>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268700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731" y="4668819"/>
            <a:ext cx="7767021" cy="207981"/>
          </a:xfrm>
        </p:spPr>
        <p:txBody>
          <a:bodyPr/>
          <a:lstStyle/>
          <a:p>
            <a:endParaRPr lang="en-US"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3149" r="3149"/>
          <a:stretch>
            <a:fillRect/>
          </a:stretch>
        </p:blipFill>
        <p:spPr>
          <a:xfrm>
            <a:off x="1828800" y="533400"/>
            <a:ext cx="5334000" cy="4021624"/>
          </a:xfrm>
        </p:spPr>
      </p:pic>
      <p:sp>
        <p:nvSpPr>
          <p:cNvPr id="6" name="Text Placeholder 5"/>
          <p:cNvSpPr>
            <a:spLocks noGrp="1"/>
          </p:cNvSpPr>
          <p:nvPr>
            <p:ph type="body" sz="half" idx="2"/>
          </p:nvPr>
        </p:nvSpPr>
        <p:spPr>
          <a:xfrm>
            <a:off x="688489" y="4876800"/>
            <a:ext cx="7756264" cy="1252368"/>
          </a:xfrm>
        </p:spPr>
        <p:txBody>
          <a:bodyPr>
            <a:noAutofit/>
          </a:bodyPr>
          <a:lstStyle/>
          <a:p>
            <a:pPr algn="l"/>
            <a:r>
              <a:rPr lang="en-US" sz="2400" dirty="0" smtClean="0"/>
              <a:t>“The </a:t>
            </a:r>
            <a:r>
              <a:rPr lang="en-US" sz="2400" dirty="0"/>
              <a:t>words of the wise are like </a:t>
            </a:r>
            <a:r>
              <a:rPr lang="en-US" sz="2400" u="sng" dirty="0"/>
              <a:t>goads</a:t>
            </a:r>
            <a:r>
              <a:rPr lang="en-US" sz="2400" dirty="0"/>
              <a:t>, and like nails firmly fixed are the collected sayings; they are </a:t>
            </a:r>
            <a:r>
              <a:rPr lang="en-US" sz="2400" b="1" dirty="0"/>
              <a:t>given by one </a:t>
            </a:r>
            <a:r>
              <a:rPr lang="en-US" sz="2400" b="1" dirty="0" smtClean="0"/>
              <a:t>Shepherd</a:t>
            </a:r>
            <a:r>
              <a:rPr lang="en-US" sz="2400" dirty="0" smtClean="0"/>
              <a:t>” (12:11)</a:t>
            </a:r>
            <a:endParaRPr lang="en-US" sz="2400" dirty="0"/>
          </a:p>
        </p:txBody>
      </p:sp>
    </p:spTree>
    <p:extLst>
      <p:ext uri="{BB962C8B-B14F-4D97-AF65-F5344CB8AC3E}">
        <p14:creationId xmlns:p14="http://schemas.microsoft.com/office/powerpoint/2010/main" val="428603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000"/>
                                        <p:tgtEl>
                                          <p:spTgt spid="6">
                                            <p:txEl>
                                              <p:pRg st="0" end="0"/>
                                            </p:txEl>
                                          </p:spTgt>
                                        </p:tgtEl>
                                      </p:cBhvr>
                                    </p:animEffect>
                                    <p:anim calcmode="lin" valueType="num">
                                      <p:cBhvr>
                                        <p:cTn id="1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731" y="4668819"/>
            <a:ext cx="7767021" cy="207981"/>
          </a:xfrm>
        </p:spPr>
        <p:txBody>
          <a:bodyPr/>
          <a:lstStyle/>
          <a:p>
            <a:endParaRPr lang="en-US" dirty="0"/>
          </a:p>
        </p:txBody>
      </p:sp>
      <p:sp>
        <p:nvSpPr>
          <p:cNvPr id="6" name="Text Placeholder 5"/>
          <p:cNvSpPr>
            <a:spLocks noGrp="1"/>
          </p:cNvSpPr>
          <p:nvPr>
            <p:ph type="body" sz="half" idx="2"/>
          </p:nvPr>
        </p:nvSpPr>
        <p:spPr>
          <a:xfrm>
            <a:off x="688489" y="4876800"/>
            <a:ext cx="7756264" cy="1252368"/>
          </a:xfrm>
        </p:spPr>
        <p:txBody>
          <a:bodyPr>
            <a:noAutofit/>
          </a:bodyPr>
          <a:lstStyle/>
          <a:p>
            <a:pPr algn="l"/>
            <a:r>
              <a:rPr lang="en-US" sz="2400" dirty="0" smtClean="0"/>
              <a:t>“The </a:t>
            </a:r>
            <a:r>
              <a:rPr lang="en-US" sz="2400" dirty="0"/>
              <a:t>words of the wise are like goads, and like </a:t>
            </a:r>
            <a:r>
              <a:rPr lang="en-US" sz="2400" u="sng" dirty="0"/>
              <a:t>nails </a:t>
            </a:r>
            <a:r>
              <a:rPr lang="en-US" sz="2400" dirty="0"/>
              <a:t>firmly fixed are the collected sayings; they are </a:t>
            </a:r>
            <a:r>
              <a:rPr lang="en-US" sz="2400" b="1" dirty="0"/>
              <a:t>given by one </a:t>
            </a:r>
            <a:r>
              <a:rPr lang="en-US" sz="2400" b="1" dirty="0" smtClean="0"/>
              <a:t>Shepherd</a:t>
            </a:r>
            <a:r>
              <a:rPr lang="en-US" sz="2400" dirty="0" smtClean="0"/>
              <a:t>” (12:11)</a:t>
            </a:r>
            <a:endParaRPr lang="en-US" sz="2400" dirty="0"/>
          </a:p>
        </p:txBody>
      </p:sp>
      <p:pic>
        <p:nvPicPr>
          <p:cNvPr id="9" name="Picture Placeholder 8"/>
          <p:cNvPicPr>
            <a:picLocks noGrp="1" noChangeAspect="1"/>
          </p:cNvPicPr>
          <p:nvPr>
            <p:ph type="pic" idx="1"/>
          </p:nvPr>
        </p:nvPicPr>
        <p:blipFill>
          <a:blip r:embed="rId2">
            <a:extLst>
              <a:ext uri="{28A0092B-C50C-407E-A947-70E740481C1C}">
                <a14:useLocalDpi xmlns:a14="http://schemas.microsoft.com/office/drawing/2010/main" val="0"/>
              </a:ext>
            </a:extLst>
          </a:blip>
          <a:srcRect t="7201" b="7201"/>
          <a:stretch>
            <a:fillRect/>
          </a:stretch>
        </p:blipFill>
        <p:spPr>
          <a:xfrm rot="736807">
            <a:off x="1882483" y="422840"/>
            <a:ext cx="5081989" cy="3831618"/>
          </a:xfrm>
        </p:spPr>
      </p:pic>
    </p:spTree>
    <p:extLst>
      <p:ext uri="{BB962C8B-B14F-4D97-AF65-F5344CB8AC3E}">
        <p14:creationId xmlns:p14="http://schemas.microsoft.com/office/powerpoint/2010/main" val="389787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9"/>
            <a:ext cx="7767021" cy="207982"/>
          </a:xfrm>
        </p:spPr>
        <p:txBody>
          <a:bodyPr/>
          <a:lstStyle/>
          <a:p>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81" r="81"/>
          <a:stretch>
            <a:fillRect/>
          </a:stretch>
        </p:blipFill>
        <p:spPr>
          <a:xfrm>
            <a:off x="457200" y="685800"/>
            <a:ext cx="8193607" cy="3598016"/>
          </a:xfrm>
        </p:spPr>
      </p:pic>
      <p:sp>
        <p:nvSpPr>
          <p:cNvPr id="4" name="Text Placeholder 3"/>
          <p:cNvSpPr>
            <a:spLocks noGrp="1"/>
          </p:cNvSpPr>
          <p:nvPr>
            <p:ph type="body" sz="half" idx="2"/>
          </p:nvPr>
        </p:nvSpPr>
        <p:spPr>
          <a:xfrm>
            <a:off x="688489" y="5029200"/>
            <a:ext cx="7756264" cy="1099968"/>
          </a:xfrm>
        </p:spPr>
        <p:txBody>
          <a:bodyPr>
            <a:noAutofit/>
          </a:bodyPr>
          <a:lstStyle/>
          <a:p>
            <a:pPr algn="l"/>
            <a:r>
              <a:rPr lang="en-US" sz="2400" dirty="0" smtClean="0"/>
              <a:t>“My </a:t>
            </a:r>
            <a:r>
              <a:rPr lang="en-US" sz="2400" dirty="0"/>
              <a:t>son, beware of anything beyond these. Of making many books there is no end, and much study is a weariness of the </a:t>
            </a:r>
            <a:r>
              <a:rPr lang="en-US" sz="2400" dirty="0" smtClean="0"/>
              <a:t>flesh” (12)</a:t>
            </a:r>
            <a:endParaRPr lang="en-US" sz="2400" dirty="0"/>
          </a:p>
        </p:txBody>
      </p:sp>
    </p:spTree>
    <p:extLst>
      <p:ext uri="{BB962C8B-B14F-4D97-AF65-F5344CB8AC3E}">
        <p14:creationId xmlns:p14="http://schemas.microsoft.com/office/powerpoint/2010/main" val="188633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bg1"/>
          </a:solidFill>
        </p:spPr>
        <p:txBody>
          <a:bodyPr/>
          <a:lstStyle/>
          <a:p>
            <a:r>
              <a:rPr lang="en-US" dirty="0" smtClean="0"/>
              <a:t>“</a:t>
            </a:r>
            <a:r>
              <a:rPr lang="en-US" b="1" dirty="0" smtClean="0"/>
              <a:t>The </a:t>
            </a:r>
            <a:r>
              <a:rPr lang="en-US" b="1" dirty="0"/>
              <a:t>end of the matter; all has been heard. Fear God and keep his commandments, for this is the whole duty of man</a:t>
            </a:r>
            <a:r>
              <a:rPr lang="en-US" b="1" dirty="0" smtClean="0"/>
              <a:t>.” (12:13; cf. Prov. 1:7)</a:t>
            </a:r>
          </a:p>
          <a:p>
            <a:endParaRPr lang="en-US" b="1" dirty="0"/>
          </a:p>
          <a:p>
            <a:r>
              <a:rPr lang="en-US" b="1" dirty="0" smtClean="0"/>
              <a:t>Love of God appears 88 times (45 OT/43 NT)</a:t>
            </a:r>
          </a:p>
          <a:p>
            <a:r>
              <a:rPr lang="en-US" b="1" dirty="0" smtClean="0"/>
              <a:t>Trust in God appears 91 times (82 OT/9 NT)</a:t>
            </a:r>
          </a:p>
          <a:p>
            <a:r>
              <a:rPr lang="en-US" b="1" dirty="0" smtClean="0"/>
              <a:t>Fear of God appears 278 times (235 OT/43 NT)</a:t>
            </a:r>
          </a:p>
          <a:p>
            <a:endParaRPr lang="en-US" b="1" dirty="0"/>
          </a:p>
          <a:p>
            <a:r>
              <a:rPr lang="en-US" b="1" dirty="0" smtClean="0"/>
              <a:t>Why the emphasis?   </a:t>
            </a:r>
          </a:p>
          <a:p>
            <a:endParaRPr lang="en-US" dirty="0"/>
          </a:p>
          <a:p>
            <a:endParaRPr lang="en-US" dirty="0"/>
          </a:p>
        </p:txBody>
      </p:sp>
      <p:sp>
        <p:nvSpPr>
          <p:cNvPr id="3" name="Title 2"/>
          <p:cNvSpPr>
            <a:spLocks noGrp="1"/>
          </p:cNvSpPr>
          <p:nvPr>
            <p:ph type="title"/>
          </p:nvPr>
        </p:nvSpPr>
        <p:spPr>
          <a:xfrm>
            <a:off x="609600" y="533400"/>
            <a:ext cx="7756263" cy="1054250"/>
          </a:xfrm>
        </p:spPr>
        <p:txBody>
          <a:bodyPr/>
          <a:lstStyle/>
          <a:p>
            <a:pPr algn="l"/>
            <a:r>
              <a:rPr lang="en-US" sz="2800" b="1" dirty="0" smtClean="0">
                <a:latin typeface="Arial Black" panose="020B0A04020102020204" pitchFamily="34" charset="0"/>
              </a:rPr>
              <a:t/>
            </a:r>
            <a:br>
              <a:rPr lang="en-US" sz="2800" b="1" dirty="0" smtClean="0">
                <a:latin typeface="Arial Black" panose="020B0A04020102020204" pitchFamily="34" charset="0"/>
              </a:rPr>
            </a:br>
            <a:r>
              <a:rPr lang="en-US" sz="2800" b="1" dirty="0">
                <a:latin typeface="Arial Black" panose="020B0A04020102020204" pitchFamily="34" charset="0"/>
              </a:rPr>
              <a:t/>
            </a:r>
            <a:br>
              <a:rPr lang="en-US" sz="2800" b="1" dirty="0">
                <a:latin typeface="Arial Black" panose="020B0A04020102020204" pitchFamily="34" charset="0"/>
              </a:rPr>
            </a:br>
            <a:r>
              <a:rPr lang="en-US" sz="2800" b="1" dirty="0" smtClean="0">
                <a:latin typeface="Arial Black" panose="020B0A04020102020204" pitchFamily="34" charset="0"/>
              </a:rPr>
              <a:t>Resolve</a:t>
            </a:r>
            <a:r>
              <a:rPr lang="en-US" sz="2800" b="1" dirty="0" smtClean="0"/>
              <a:t> </a:t>
            </a:r>
            <a:r>
              <a:rPr lang="en-US" sz="2800" b="1" dirty="0"/>
              <a:t>to make God’s word and obsession not an option</a:t>
            </a:r>
            <a:r>
              <a:rPr lang="en-US" sz="2800" dirty="0"/>
              <a:t> </a:t>
            </a:r>
            <a:br>
              <a:rPr lang="en-US" sz="2800" dirty="0"/>
            </a:br>
            <a:r>
              <a:rPr lang="en-US" dirty="0" smtClean="0"/>
              <a:t> </a:t>
            </a:r>
            <a:endParaRPr lang="en-US" dirty="0"/>
          </a:p>
        </p:txBody>
      </p:sp>
    </p:spTree>
    <p:extLst>
      <p:ext uri="{BB962C8B-B14F-4D97-AF65-F5344CB8AC3E}">
        <p14:creationId xmlns:p14="http://schemas.microsoft.com/office/powerpoint/2010/main" val="115403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bg1"/>
          </a:solidFill>
        </p:spPr>
        <p:txBody>
          <a:bodyPr/>
          <a:lstStyle/>
          <a:p>
            <a:pPr lvl="0"/>
            <a:r>
              <a:rPr lang="en-US" b="1" dirty="0"/>
              <a:t>Resolve to enjoy life rather than endure</a:t>
            </a:r>
            <a:r>
              <a:rPr lang="en-US" dirty="0"/>
              <a:t> </a:t>
            </a:r>
            <a:r>
              <a:rPr lang="en-US" b="1" dirty="0"/>
              <a:t>it</a:t>
            </a:r>
            <a:r>
              <a:rPr lang="en-US" dirty="0"/>
              <a:t> (11:7-12:1</a:t>
            </a:r>
            <a:r>
              <a:rPr lang="en-US" dirty="0" smtClean="0"/>
              <a:t>)</a:t>
            </a:r>
          </a:p>
          <a:p>
            <a:r>
              <a:rPr lang="en-US" b="1" dirty="0"/>
              <a:t>Resolve to give God the energy of your youth or your older years will be empty </a:t>
            </a:r>
            <a:r>
              <a:rPr lang="en-US" dirty="0"/>
              <a:t>(12:1b-8)</a:t>
            </a:r>
          </a:p>
          <a:p>
            <a:r>
              <a:rPr lang="en-US" b="1" dirty="0"/>
              <a:t>Resolve to make God’s word and obsession not an option</a:t>
            </a:r>
            <a:r>
              <a:rPr lang="en-US" dirty="0"/>
              <a:t> (12: 9-14</a:t>
            </a:r>
            <a:r>
              <a:rPr lang="en-US" dirty="0" smtClean="0"/>
              <a:t>)</a:t>
            </a:r>
          </a:p>
          <a:p>
            <a:endParaRPr lang="en-US" dirty="0"/>
          </a:p>
          <a:p>
            <a:pPr marL="0" indent="0">
              <a:buNone/>
            </a:pPr>
            <a:endParaRPr lang="en-US" dirty="0"/>
          </a:p>
          <a:p>
            <a:pPr lvl="0"/>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Point of it All</a:t>
            </a:r>
            <a:endParaRPr lang="en-US" sz="3600" dirty="0">
              <a:latin typeface="Arial Black" panose="020B0A04020102020204" pitchFamily="34" charset="0"/>
            </a:endParaRPr>
          </a:p>
        </p:txBody>
      </p:sp>
      <p:sp>
        <p:nvSpPr>
          <p:cNvPr id="4" name="TextBox 3"/>
          <p:cNvSpPr txBox="1"/>
          <p:nvPr/>
        </p:nvSpPr>
        <p:spPr>
          <a:xfrm rot="20594338">
            <a:off x="900709" y="3285813"/>
            <a:ext cx="6754200" cy="2062103"/>
          </a:xfrm>
          <a:prstGeom prst="rect">
            <a:avLst/>
          </a:prstGeom>
          <a:solidFill>
            <a:schemeClr val="tx2">
              <a:lumMod val="50000"/>
            </a:schemeClr>
          </a:solidFill>
        </p:spPr>
        <p:txBody>
          <a:bodyPr wrap="square" rtlCol="0">
            <a:spAutoFit/>
          </a:bodyPr>
          <a:lstStyle/>
          <a:p>
            <a:r>
              <a:rPr lang="en-US" sz="3200" baseline="30000" dirty="0" smtClean="0">
                <a:solidFill>
                  <a:schemeClr val="bg1"/>
                </a:solidFill>
                <a:latin typeface="Arial Black" panose="020B0A04020102020204" pitchFamily="34" charset="0"/>
              </a:rPr>
              <a:t>14 </a:t>
            </a:r>
            <a:r>
              <a:rPr lang="en-US" sz="3200" dirty="0" smtClean="0">
                <a:solidFill>
                  <a:schemeClr val="bg1"/>
                </a:solidFill>
                <a:latin typeface="Arial Black" panose="020B0A04020102020204" pitchFamily="34" charset="0"/>
              </a:rPr>
              <a:t>For God will bring every deed into judgment, with every secret thing, whether good or evil.</a:t>
            </a:r>
            <a:endParaRPr lang="en-US" sz="32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54085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latin typeface="Arial Black" panose="020B0A04020102020204" pitchFamily="34" charset="0"/>
              </a:rPr>
              <a:t>The Point of it All</a:t>
            </a:r>
            <a:endParaRPr lang="en-US" sz="3600" dirty="0">
              <a:latin typeface="Arial Black" panose="020B0A04020102020204" pitchFamily="34" charset="0"/>
            </a:endParaRPr>
          </a:p>
        </p:txBody>
      </p:sp>
      <p:sp>
        <p:nvSpPr>
          <p:cNvPr id="3" name="Subtitle 2"/>
          <p:cNvSpPr>
            <a:spLocks noGrp="1"/>
          </p:cNvSpPr>
          <p:nvPr>
            <p:ph type="subTitle" idx="1"/>
          </p:nvPr>
        </p:nvSpPr>
        <p:spPr/>
        <p:txBody>
          <a:bodyPr>
            <a:normAutofit/>
          </a:bodyPr>
          <a:lstStyle/>
          <a:p>
            <a:r>
              <a:rPr lang="en-US" sz="2800" b="1" dirty="0" smtClean="0"/>
              <a:t>Ecclesiastes 12:1-14</a:t>
            </a:r>
            <a:endParaRPr lang="en-US" sz="2800" b="1" dirty="0"/>
          </a:p>
        </p:txBody>
      </p:sp>
    </p:spTree>
    <p:extLst>
      <p:ext uri="{BB962C8B-B14F-4D97-AF65-F5344CB8AC3E}">
        <p14:creationId xmlns:p14="http://schemas.microsoft.com/office/powerpoint/2010/main" val="2051650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9600" y="457199"/>
            <a:ext cx="4038600" cy="4154984"/>
          </a:xfrm>
          <a:prstGeom prst="rect">
            <a:avLst/>
          </a:prstGeom>
          <a:solidFill>
            <a:schemeClr val="accent3">
              <a:lumMod val="40000"/>
              <a:lumOff val="60000"/>
            </a:schemeClr>
          </a:solid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600" b="1" cap="none" spc="50" dirty="0" smtClean="0">
                <a:ln w="11430"/>
                <a:solidFill>
                  <a:schemeClr val="accent6">
                    <a:lumMod val="50000"/>
                  </a:schemeClr>
                </a:solidFill>
                <a:effectLst>
                  <a:outerShdw blurRad="76200" dist="50800" dir="5400000" algn="tl" rotWithShape="0">
                    <a:srgbClr val="000000">
                      <a:alpha val="65000"/>
                    </a:srgbClr>
                  </a:outerShdw>
                </a:effectLst>
              </a:rPr>
              <a:t>F</a:t>
            </a:r>
            <a:r>
              <a:rPr lang="en-US" sz="3200" b="1" spc="50" dirty="0" smtClean="0">
                <a:ln w="11430"/>
              </a:rPr>
              <a:t>aith</a:t>
            </a:r>
            <a:endParaRPr lang="en-US"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en-US" sz="6600" b="1" spc="50" dirty="0" smtClean="0">
                <a:ln w="11430"/>
                <a:solidFill>
                  <a:schemeClr val="accent6">
                    <a:lumMod val="50000"/>
                  </a:schemeClr>
                </a:solidFill>
                <a:effectLst>
                  <a:outerShdw blurRad="76200" dist="50800" dir="5400000" algn="tl" rotWithShape="0">
                    <a:srgbClr val="000000">
                      <a:alpha val="65000"/>
                    </a:srgbClr>
                  </a:outerShdw>
                </a:effectLst>
              </a:rPr>
              <a:t>E</a:t>
            </a:r>
            <a:r>
              <a:rPr lang="en-US" sz="3200" b="1" spc="50" dirty="0" smtClean="0">
                <a:ln w="11430"/>
              </a:rPr>
              <a:t>xperience</a:t>
            </a:r>
            <a:endPar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en-US" sz="6600" b="1" cap="none" spc="50" dirty="0" smtClean="0">
                <a:ln w="11430"/>
                <a:solidFill>
                  <a:schemeClr val="accent6">
                    <a:lumMod val="50000"/>
                  </a:schemeClr>
                </a:solidFill>
                <a:effectLst>
                  <a:outerShdw blurRad="76200" dist="50800" dir="5400000" algn="tl" rotWithShape="0">
                    <a:srgbClr val="000000">
                      <a:alpha val="65000"/>
                    </a:srgbClr>
                  </a:outerShdw>
                </a:effectLst>
              </a:rPr>
              <a:t>A</a:t>
            </a:r>
            <a:r>
              <a:rPr lang="en-US" sz="3200" b="1" cap="none" spc="50" dirty="0" smtClean="0">
                <a:ln w="11430"/>
              </a:rPr>
              <a:t>we</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en-US" sz="6600" b="1" spc="50" dirty="0" smtClean="0">
                <a:ln w="11430"/>
                <a:solidFill>
                  <a:schemeClr val="accent6">
                    <a:lumMod val="50000"/>
                  </a:schemeClr>
                </a:solidFill>
                <a:effectLst>
                  <a:outerShdw blurRad="76200" dist="50800" dir="5400000" algn="tl" rotWithShape="0">
                    <a:srgbClr val="000000">
                      <a:alpha val="65000"/>
                    </a:srgbClr>
                  </a:outerShdw>
                </a:effectLst>
              </a:rPr>
              <a:t>R</a:t>
            </a:r>
            <a:r>
              <a:rPr lang="en-US" sz="3200" b="1" spc="50" dirty="0" smtClean="0">
                <a:ln w="11430"/>
              </a:rPr>
              <a:t>esolve</a:t>
            </a:r>
            <a:endParaRPr lang="en-US"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rot="20753228">
            <a:off x="550560" y="1266174"/>
            <a:ext cx="2605084" cy="1088241"/>
          </a:xfrm>
          <a:prstGeom prst="rect">
            <a:avLst/>
          </a:prstGeom>
          <a:solidFill>
            <a:schemeClr val="bg1"/>
          </a:solidFill>
        </p:spPr>
        <p:txBody>
          <a:bodyPr wrap="square" rtlCol="0">
            <a:spAutoFit/>
          </a:bodyPr>
          <a:lstStyle/>
          <a:p>
            <a:pPr algn="ctr"/>
            <a:r>
              <a:rPr lang="en-US" sz="3200" dirty="0" smtClean="0">
                <a:latin typeface="Arial Black" panose="020B0A04020102020204" pitchFamily="34" charset="0"/>
              </a:rPr>
              <a:t>The point</a:t>
            </a:r>
          </a:p>
          <a:p>
            <a:pPr algn="ctr"/>
            <a:r>
              <a:rPr lang="en-US" sz="3200" dirty="0">
                <a:latin typeface="Arial Black" panose="020B0A04020102020204" pitchFamily="34" charset="0"/>
              </a:rPr>
              <a:t>o</a:t>
            </a:r>
            <a:r>
              <a:rPr lang="en-US" sz="3200" dirty="0" smtClean="0">
                <a:latin typeface="Arial Black" panose="020B0A04020102020204" pitchFamily="34" charset="0"/>
              </a:rPr>
              <a:t>f it all…</a:t>
            </a:r>
            <a:endParaRPr lang="en-US" sz="3200" dirty="0">
              <a:latin typeface="Arial Black" panose="020B0A04020102020204" pitchFamily="34" charset="0"/>
            </a:endParaRPr>
          </a:p>
        </p:txBody>
      </p:sp>
      <p:sp>
        <p:nvSpPr>
          <p:cNvPr id="4" name="TextBox 3"/>
          <p:cNvSpPr txBox="1"/>
          <p:nvPr/>
        </p:nvSpPr>
        <p:spPr>
          <a:xfrm>
            <a:off x="457200" y="5791200"/>
            <a:ext cx="8229600" cy="830997"/>
          </a:xfrm>
          <a:prstGeom prst="rect">
            <a:avLst/>
          </a:prstGeom>
          <a:solidFill>
            <a:schemeClr val="bg1">
              <a:lumMod val="95000"/>
            </a:schemeClr>
          </a:solidFill>
        </p:spPr>
        <p:txBody>
          <a:bodyPr wrap="square" rtlCol="0">
            <a:spAutoFit/>
          </a:bodyPr>
          <a:lstStyle/>
          <a:p>
            <a:r>
              <a:rPr lang="en-US" sz="2400" b="1" i="1" dirty="0" smtClean="0"/>
              <a:t>“But know that for all these things God will bring you into </a:t>
            </a:r>
          </a:p>
          <a:p>
            <a:r>
              <a:rPr lang="en-US" sz="2400" b="1" i="1" dirty="0" smtClean="0"/>
              <a:t>Judgment” </a:t>
            </a:r>
            <a:r>
              <a:rPr lang="en-US" sz="2400" b="1" dirty="0" smtClean="0"/>
              <a:t>(11:9)</a:t>
            </a:r>
            <a:endParaRPr lang="en-US" sz="2400" b="1" dirty="0"/>
          </a:p>
        </p:txBody>
      </p:sp>
      <p:sp>
        <p:nvSpPr>
          <p:cNvPr id="5" name="TextBox 4"/>
          <p:cNvSpPr txBox="1"/>
          <p:nvPr/>
        </p:nvSpPr>
        <p:spPr>
          <a:xfrm rot="851754">
            <a:off x="189159" y="3934949"/>
            <a:ext cx="3978168" cy="954107"/>
          </a:xfrm>
          <a:prstGeom prst="rect">
            <a:avLst/>
          </a:prstGeom>
          <a:solidFill>
            <a:schemeClr val="accent6">
              <a:lumMod val="50000"/>
            </a:schemeClr>
          </a:solidFill>
        </p:spPr>
        <p:txBody>
          <a:bodyPr wrap="square" rtlCol="0">
            <a:spAutoFit/>
          </a:bodyPr>
          <a:lstStyle/>
          <a:p>
            <a:pPr marL="285750" indent="-285750">
              <a:buFont typeface="Arial" panose="020B0604020202020204" pitchFamily="34" charset="0"/>
              <a:buChar char="•"/>
            </a:pPr>
            <a:r>
              <a:rPr lang="en-US" sz="2800" b="1" dirty="0" smtClean="0">
                <a:solidFill>
                  <a:schemeClr val="bg1"/>
                </a:solidFill>
              </a:rPr>
              <a:t>Be Productive (</a:t>
            </a:r>
            <a:r>
              <a:rPr lang="en-US" sz="2400" b="1" dirty="0" smtClean="0">
                <a:solidFill>
                  <a:schemeClr val="bg1"/>
                </a:solidFill>
              </a:rPr>
              <a:t>11:1-6)</a:t>
            </a:r>
            <a:endParaRPr lang="en-US" sz="2400" b="1" dirty="0">
              <a:solidFill>
                <a:schemeClr val="bg1"/>
              </a:solidFill>
            </a:endParaRPr>
          </a:p>
          <a:p>
            <a:pPr marL="285750" indent="-285750">
              <a:buFont typeface="Arial" panose="020B0604020202020204" pitchFamily="34" charset="0"/>
              <a:buChar char="•"/>
            </a:pPr>
            <a:r>
              <a:rPr lang="en-US" sz="2800" b="1" dirty="0" smtClean="0">
                <a:solidFill>
                  <a:schemeClr val="bg1"/>
                </a:solidFill>
              </a:rPr>
              <a:t>Be Joyful </a:t>
            </a:r>
            <a:r>
              <a:rPr lang="en-US" sz="2400" b="1" dirty="0" smtClean="0">
                <a:solidFill>
                  <a:schemeClr val="bg1"/>
                </a:solidFill>
              </a:rPr>
              <a:t>(11:7-12:1)</a:t>
            </a:r>
          </a:p>
        </p:txBody>
      </p:sp>
    </p:spTree>
    <p:extLst>
      <p:ext uri="{BB962C8B-B14F-4D97-AF65-F5344CB8AC3E}">
        <p14:creationId xmlns:p14="http://schemas.microsoft.com/office/powerpoint/2010/main" val="3410679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Black" panose="020B0A04020102020204" pitchFamily="34" charset="0"/>
              </a:rPr>
              <a:t>Remembering God (12:1)</a:t>
            </a:r>
            <a:endParaRPr lang="en-US" sz="3200" dirty="0">
              <a:latin typeface="Arial Black" panose="020B0A04020102020204" pitchFamily="34" charset="0"/>
            </a:endParaRPr>
          </a:p>
        </p:txBody>
      </p:sp>
      <p:sp>
        <p:nvSpPr>
          <p:cNvPr id="3" name="Content Placeholder 2"/>
          <p:cNvSpPr>
            <a:spLocks noGrp="1"/>
          </p:cNvSpPr>
          <p:nvPr>
            <p:ph idx="1"/>
          </p:nvPr>
        </p:nvSpPr>
        <p:spPr>
          <a:solidFill>
            <a:schemeClr val="bg1">
              <a:lumMod val="95000"/>
            </a:schemeClr>
          </a:solidFill>
        </p:spPr>
        <p:txBody>
          <a:bodyPr>
            <a:normAutofit lnSpcReduction="10000"/>
          </a:bodyPr>
          <a:lstStyle/>
          <a:p>
            <a:r>
              <a:rPr lang="en-US" b="1" dirty="0"/>
              <a:t>The Lord </a:t>
            </a:r>
            <a:r>
              <a:rPr lang="en-US" b="1" u="sng" dirty="0"/>
              <a:t>remembered</a:t>
            </a:r>
            <a:r>
              <a:rPr lang="en-US" b="1" dirty="0"/>
              <a:t> </a:t>
            </a:r>
            <a:r>
              <a:rPr lang="en-US" b="1" dirty="0" smtClean="0"/>
              <a:t>Hannah” (1 Sam. 1:19)</a:t>
            </a:r>
          </a:p>
          <a:p>
            <a:r>
              <a:rPr lang="en-US" b="1" dirty="0" smtClean="0"/>
              <a:t> </a:t>
            </a:r>
            <a:r>
              <a:rPr lang="en-US" b="1" dirty="0"/>
              <a:t>“Let my tongue stick to the roof of my mouth, if I do not </a:t>
            </a:r>
            <a:r>
              <a:rPr lang="en-US" b="1" u="sng" dirty="0"/>
              <a:t>remember</a:t>
            </a:r>
            <a:r>
              <a:rPr lang="en-US" b="1" dirty="0"/>
              <a:t> you, if I do </a:t>
            </a:r>
            <a:r>
              <a:rPr lang="en-US" b="1" dirty="0" smtClean="0"/>
              <a:t>not</a:t>
            </a:r>
            <a:r>
              <a:rPr lang="en-US" b="1" dirty="0" smtClean="0"/>
              <a:t> </a:t>
            </a:r>
            <a:r>
              <a:rPr lang="en-US" b="1" dirty="0"/>
              <a:t>set Jerusalem above my highest joy!” (Psa. 137:6). </a:t>
            </a:r>
            <a:endParaRPr lang="en-US" b="1" dirty="0" smtClean="0"/>
          </a:p>
          <a:p>
            <a:pPr lvl="0"/>
            <a:r>
              <a:rPr lang="en-US" b="1" dirty="0"/>
              <a:t>“Because ye have not </a:t>
            </a:r>
            <a:r>
              <a:rPr lang="en-US" b="1" u="sng" dirty="0"/>
              <a:t>remembered</a:t>
            </a:r>
            <a:r>
              <a:rPr lang="en-US" b="1" dirty="0"/>
              <a:t> the days of your youth, but have enraged me with all these things; therefore, behold, I have returned your deeds to your head, declares the Lord God.” </a:t>
            </a:r>
            <a:r>
              <a:rPr lang="en-US" b="1" dirty="0" smtClean="0"/>
              <a:t>(</a:t>
            </a:r>
            <a:r>
              <a:rPr lang="en-US" b="1" dirty="0" err="1" smtClean="0"/>
              <a:t>Ezek</a:t>
            </a:r>
            <a:r>
              <a:rPr lang="en-US" b="1" dirty="0" smtClean="0"/>
              <a:t> 16:43) </a:t>
            </a:r>
          </a:p>
          <a:p>
            <a:pPr lvl="0"/>
            <a:endParaRPr lang="en-US" dirty="0"/>
          </a:p>
          <a:p>
            <a:pPr marL="0" lvl="0" indent="0">
              <a:buNone/>
            </a:pPr>
            <a:r>
              <a:rPr lang="en-US" b="1" dirty="0"/>
              <a:t>Remembering God is decisive and it is active. </a:t>
            </a:r>
          </a:p>
          <a:p>
            <a:endParaRPr lang="en-US" dirty="0"/>
          </a:p>
        </p:txBody>
      </p:sp>
    </p:spTree>
    <p:extLst>
      <p:ext uri="{BB962C8B-B14F-4D97-AF65-F5344CB8AC3E}">
        <p14:creationId xmlns:p14="http://schemas.microsoft.com/office/powerpoint/2010/main" val="151254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48347"/>
            <a:ext cx="8229599" cy="4304853"/>
          </a:xfrm>
          <a:solidFill>
            <a:schemeClr val="bg1"/>
          </a:solidFill>
        </p:spPr>
        <p:txBody>
          <a:bodyPr>
            <a:normAutofit fontScale="70000" lnSpcReduction="20000"/>
          </a:bodyPr>
          <a:lstStyle/>
          <a:p>
            <a:pPr marL="457200" lvl="0" indent="-457200">
              <a:buFont typeface="+mj-lt"/>
              <a:buAutoNum type="arabicPeriod"/>
            </a:pPr>
            <a:r>
              <a:rPr lang="en-US" sz="3100" b="1" dirty="0" smtClean="0">
                <a:latin typeface="Arial Black" panose="020B0A04020102020204" pitchFamily="34" charset="0"/>
              </a:rPr>
              <a:t>Resolve</a:t>
            </a:r>
            <a:r>
              <a:rPr lang="en-US" sz="3100" b="1" dirty="0" smtClean="0"/>
              <a:t> to enjoy life rather than endure</a:t>
            </a:r>
            <a:r>
              <a:rPr lang="en-US" sz="3100" dirty="0" smtClean="0"/>
              <a:t> </a:t>
            </a:r>
            <a:r>
              <a:rPr lang="en-US" sz="3100" b="1" dirty="0" smtClean="0"/>
              <a:t>it</a:t>
            </a:r>
            <a:r>
              <a:rPr lang="en-US" sz="3100" dirty="0" smtClean="0"/>
              <a:t> (11:7-12:1)</a:t>
            </a:r>
          </a:p>
          <a:p>
            <a:pPr marL="0" lvl="0" indent="0">
              <a:buNone/>
            </a:pPr>
            <a:endParaRPr lang="en-US" dirty="0" smtClean="0"/>
          </a:p>
          <a:p>
            <a:pPr marL="0" lvl="0" indent="0">
              <a:buNone/>
            </a:pPr>
            <a:r>
              <a:rPr lang="en-US" sz="3100" dirty="0"/>
              <a:t>“</a:t>
            </a:r>
            <a:r>
              <a:rPr lang="en-US" sz="3100" b="1" dirty="0"/>
              <a:t>7 Light is sweet, and it is pleasant for the eyes to see the sun. 8 So if a person lives many years, let him rejoice in them all; but let him remember that the days of darkness will be many. All that comes is vanity. 9 </a:t>
            </a:r>
            <a:r>
              <a:rPr lang="en-US" sz="3100" b="1" dirty="0">
                <a:latin typeface="Arial Black" panose="020B0A04020102020204" pitchFamily="34" charset="0"/>
              </a:rPr>
              <a:t>Rejoice</a:t>
            </a:r>
            <a:r>
              <a:rPr lang="en-US" sz="3100" b="1" dirty="0"/>
              <a:t>, O young man, in your youth, and let your heart cheer you in the days of your youth. Walk in the ways of your heart and the sight of your eyes. But know that for all these things God will bring you into judgment. 10 </a:t>
            </a:r>
            <a:r>
              <a:rPr lang="en-US" sz="3100" b="1" dirty="0">
                <a:latin typeface="Arial Black" panose="020B0A04020102020204" pitchFamily="34" charset="0"/>
              </a:rPr>
              <a:t>Remove</a:t>
            </a:r>
            <a:r>
              <a:rPr lang="en-US" sz="3100" b="1" dirty="0"/>
              <a:t> vexation from your heart, and put away pain from your body, for youth and the dawn of life are vanity. 12 </a:t>
            </a:r>
            <a:r>
              <a:rPr lang="en-US" sz="3100" b="1" dirty="0">
                <a:latin typeface="Arial Black" panose="020B0A04020102020204" pitchFamily="34" charset="0"/>
              </a:rPr>
              <a:t>Remember</a:t>
            </a:r>
            <a:r>
              <a:rPr lang="en-US" sz="3100" b="1" dirty="0"/>
              <a:t> also your Creator in the days of your youth, before the evil days come and the years draw near of which you will say, “I have no pleasure in them;” “ </a:t>
            </a:r>
          </a:p>
          <a:p>
            <a:pPr marL="0" lvl="0" indent="0">
              <a:buNone/>
            </a:pPr>
            <a:endParaRPr lang="en-US" dirty="0"/>
          </a:p>
          <a:p>
            <a:pPr marL="0" lv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71759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48347"/>
            <a:ext cx="8229599" cy="4304853"/>
          </a:xfrm>
          <a:solidFill>
            <a:schemeClr val="bg1"/>
          </a:solidFill>
        </p:spPr>
        <p:txBody>
          <a:bodyPr>
            <a:normAutofit fontScale="70000" lnSpcReduction="20000"/>
          </a:bodyPr>
          <a:lstStyle/>
          <a:p>
            <a:pPr marL="457200" lvl="0" indent="-457200">
              <a:buFont typeface="+mj-lt"/>
              <a:buAutoNum type="arabicPeriod"/>
            </a:pPr>
            <a:r>
              <a:rPr lang="en-US" sz="3100" b="1" dirty="0" smtClean="0">
                <a:latin typeface="Arial Black" panose="020B0A04020102020204" pitchFamily="34" charset="0"/>
              </a:rPr>
              <a:t>Resolve</a:t>
            </a:r>
            <a:r>
              <a:rPr lang="en-US" sz="3100" b="1" dirty="0" smtClean="0"/>
              <a:t> to enjoy life rather than endure</a:t>
            </a:r>
            <a:r>
              <a:rPr lang="en-US" sz="3100" dirty="0" smtClean="0"/>
              <a:t> </a:t>
            </a:r>
            <a:r>
              <a:rPr lang="en-US" sz="3100" b="1" dirty="0" smtClean="0"/>
              <a:t>it</a:t>
            </a:r>
            <a:r>
              <a:rPr lang="en-US" sz="3100" dirty="0" smtClean="0"/>
              <a:t> (11:7-12:1)</a:t>
            </a:r>
          </a:p>
          <a:p>
            <a:pPr marL="0" lvl="0" indent="0">
              <a:buNone/>
            </a:pPr>
            <a:endParaRPr lang="en-US" dirty="0" smtClean="0"/>
          </a:p>
          <a:p>
            <a:pPr marL="0" lvl="0" indent="0">
              <a:buNone/>
            </a:pPr>
            <a:r>
              <a:rPr lang="en-US" sz="3100" dirty="0"/>
              <a:t>“</a:t>
            </a:r>
            <a:r>
              <a:rPr lang="en-US" sz="3100" b="1" dirty="0"/>
              <a:t>7 Light is sweet, and it is pleasant for the eyes to see the sun. 8 So if a person lives many years, let him rejoice in them all; but let him remember that the days of darkness will be many. All that comes is vanity. 9 </a:t>
            </a:r>
            <a:r>
              <a:rPr lang="en-US" sz="3100" b="1" dirty="0">
                <a:latin typeface="Arial Black" panose="020B0A04020102020204" pitchFamily="34" charset="0"/>
              </a:rPr>
              <a:t>Rejoice</a:t>
            </a:r>
            <a:r>
              <a:rPr lang="en-US" sz="3100" b="1" dirty="0"/>
              <a:t>, O young man, in your youth, and let your heart cheer you in the days of your youth. Walk in the ways of your heart and the sight of your eyes. </a:t>
            </a:r>
            <a:r>
              <a:rPr lang="en-US" sz="3100" b="1" u="sng" dirty="0"/>
              <a:t>But know that for all these things God will bring you into judgment</a:t>
            </a:r>
            <a:r>
              <a:rPr lang="en-US" sz="3100" b="1" dirty="0"/>
              <a:t>. 10 </a:t>
            </a:r>
            <a:r>
              <a:rPr lang="en-US" sz="3100" b="1" dirty="0">
                <a:latin typeface="Arial Black" panose="020B0A04020102020204" pitchFamily="34" charset="0"/>
              </a:rPr>
              <a:t>Remove</a:t>
            </a:r>
            <a:r>
              <a:rPr lang="en-US" sz="3100" b="1" dirty="0"/>
              <a:t> vexation from your heart, and put away pain from your body, for youth and the dawn of life are vanity. 12 </a:t>
            </a:r>
            <a:r>
              <a:rPr lang="en-US" sz="3100" b="1" dirty="0">
                <a:latin typeface="Arial Black" panose="020B0A04020102020204" pitchFamily="34" charset="0"/>
              </a:rPr>
              <a:t>Remember</a:t>
            </a:r>
            <a:r>
              <a:rPr lang="en-US" sz="3100" b="1" dirty="0"/>
              <a:t> also your Creator in the days of your youth, before the evil days come and the years draw near of which you will say, “I have no pleasure in them;” “ </a:t>
            </a:r>
          </a:p>
          <a:p>
            <a:pPr marL="0" lvl="0" indent="0">
              <a:buNone/>
            </a:pPr>
            <a:endParaRPr lang="en-US" dirty="0"/>
          </a:p>
          <a:p>
            <a:pPr marL="0" lv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350884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fontScale="92500" lnSpcReduction="2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lvl="0" indent="0">
              <a:buNone/>
            </a:pPr>
            <a:r>
              <a:rPr lang="en-US" b="1" dirty="0"/>
              <a:t>“I have no pleasure in </a:t>
            </a:r>
            <a:r>
              <a:rPr lang="en-US" b="1" dirty="0" smtClean="0"/>
              <a:t>them” (1a)</a:t>
            </a:r>
          </a:p>
          <a:p>
            <a:pPr marL="0" lvl="0" indent="0">
              <a:buNone/>
            </a:pPr>
            <a:endParaRPr lang="en-US" b="1" dirty="0"/>
          </a:p>
          <a:p>
            <a:pPr marL="0" lvl="0" indent="0">
              <a:buNone/>
            </a:pPr>
            <a:r>
              <a:rPr lang="en-US" dirty="0"/>
              <a:t>“</a:t>
            </a:r>
            <a:r>
              <a:rPr lang="en-US" b="1" dirty="0"/>
              <a:t>But </a:t>
            </a:r>
            <a:r>
              <a:rPr lang="en-US" b="1" dirty="0" err="1"/>
              <a:t>Barzillai</a:t>
            </a:r>
            <a:r>
              <a:rPr lang="en-US" b="1" dirty="0"/>
              <a:t> said to the king, “How many years have I still to live, that I should go up with the king to Jerusalem? I am this day eighty years old.  Can I discern what is pleasant and what is not? Can your servant taste what he eats or what he drinks? Can I still listen to the voice singing man and singing women?</a:t>
            </a:r>
            <a:r>
              <a:rPr lang="en-US" b="1" i="1" dirty="0"/>
              <a:t>”</a:t>
            </a:r>
            <a:r>
              <a:rPr lang="en-US" b="1" dirty="0"/>
              <a:t> </a:t>
            </a:r>
            <a:r>
              <a:rPr lang="en-US" b="1" dirty="0" smtClean="0"/>
              <a:t>(2 Sam. 19:34-25)</a:t>
            </a:r>
            <a:endParaRPr lang="en-US" b="1" dirty="0"/>
          </a:p>
          <a:p>
            <a:pPr marL="457200" indent="-457200">
              <a:buFont typeface="+mj-lt"/>
              <a:buAutoNum type="arabicPeriod"/>
            </a:pPr>
            <a:endParaRPr lang="en-US" dirty="0">
              <a:solidFill>
                <a:schemeClr val="tx1"/>
              </a:solidFill>
            </a:endParaRPr>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214016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1000"/>
                                        <p:tgtEl>
                                          <p:spTgt spid="2">
                                            <p:txEl>
                                              <p:pRg st="5" end="5"/>
                                            </p:txEl>
                                          </p:spTgt>
                                        </p:tgtEl>
                                      </p:cBhvr>
                                    </p:animEffect>
                                    <p:anim calcmode="lin" valueType="num">
                                      <p:cBhvr>
                                        <p:cTn id="2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3877815"/>
          </a:xfrm>
          <a:solidFill>
            <a:schemeClr val="bg1"/>
          </a:solidFill>
        </p:spPr>
        <p:txBody>
          <a:bodyPr>
            <a:normAutofit lnSpcReduction="10000"/>
          </a:bodyPr>
          <a:lstStyle/>
          <a:p>
            <a:pPr marL="457200" lvl="0" indent="-457200">
              <a:buFont typeface="+mj-lt"/>
              <a:buAutoNum type="arabicPeriod"/>
            </a:pPr>
            <a:r>
              <a:rPr lang="en-US" sz="1800" b="1" dirty="0">
                <a:solidFill>
                  <a:schemeClr val="bg1">
                    <a:lumMod val="75000"/>
                  </a:schemeClr>
                </a:solidFill>
                <a:latin typeface="Arial Black" panose="020B0A04020102020204" pitchFamily="34" charset="0"/>
              </a:rPr>
              <a:t>Resolve</a:t>
            </a:r>
            <a:r>
              <a:rPr lang="en-US" sz="1800" b="1" dirty="0">
                <a:solidFill>
                  <a:schemeClr val="bg1">
                    <a:lumMod val="75000"/>
                  </a:schemeClr>
                </a:solidFill>
              </a:rPr>
              <a:t> to enjoy life rather than endure</a:t>
            </a:r>
            <a:r>
              <a:rPr lang="en-US" sz="1800" dirty="0">
                <a:solidFill>
                  <a:schemeClr val="bg1">
                    <a:lumMod val="75000"/>
                  </a:schemeClr>
                </a:solidFill>
              </a:rPr>
              <a:t> </a:t>
            </a:r>
            <a:r>
              <a:rPr lang="en-US" sz="1800" b="1" dirty="0">
                <a:solidFill>
                  <a:schemeClr val="bg1">
                    <a:lumMod val="75000"/>
                  </a:schemeClr>
                </a:solidFill>
              </a:rPr>
              <a:t>it</a:t>
            </a:r>
            <a:r>
              <a:rPr lang="en-US" sz="1800" dirty="0">
                <a:solidFill>
                  <a:schemeClr val="bg1">
                    <a:lumMod val="75000"/>
                  </a:schemeClr>
                </a:solidFill>
              </a:rPr>
              <a:t> (11:7-12:1</a:t>
            </a:r>
            <a:r>
              <a:rPr lang="en-US" sz="1800" dirty="0" smtClean="0">
                <a:solidFill>
                  <a:schemeClr val="bg1">
                    <a:lumMod val="75000"/>
                  </a:schemeClr>
                </a:solidFill>
              </a:rPr>
              <a:t>)</a:t>
            </a:r>
          </a:p>
          <a:p>
            <a:pPr marL="457200" indent="-457200">
              <a:buFont typeface="+mj-lt"/>
              <a:buAutoNum type="arabicPeriod"/>
            </a:pPr>
            <a:r>
              <a:rPr lang="en-US" b="1" dirty="0">
                <a:latin typeface="Arial Black" panose="020B0A04020102020204" pitchFamily="34" charset="0"/>
              </a:rPr>
              <a:t>Resolve </a:t>
            </a:r>
            <a:r>
              <a:rPr lang="en-US" b="1" dirty="0"/>
              <a:t>to give God the energy of your youth or your older years will be empty </a:t>
            </a:r>
            <a:r>
              <a:rPr lang="en-US" dirty="0"/>
              <a:t>(12:1b-8</a:t>
            </a:r>
            <a:r>
              <a:rPr lang="en-US" dirty="0" smtClean="0"/>
              <a:t>)</a:t>
            </a:r>
          </a:p>
          <a:p>
            <a:pPr marL="0" indent="0">
              <a:buNone/>
            </a:pPr>
            <a:endParaRPr lang="en-US" dirty="0" smtClean="0"/>
          </a:p>
          <a:p>
            <a:pPr marL="0" indent="0">
              <a:buNone/>
            </a:pPr>
            <a:r>
              <a:rPr lang="en-US" b="1" dirty="0" smtClean="0"/>
              <a:t>“before </a:t>
            </a:r>
            <a:r>
              <a:rPr lang="en-US" b="1" dirty="0"/>
              <a:t>the </a:t>
            </a:r>
            <a:r>
              <a:rPr lang="en-US" b="1" dirty="0" smtClean="0"/>
              <a:t>evil days come” </a:t>
            </a:r>
            <a:r>
              <a:rPr lang="en-US" dirty="0" smtClean="0"/>
              <a:t>(1b)</a:t>
            </a:r>
          </a:p>
          <a:p>
            <a:pPr marL="0" indent="0">
              <a:buNone/>
            </a:pPr>
            <a:endParaRPr lang="en-US" b="1" dirty="0" smtClean="0"/>
          </a:p>
          <a:p>
            <a:pPr lvl="1">
              <a:buFont typeface="Wingdings" panose="05000000000000000000" pitchFamily="2" charset="2"/>
              <a:buChar char="Ø"/>
            </a:pPr>
            <a:r>
              <a:rPr lang="en-US" b="1" dirty="0" smtClean="0"/>
              <a:t>Time of trouble</a:t>
            </a:r>
            <a:endParaRPr lang="en-US" b="1" dirty="0"/>
          </a:p>
          <a:p>
            <a:pPr marL="0" indent="0">
              <a:buNone/>
            </a:pPr>
            <a:r>
              <a:rPr lang="en-US" b="1" dirty="0" smtClean="0"/>
              <a:t>	</a:t>
            </a:r>
          </a:p>
          <a:p>
            <a:pPr marL="0" indent="0">
              <a:buNone/>
            </a:pPr>
            <a:endParaRPr lang="en-US" b="1" dirty="0"/>
          </a:p>
          <a:p>
            <a:pPr marL="0" indent="0">
              <a:buNone/>
            </a:pPr>
            <a:r>
              <a:rPr lang="en-US" b="1" dirty="0" smtClean="0"/>
              <a:t>	</a:t>
            </a:r>
            <a:endParaRPr lang="en-US" dirty="0"/>
          </a:p>
          <a:p>
            <a:pPr marL="0" indent="0">
              <a:buNone/>
            </a:pPr>
            <a:endParaRPr lang="en-US" dirty="0">
              <a:solidFill>
                <a:schemeClr val="tx1"/>
              </a:solidFill>
            </a:endParaRPr>
          </a:p>
          <a:p>
            <a:pPr marL="0" lvl="0" indent="0">
              <a:buNone/>
            </a:pPr>
            <a:endParaRPr lang="en-US" dirty="0"/>
          </a:p>
          <a:p>
            <a:endParaRPr lang="en-US" dirty="0"/>
          </a:p>
        </p:txBody>
      </p:sp>
      <p:sp>
        <p:nvSpPr>
          <p:cNvPr id="3" name="Title 2"/>
          <p:cNvSpPr>
            <a:spLocks noGrp="1"/>
          </p:cNvSpPr>
          <p:nvPr>
            <p:ph type="title"/>
          </p:nvPr>
        </p:nvSpPr>
        <p:spPr/>
        <p:txBody>
          <a:bodyPr/>
          <a:lstStyle/>
          <a:p>
            <a:r>
              <a:rPr lang="en-US" sz="3600" dirty="0" smtClean="0">
                <a:latin typeface="Arial Black" panose="020B0A04020102020204" pitchFamily="34" charset="0"/>
              </a:rPr>
              <a:t>The Fourth “R”</a:t>
            </a:r>
            <a:endParaRPr lang="en-US" sz="3600" dirty="0">
              <a:latin typeface="Arial Black" panose="020B0A04020102020204" pitchFamily="34" charset="0"/>
            </a:endParaRPr>
          </a:p>
        </p:txBody>
      </p:sp>
    </p:spTree>
    <p:extLst>
      <p:ext uri="{BB962C8B-B14F-4D97-AF65-F5344CB8AC3E}">
        <p14:creationId xmlns:p14="http://schemas.microsoft.com/office/powerpoint/2010/main" val="246092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415</TotalTime>
  <Words>2553</Words>
  <Application>Microsoft Office PowerPoint</Application>
  <PresentationFormat>On-screen Show (4:3)</PresentationFormat>
  <Paragraphs>297</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Hardcover</vt:lpstr>
      <vt:lpstr>The Point of it All</vt:lpstr>
      <vt:lpstr>PowerPoint Presentation</vt:lpstr>
      <vt:lpstr>PowerPoint Presentation</vt:lpstr>
      <vt:lpstr>PowerPoint Presentation</vt:lpstr>
      <vt:lpstr>Remembering God (12:1)</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The Fourth “R”</vt:lpstr>
      <vt:lpstr>PowerPoint Presentation</vt:lpstr>
      <vt:lpstr>PowerPoint Presentation</vt:lpstr>
      <vt:lpstr>PowerPoint Presentation</vt:lpstr>
      <vt:lpstr>  Resolve to make God’s word and obsession not an option   </vt:lpstr>
      <vt:lpstr>The Point of it All</vt:lpstr>
      <vt:lpstr>The Point of it All</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Point of it All</dc:title>
  <dc:creator>Ross C. Fink</dc:creator>
  <cp:lastModifiedBy>Ross C. Fink</cp:lastModifiedBy>
  <cp:revision>49</cp:revision>
  <dcterms:created xsi:type="dcterms:W3CDTF">2015-04-01T16:56:44Z</dcterms:created>
  <dcterms:modified xsi:type="dcterms:W3CDTF">2015-04-05T12:33:41Z</dcterms:modified>
</cp:coreProperties>
</file>