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8"/>
  </p:notesMasterIdLst>
  <p:handoutMasterIdLst>
    <p:handoutMasterId r:id="rId5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310"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11" r:id="rId51"/>
    <p:sldId id="304" r:id="rId52"/>
    <p:sldId id="305" r:id="rId53"/>
    <p:sldId id="306" r:id="rId54"/>
    <p:sldId id="307" r:id="rId55"/>
    <p:sldId id="308" r:id="rId56"/>
    <p:sldId id="309" r:id="rId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2" autoAdjust="0"/>
    <p:restoredTop sz="94660"/>
  </p:normalViewPr>
  <p:slideViewPr>
    <p:cSldViewPr>
      <p:cViewPr varScale="1">
        <p:scale>
          <a:sx n="60" d="100"/>
          <a:sy n="60" d="100"/>
        </p:scale>
        <p:origin x="84" y="1308"/>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0EE358-17B5-4DD7-8EF7-1F238720F524}" type="datetimeFigureOut">
              <a:rPr lang="en-US" smtClean="0"/>
              <a:t>5/2/2015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685181-E4AE-4CF0-88EA-163658653503}" type="slidenum">
              <a:rPr lang="en-US" smtClean="0"/>
              <a:t>‹#›</a:t>
            </a:fld>
            <a:endParaRPr lang="en-US"/>
          </a:p>
        </p:txBody>
      </p:sp>
    </p:spTree>
    <p:extLst>
      <p:ext uri="{BB962C8B-B14F-4D97-AF65-F5344CB8AC3E}">
        <p14:creationId xmlns:p14="http://schemas.microsoft.com/office/powerpoint/2010/main" val="2346711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416E99-13E1-475C-920E-03F3279B8A07}" type="datetimeFigureOut">
              <a:rPr lang="en-US" smtClean="0"/>
              <a:t>5/2/2015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010CDF-0107-4450-B13B-3E29FD4EE180}" type="slidenum">
              <a:rPr lang="en-US" smtClean="0"/>
              <a:t>‹#›</a:t>
            </a:fld>
            <a:endParaRPr lang="en-US"/>
          </a:p>
        </p:txBody>
      </p:sp>
    </p:spTree>
    <p:extLst>
      <p:ext uri="{BB962C8B-B14F-4D97-AF65-F5344CB8AC3E}">
        <p14:creationId xmlns:p14="http://schemas.microsoft.com/office/powerpoint/2010/main" val="424032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010CDF-0107-4450-B13B-3E29FD4EE180}" type="slidenum">
              <a:rPr lang="en-US" smtClean="0"/>
              <a:t>2</a:t>
            </a:fld>
            <a:endParaRPr lang="en-US"/>
          </a:p>
        </p:txBody>
      </p:sp>
    </p:spTree>
    <p:extLst>
      <p:ext uri="{BB962C8B-B14F-4D97-AF65-F5344CB8AC3E}">
        <p14:creationId xmlns:p14="http://schemas.microsoft.com/office/powerpoint/2010/main" val="952244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010CDF-0107-4450-B13B-3E29FD4EE180}" type="slidenum">
              <a:rPr lang="en-US" smtClean="0"/>
              <a:t>5</a:t>
            </a:fld>
            <a:endParaRPr lang="en-US"/>
          </a:p>
        </p:txBody>
      </p:sp>
    </p:spTree>
    <p:extLst>
      <p:ext uri="{BB962C8B-B14F-4D97-AF65-F5344CB8AC3E}">
        <p14:creationId xmlns:p14="http://schemas.microsoft.com/office/powerpoint/2010/main" val="2450285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8EC823FE-4A7D-4D10-AA63-CE57CC634CD4}" type="datetime1">
              <a:rPr lang="en-US" smtClean="0"/>
              <a:t>5/2/2015</a:t>
            </a:fld>
            <a:endParaRPr lang="en-US"/>
          </a:p>
        </p:txBody>
      </p:sp>
      <p:sp>
        <p:nvSpPr>
          <p:cNvPr id="8" name="Slide Number Placeholder 15"/>
          <p:cNvSpPr>
            <a:spLocks noGrp="1"/>
          </p:cNvSpPr>
          <p:nvPr>
            <p:ph type="sldNum" sz="quarter" idx="11"/>
          </p:nvPr>
        </p:nvSpPr>
        <p:spPr/>
        <p:txBody>
          <a:bodyPr/>
          <a:lstStyle>
            <a:lvl1pPr>
              <a:defRPr/>
            </a:lvl1pPr>
          </a:lstStyle>
          <a:p>
            <a:pPr>
              <a:defRPr/>
            </a:pPr>
            <a:fld id="{D7688B00-C0F6-40F0-99F9-7EA823DFCA9D}"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r>
              <a:rPr lang="en-US" smtClean="0"/>
              <a:t>1a</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F8110C21-EAD8-4D58-93E9-FECB751A227E}" type="datetime1">
              <a:rPr lang="en-US" smtClean="0"/>
              <a:t>5/2/2015</a:t>
            </a:fld>
            <a:endParaRPr lang="en-US"/>
          </a:p>
        </p:txBody>
      </p:sp>
      <p:sp>
        <p:nvSpPr>
          <p:cNvPr id="5" name="Footer Placeholder 9"/>
          <p:cNvSpPr>
            <a:spLocks noGrp="1"/>
          </p:cNvSpPr>
          <p:nvPr>
            <p:ph type="ftr" sz="quarter" idx="11"/>
          </p:nvPr>
        </p:nvSpPr>
        <p:spPr/>
        <p:txBody>
          <a:bodyPr/>
          <a:lstStyle>
            <a:lvl1pPr>
              <a:defRPr/>
            </a:lvl1pPr>
          </a:lstStyle>
          <a:p>
            <a:pPr>
              <a:defRPr/>
            </a:pPr>
            <a:r>
              <a:rPr lang="en-US" smtClean="0"/>
              <a:t>1a</a:t>
            </a:r>
            <a:endParaRPr lang="en-US"/>
          </a:p>
        </p:txBody>
      </p:sp>
      <p:sp>
        <p:nvSpPr>
          <p:cNvPr id="6" name="Slide Number Placeholder 21"/>
          <p:cNvSpPr>
            <a:spLocks noGrp="1"/>
          </p:cNvSpPr>
          <p:nvPr>
            <p:ph type="sldNum" sz="quarter" idx="12"/>
          </p:nvPr>
        </p:nvSpPr>
        <p:spPr/>
        <p:txBody>
          <a:bodyPr/>
          <a:lstStyle>
            <a:lvl1pPr>
              <a:defRPr/>
            </a:lvl1pPr>
          </a:lstStyle>
          <a:p>
            <a:pPr>
              <a:defRPr/>
            </a:pPr>
            <a:fld id="{9CFE5656-B599-42D4-BF12-04B01F77C76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81C35099-1B82-4B30-8DAD-9273942EE11F}" type="datetime1">
              <a:rPr lang="en-US" smtClean="0"/>
              <a:t>5/2/2015</a:t>
            </a:fld>
            <a:endParaRPr lang="en-US"/>
          </a:p>
        </p:txBody>
      </p:sp>
      <p:sp>
        <p:nvSpPr>
          <p:cNvPr id="5" name="Footer Placeholder 9"/>
          <p:cNvSpPr>
            <a:spLocks noGrp="1"/>
          </p:cNvSpPr>
          <p:nvPr>
            <p:ph type="ftr" sz="quarter" idx="11"/>
          </p:nvPr>
        </p:nvSpPr>
        <p:spPr/>
        <p:txBody>
          <a:bodyPr/>
          <a:lstStyle>
            <a:lvl1pPr>
              <a:defRPr/>
            </a:lvl1pPr>
          </a:lstStyle>
          <a:p>
            <a:pPr>
              <a:defRPr/>
            </a:pPr>
            <a:r>
              <a:rPr lang="en-US" smtClean="0"/>
              <a:t>1a</a:t>
            </a:r>
            <a:endParaRPr lang="en-US"/>
          </a:p>
        </p:txBody>
      </p:sp>
      <p:sp>
        <p:nvSpPr>
          <p:cNvPr id="6" name="Slide Number Placeholder 21"/>
          <p:cNvSpPr>
            <a:spLocks noGrp="1"/>
          </p:cNvSpPr>
          <p:nvPr>
            <p:ph type="sldNum" sz="quarter" idx="12"/>
          </p:nvPr>
        </p:nvSpPr>
        <p:spPr/>
        <p:txBody>
          <a:bodyPr/>
          <a:lstStyle>
            <a:lvl1pPr>
              <a:defRPr/>
            </a:lvl1pPr>
          </a:lstStyle>
          <a:p>
            <a:pPr>
              <a:defRPr/>
            </a:pPr>
            <a:fld id="{18BE9E1B-B1EE-459B-A4AB-29F595C153A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3">
        <a:schemeClr val="bg1"/>
      </p:bgRef>
    </p:bg>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hasCustomPrompt="1"/>
          </p:nvPr>
        </p:nvSpPr>
        <p:spPr/>
        <p:txBody>
          <a:bodyPr rtlCol="0"/>
          <a:lstStyle>
            <a:lvl1pPr algn="ctr">
              <a:defRPr/>
            </a:lvl1pPr>
          </a:lstStyle>
          <a:p>
            <a:r>
              <a:rPr lang="en-US" dirty="0" smtClean="0"/>
              <a:t>Verse</a:t>
            </a:r>
            <a:endParaRPr lang="en-US" dirty="0"/>
          </a:p>
        </p:txBody>
      </p:sp>
      <p:sp>
        <p:nvSpPr>
          <p:cNvPr id="4" name="Date Placeholder 23"/>
          <p:cNvSpPr>
            <a:spLocks noGrp="1"/>
          </p:cNvSpPr>
          <p:nvPr>
            <p:ph type="dt" sz="half" idx="10"/>
          </p:nvPr>
        </p:nvSpPr>
        <p:spPr/>
        <p:txBody>
          <a:bodyPr/>
          <a:lstStyle>
            <a:lvl1pPr>
              <a:defRPr/>
            </a:lvl1pPr>
          </a:lstStyle>
          <a:p>
            <a:pPr>
              <a:defRPr/>
            </a:pPr>
            <a:fld id="{5A8CDBC8-7FA0-4C59-BA01-F8926FBBF99D}" type="datetime1">
              <a:rPr lang="en-US" smtClean="0"/>
              <a:t>5/2/2015</a:t>
            </a:fld>
            <a:endParaRPr lang="en-US"/>
          </a:p>
        </p:txBody>
      </p:sp>
      <p:sp>
        <p:nvSpPr>
          <p:cNvPr id="5" name="Footer Placeholder 9"/>
          <p:cNvSpPr>
            <a:spLocks noGrp="1"/>
          </p:cNvSpPr>
          <p:nvPr>
            <p:ph type="ftr" sz="quarter" idx="11"/>
          </p:nvPr>
        </p:nvSpPr>
        <p:spPr>
          <a:xfrm>
            <a:off x="5562600" y="0"/>
            <a:ext cx="3581400" cy="384175"/>
          </a:xfrm>
        </p:spPr>
        <p:txBody>
          <a:bodyPr/>
          <a:lstStyle>
            <a:lvl1pPr>
              <a:defRPr sz="2000">
                <a:solidFill>
                  <a:schemeClr val="tx1"/>
                </a:solidFill>
              </a:defRPr>
            </a:lvl1pPr>
          </a:lstStyle>
          <a:p>
            <a:pPr>
              <a:defRPr/>
            </a:pPr>
            <a:r>
              <a:rPr lang="en-US" dirty="0" smtClean="0"/>
              <a:t>1b</a:t>
            </a: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DF69B0D1-4EED-4D25-AE66-71839B63FC1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3FDE22-B0B3-48AA-9084-62E2C2ADDBF1}" type="datetime1">
              <a:rPr lang="en-US" smtClean="0"/>
              <a:t>5/2/2015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1a</a:t>
            </a:r>
            <a:endParaRPr lang="en-US"/>
          </a:p>
        </p:txBody>
      </p:sp>
      <p:sp>
        <p:nvSpPr>
          <p:cNvPr id="7" name="Slide Number Placeholder 5"/>
          <p:cNvSpPr>
            <a:spLocks noGrp="1"/>
          </p:cNvSpPr>
          <p:nvPr>
            <p:ph type="sldNum" sz="quarter" idx="12"/>
          </p:nvPr>
        </p:nvSpPr>
        <p:spPr/>
        <p:txBody>
          <a:bodyPr/>
          <a:lstStyle>
            <a:lvl1pPr>
              <a:defRPr/>
            </a:lvl1pPr>
          </a:lstStyle>
          <a:p>
            <a:pPr>
              <a:defRPr/>
            </a:pPr>
            <a:fld id="{C870C472-2A9F-4462-A98F-58743F84250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69590B14-8CFC-4490-8936-0C21F50147B8}" type="datetime1">
              <a:rPr lang="en-US" smtClean="0"/>
              <a:t>5/2/2015</a:t>
            </a:fld>
            <a:endParaRPr lang="en-US"/>
          </a:p>
        </p:txBody>
      </p:sp>
      <p:sp>
        <p:nvSpPr>
          <p:cNvPr id="6" name="Footer Placeholder 9"/>
          <p:cNvSpPr>
            <a:spLocks noGrp="1"/>
          </p:cNvSpPr>
          <p:nvPr>
            <p:ph type="ftr" sz="quarter" idx="11"/>
          </p:nvPr>
        </p:nvSpPr>
        <p:spPr/>
        <p:txBody>
          <a:bodyPr/>
          <a:lstStyle>
            <a:lvl1pPr>
              <a:defRPr/>
            </a:lvl1pPr>
          </a:lstStyle>
          <a:p>
            <a:pPr>
              <a:defRPr/>
            </a:pPr>
            <a:r>
              <a:rPr lang="en-US" smtClean="0"/>
              <a:t>1a</a:t>
            </a:r>
            <a:endParaRPr lang="en-US"/>
          </a:p>
        </p:txBody>
      </p:sp>
      <p:sp>
        <p:nvSpPr>
          <p:cNvPr id="7" name="Slide Number Placeholder 21"/>
          <p:cNvSpPr>
            <a:spLocks noGrp="1"/>
          </p:cNvSpPr>
          <p:nvPr>
            <p:ph type="sldNum" sz="quarter" idx="12"/>
          </p:nvPr>
        </p:nvSpPr>
        <p:spPr/>
        <p:txBody>
          <a:bodyPr/>
          <a:lstStyle>
            <a:lvl1pPr>
              <a:defRPr/>
            </a:lvl1pPr>
          </a:lstStyle>
          <a:p>
            <a:pPr>
              <a:defRPr/>
            </a:pPr>
            <a:fld id="{8460E365-0663-4A56-9AB0-5CABBC802D8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6B534109-71BD-4BA1-A3A8-D8786F7AF75B}"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r>
              <a:rPr lang="en-US" smtClean="0"/>
              <a:t>1a</a:t>
            </a:r>
            <a:endParaRPr lang="en-US"/>
          </a:p>
        </p:txBody>
      </p:sp>
      <p:sp>
        <p:nvSpPr>
          <p:cNvPr id="11" name="Date Placeholder 6"/>
          <p:cNvSpPr>
            <a:spLocks noGrp="1"/>
          </p:cNvSpPr>
          <p:nvPr>
            <p:ph type="dt" sz="half" idx="12"/>
          </p:nvPr>
        </p:nvSpPr>
        <p:spPr/>
        <p:txBody>
          <a:bodyPr/>
          <a:lstStyle>
            <a:lvl1pPr>
              <a:defRPr/>
            </a:lvl1pPr>
          </a:lstStyle>
          <a:p>
            <a:pPr>
              <a:defRPr/>
            </a:pPr>
            <a:fld id="{CCB5D822-3541-4E28-9EA0-A7B98BE1C2DA}" type="datetime1">
              <a:rPr lang="en-US" smtClean="0"/>
              <a:t>5/2/2015</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D9456999-FBF7-43AE-A578-681F5C036BC3}" type="datetime1">
              <a:rPr lang="en-US" smtClean="0"/>
              <a:t>5/2/2015</a:t>
            </a:fld>
            <a:endParaRPr lang="en-US"/>
          </a:p>
        </p:txBody>
      </p:sp>
      <p:sp>
        <p:nvSpPr>
          <p:cNvPr id="4" name="Footer Placeholder 9"/>
          <p:cNvSpPr>
            <a:spLocks noGrp="1"/>
          </p:cNvSpPr>
          <p:nvPr>
            <p:ph type="ftr" sz="quarter" idx="11"/>
          </p:nvPr>
        </p:nvSpPr>
        <p:spPr/>
        <p:txBody>
          <a:bodyPr/>
          <a:lstStyle>
            <a:lvl1pPr>
              <a:defRPr/>
            </a:lvl1pPr>
          </a:lstStyle>
          <a:p>
            <a:pPr>
              <a:defRPr/>
            </a:pPr>
            <a:r>
              <a:rPr lang="en-US" smtClean="0"/>
              <a:t>1a</a:t>
            </a:r>
            <a:endParaRPr lang="en-US"/>
          </a:p>
        </p:txBody>
      </p:sp>
      <p:sp>
        <p:nvSpPr>
          <p:cNvPr id="5" name="Slide Number Placeholder 21"/>
          <p:cNvSpPr>
            <a:spLocks noGrp="1"/>
          </p:cNvSpPr>
          <p:nvPr>
            <p:ph type="sldNum" sz="quarter" idx="12"/>
          </p:nvPr>
        </p:nvSpPr>
        <p:spPr/>
        <p:txBody>
          <a:bodyPr/>
          <a:lstStyle>
            <a:lvl1pPr>
              <a:defRPr/>
            </a:lvl1pPr>
          </a:lstStyle>
          <a:p>
            <a:pPr>
              <a:defRPr/>
            </a:pPr>
            <a:fld id="{6D310545-D26E-47F2-BD61-6E071F86FF1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8021917B-CBE5-4CC3-8D97-579B1CFA098F}" type="datetime1">
              <a:rPr lang="en-US" smtClean="0"/>
              <a:t>5/2/2015</a:t>
            </a:fld>
            <a:endParaRPr lang="en-US"/>
          </a:p>
        </p:txBody>
      </p:sp>
      <p:sp>
        <p:nvSpPr>
          <p:cNvPr id="3" name="Footer Placeholder 9"/>
          <p:cNvSpPr>
            <a:spLocks noGrp="1"/>
          </p:cNvSpPr>
          <p:nvPr>
            <p:ph type="ftr" sz="quarter" idx="11"/>
          </p:nvPr>
        </p:nvSpPr>
        <p:spPr/>
        <p:txBody>
          <a:bodyPr/>
          <a:lstStyle>
            <a:lvl1pPr>
              <a:defRPr/>
            </a:lvl1pPr>
          </a:lstStyle>
          <a:p>
            <a:pPr>
              <a:defRPr/>
            </a:pPr>
            <a:r>
              <a:rPr lang="en-US" smtClean="0"/>
              <a:t>1a</a:t>
            </a:r>
            <a:endParaRPr lang="en-US"/>
          </a:p>
        </p:txBody>
      </p:sp>
      <p:sp>
        <p:nvSpPr>
          <p:cNvPr id="4" name="Slide Number Placeholder 21"/>
          <p:cNvSpPr>
            <a:spLocks noGrp="1"/>
          </p:cNvSpPr>
          <p:nvPr>
            <p:ph type="sldNum" sz="quarter" idx="12"/>
          </p:nvPr>
        </p:nvSpPr>
        <p:spPr/>
        <p:txBody>
          <a:bodyPr/>
          <a:lstStyle>
            <a:lvl1pPr>
              <a:defRPr/>
            </a:lvl1pPr>
          </a:lstStyle>
          <a:p>
            <a:pPr>
              <a:defRPr/>
            </a:pPr>
            <a:fld id="{D9F68EC2-2EB9-4696-9720-28AD673E838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7"/>
          <p:cNvSpPr>
            <a:spLocks noGrp="1"/>
          </p:cNvSpPr>
          <p:nvPr>
            <p:ph type="dt" sz="half" idx="10"/>
          </p:nvPr>
        </p:nvSpPr>
        <p:spPr/>
        <p:txBody>
          <a:bodyPr/>
          <a:lstStyle>
            <a:lvl1pPr>
              <a:defRPr/>
            </a:lvl1pPr>
          </a:lstStyle>
          <a:p>
            <a:pPr>
              <a:defRPr/>
            </a:pPr>
            <a:fld id="{D4A276CA-9448-4CEC-B8A2-BF2C00961C7B}" type="datetime1">
              <a:rPr lang="en-US" smtClean="0"/>
              <a:t>5/2/2015</a:t>
            </a:fld>
            <a:endParaRPr lang="en-US"/>
          </a:p>
        </p:txBody>
      </p:sp>
      <p:sp>
        <p:nvSpPr>
          <p:cNvPr id="6" name="Slide Number Placeholder 8"/>
          <p:cNvSpPr>
            <a:spLocks noGrp="1"/>
          </p:cNvSpPr>
          <p:nvPr>
            <p:ph type="sldNum" sz="quarter" idx="11"/>
          </p:nvPr>
        </p:nvSpPr>
        <p:spPr/>
        <p:txBody>
          <a:bodyPr/>
          <a:lstStyle>
            <a:lvl1pPr>
              <a:defRPr/>
            </a:lvl1pPr>
          </a:lstStyle>
          <a:p>
            <a:pPr>
              <a:defRPr/>
            </a:pPr>
            <a:fld id="{4D757DE7-5FA4-47D8-9757-1428774AB21D}" type="slidenum">
              <a:rPr lang="en-US"/>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r>
              <a:rPr lang="en-US" smtClean="0"/>
              <a:t>1a</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7"/>
          <p:cNvSpPr>
            <a:spLocks noGrp="1"/>
          </p:cNvSpPr>
          <p:nvPr>
            <p:ph type="dt" sz="half" idx="10"/>
          </p:nvPr>
        </p:nvSpPr>
        <p:spPr/>
        <p:txBody>
          <a:bodyPr/>
          <a:lstStyle>
            <a:lvl1pPr>
              <a:defRPr/>
            </a:lvl1pPr>
          </a:lstStyle>
          <a:p>
            <a:pPr>
              <a:defRPr/>
            </a:pPr>
            <a:fld id="{9CE3ED67-B90D-4719-84F4-6E15FC892C30}" type="datetime1">
              <a:rPr lang="en-US" smtClean="0"/>
              <a:t>5/2/2015</a:t>
            </a:fld>
            <a:endParaRPr lang="en-US"/>
          </a:p>
        </p:txBody>
      </p:sp>
      <p:sp>
        <p:nvSpPr>
          <p:cNvPr id="6" name="Slide Number Placeholder 8"/>
          <p:cNvSpPr>
            <a:spLocks noGrp="1"/>
          </p:cNvSpPr>
          <p:nvPr>
            <p:ph type="sldNum" sz="quarter" idx="11"/>
          </p:nvPr>
        </p:nvSpPr>
        <p:spPr/>
        <p:txBody>
          <a:bodyPr/>
          <a:lstStyle>
            <a:lvl1pPr>
              <a:defRPr/>
            </a:lvl1pPr>
          </a:lstStyle>
          <a:p>
            <a:pPr>
              <a:defRPr/>
            </a:pPr>
            <a:fld id="{26EFA7BE-0507-44D3-92FF-6AFADA47B60D}" type="slidenum">
              <a:rPr lang="en-US"/>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r>
              <a:rPr lang="en-US" smtClean="0"/>
              <a:t>1a</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cs typeface="+mn-cs"/>
              </a:defRPr>
            </a:lvl1pPr>
          </a:lstStyle>
          <a:p>
            <a:pPr>
              <a:defRPr/>
            </a:pPr>
            <a:fld id="{DEC8ACC3-4F76-4F55-80CF-A781E772D1EF}" type="datetime1">
              <a:rPr lang="en-US" smtClean="0"/>
              <a:t>5/2/2015</a:t>
            </a:fld>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r>
              <a:rPr lang="en-US" smtClean="0"/>
              <a:t>1a</a:t>
            </a: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cs typeface="+mn-cs"/>
              </a:defRPr>
            </a:lvl1pPr>
          </a:lstStyle>
          <a:p>
            <a:pPr>
              <a:defRPr/>
            </a:pPr>
            <a:fld id="{89747B44-F44E-42CF-8B84-FA9570E22543}"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683" r:id="rId1"/>
    <p:sldLayoutId id="2147483677" r:id="rId2"/>
    <p:sldLayoutId id="2147483684" r:id="rId3"/>
    <p:sldLayoutId id="2147483678" r:id="rId4"/>
    <p:sldLayoutId id="2147483685" r:id="rId5"/>
    <p:sldLayoutId id="2147483679" r:id="rId6"/>
    <p:sldLayoutId id="2147483680" r:id="rId7"/>
    <p:sldLayoutId id="2147483686" r:id="rId8"/>
    <p:sldLayoutId id="2147483687" r:id="rId9"/>
    <p:sldLayoutId id="2147483681" r:id="rId10"/>
    <p:sldLayoutId id="2147483682" r:id="rId11"/>
  </p:sldLayoutIdLst>
  <p:hf sldNum="0" hdr="0" dt="0"/>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3700463"/>
            <a:ext cx="8305800" cy="1143000"/>
          </a:xfrm>
        </p:spPr>
        <p:txBody>
          <a:bodyPr/>
          <a:lstStyle/>
          <a:p>
            <a:pPr fontAlgn="auto">
              <a:spcAft>
                <a:spcPts val="0"/>
              </a:spcAft>
              <a:defRPr/>
            </a:pPr>
            <a:r>
              <a:rPr lang="en-US" dirty="0" smtClean="0"/>
              <a:t>Chapter 1</a:t>
            </a:r>
            <a:endParaRPr lang="en-US" dirty="0"/>
          </a:p>
        </p:txBody>
      </p:sp>
      <p:sp>
        <p:nvSpPr>
          <p:cNvPr id="3" name="Title 2"/>
          <p:cNvSpPr>
            <a:spLocks noGrp="1"/>
          </p:cNvSpPr>
          <p:nvPr>
            <p:ph type="ctrTitle"/>
          </p:nvPr>
        </p:nvSpPr>
        <p:spPr/>
        <p:txBody>
          <a:bodyPr/>
          <a:lstStyle/>
          <a:p>
            <a:pPr fontAlgn="auto">
              <a:spcAft>
                <a:spcPts val="0"/>
              </a:spcAft>
              <a:defRPr/>
            </a:pPr>
            <a:r>
              <a:rPr dirty="0" smtClean="0"/>
              <a:t>1 Timothy</a:t>
            </a: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334000"/>
          </a:xfrm>
        </p:spPr>
        <p:txBody>
          <a:bodyPr>
            <a:noAutofit/>
          </a:bodyPr>
          <a:lstStyle/>
          <a:p>
            <a:r>
              <a:rPr lang="en-US" dirty="0" smtClean="0"/>
              <a:t>Teach no other doctrine </a:t>
            </a:r>
          </a:p>
          <a:p>
            <a:pPr lvl="1"/>
            <a:r>
              <a:rPr lang="en-US" dirty="0" smtClean="0"/>
              <a:t>“</a:t>
            </a:r>
            <a:r>
              <a:rPr lang="en-US" dirty="0" err="1" smtClean="0"/>
              <a:t>Heterodidaskaleo</a:t>
            </a:r>
            <a:r>
              <a:rPr lang="en-US" dirty="0" smtClean="0"/>
              <a:t> (het-</a:t>
            </a:r>
            <a:r>
              <a:rPr lang="en-US" dirty="0" err="1" smtClean="0"/>
              <a:t>er</a:t>
            </a:r>
            <a:r>
              <a:rPr lang="en-US" dirty="0" smtClean="0"/>
              <a:t>-od-id-as-</a:t>
            </a:r>
            <a:r>
              <a:rPr lang="en-US" dirty="0" err="1" smtClean="0"/>
              <a:t>kal</a:t>
            </a:r>
            <a:r>
              <a:rPr lang="en-US" dirty="0" smtClean="0"/>
              <a:t>-eh'-o)” which means “</a:t>
            </a:r>
            <a:r>
              <a:rPr lang="en-US" i="1" dirty="0" smtClean="0"/>
              <a:t>to teach other or different doctrine, deviating from the truth</a:t>
            </a:r>
            <a:r>
              <a:rPr lang="en-US" dirty="0" smtClean="0"/>
              <a:t>”</a:t>
            </a:r>
          </a:p>
          <a:p>
            <a:pPr lvl="2"/>
            <a:r>
              <a:rPr lang="en-US" dirty="0" err="1" smtClean="0"/>
              <a:t>Heteros</a:t>
            </a:r>
            <a:r>
              <a:rPr lang="en-US" dirty="0" smtClean="0"/>
              <a:t> – another</a:t>
            </a:r>
          </a:p>
          <a:p>
            <a:pPr lvl="2"/>
            <a:r>
              <a:rPr lang="en-US" dirty="0" err="1" smtClean="0"/>
              <a:t>Didaskalos</a:t>
            </a:r>
            <a:r>
              <a:rPr lang="en-US" dirty="0" smtClean="0"/>
              <a:t> – a teacher	</a:t>
            </a:r>
          </a:p>
          <a:p>
            <a:r>
              <a:rPr lang="en-US" dirty="0" smtClean="0"/>
              <a:t>Scripture based “</a:t>
            </a:r>
            <a:r>
              <a:rPr lang="en-US" dirty="0" err="1" smtClean="0"/>
              <a:t>didaskalos</a:t>
            </a:r>
            <a:r>
              <a:rPr lang="en-US" dirty="0" smtClean="0"/>
              <a:t>” words</a:t>
            </a:r>
          </a:p>
          <a:p>
            <a:pPr lvl="1"/>
            <a:r>
              <a:rPr lang="en-US" dirty="0" smtClean="0"/>
              <a:t>Titus 2:3 – “teachers of good things” (</a:t>
            </a:r>
            <a:r>
              <a:rPr lang="en-US" dirty="0" err="1" smtClean="0"/>
              <a:t>kalodidaskalos</a:t>
            </a:r>
            <a:r>
              <a:rPr lang="en-US" dirty="0" smtClean="0"/>
              <a:t>)</a:t>
            </a:r>
          </a:p>
          <a:p>
            <a:pPr lvl="1"/>
            <a:r>
              <a:rPr lang="en-US" dirty="0" smtClean="0"/>
              <a:t>2 Peter 2:1 – “false teachers” (</a:t>
            </a:r>
            <a:r>
              <a:rPr lang="en-US" dirty="0" err="1" smtClean="0"/>
              <a:t>Pseudodidaskalos</a:t>
            </a:r>
            <a:r>
              <a:rPr lang="en-US" dirty="0" smtClean="0"/>
              <a:t>)</a:t>
            </a:r>
          </a:p>
          <a:p>
            <a:pPr lvl="1"/>
            <a:r>
              <a:rPr lang="en-US" dirty="0" smtClean="0"/>
              <a:t>1 Timothy 1:7 –”teachers of the law” (</a:t>
            </a:r>
            <a:r>
              <a:rPr lang="en-US" dirty="0" err="1" smtClean="0"/>
              <a:t>nomodidaskalos</a:t>
            </a:r>
            <a:r>
              <a:rPr lang="en-US" dirty="0" smtClean="0"/>
              <a:t>)</a:t>
            </a:r>
          </a:p>
          <a:p>
            <a:r>
              <a:rPr lang="en-US" dirty="0" smtClean="0"/>
              <a:t>Other “</a:t>
            </a:r>
            <a:r>
              <a:rPr lang="en-US" dirty="0" err="1" smtClean="0"/>
              <a:t>didaskalos</a:t>
            </a:r>
            <a:r>
              <a:rPr lang="en-US" dirty="0" smtClean="0"/>
              <a:t>” based words</a:t>
            </a:r>
          </a:p>
          <a:p>
            <a:pPr lvl="1"/>
            <a:r>
              <a:rPr lang="en-US" dirty="0" err="1" smtClean="0"/>
              <a:t>Chorodidaskalos</a:t>
            </a:r>
            <a:r>
              <a:rPr lang="en-US" dirty="0" smtClean="0"/>
              <a:t> – trainer of the chorus</a:t>
            </a:r>
          </a:p>
          <a:p>
            <a:pPr lvl="1"/>
            <a:r>
              <a:rPr lang="en-US" dirty="0" err="1" smtClean="0"/>
              <a:t>Hierodidaskalos</a:t>
            </a:r>
            <a:r>
              <a:rPr lang="en-US" dirty="0" smtClean="0"/>
              <a:t> – teacher of holy things																								</a:t>
            </a:r>
            <a:endParaRPr lang="en-US" dirty="0"/>
          </a:p>
        </p:txBody>
      </p:sp>
      <p:sp>
        <p:nvSpPr>
          <p:cNvPr id="3" name="Title 2"/>
          <p:cNvSpPr>
            <a:spLocks noGrp="1"/>
          </p:cNvSpPr>
          <p:nvPr>
            <p:ph type="title"/>
          </p:nvPr>
        </p:nvSpPr>
        <p:spPr/>
        <p:txBody>
          <a:bodyPr/>
          <a:lstStyle/>
          <a:p>
            <a:r>
              <a:rPr lang="en-US" dirty="0" smtClean="0"/>
              <a:t>Verse 3</a:t>
            </a:r>
            <a:endParaRPr lang="en-US" dirty="0"/>
          </a:p>
        </p:txBody>
      </p:sp>
      <p:sp>
        <p:nvSpPr>
          <p:cNvPr id="4" name="Footer Placeholder 3"/>
          <p:cNvSpPr>
            <a:spLocks noGrp="1"/>
          </p:cNvSpPr>
          <p:nvPr>
            <p:ph type="ftr" sz="quarter" idx="11"/>
          </p:nvPr>
        </p:nvSpPr>
        <p:spPr/>
        <p:txBody>
          <a:bodyPr/>
          <a:lstStyle/>
          <a:p>
            <a:pPr>
              <a:defRPr/>
            </a:pPr>
            <a:r>
              <a:rPr lang="en-US" dirty="0" smtClean="0"/>
              <a:t>3b.i.1</a:t>
            </a:r>
            <a:endParaRPr lang="en-US" dirty="0"/>
          </a:p>
        </p:txBody>
      </p:sp>
    </p:spTree>
    <p:extLst>
      <p:ext uri="{BB962C8B-B14F-4D97-AF65-F5344CB8AC3E}">
        <p14:creationId xmlns:p14="http://schemas.microsoft.com/office/powerpoint/2010/main" val="3670630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Teach no other doctrine</a:t>
            </a:r>
          </a:p>
          <a:p>
            <a:pPr lvl="1"/>
            <a:r>
              <a:rPr lang="en-US" dirty="0" smtClean="0"/>
              <a:t>The character of the man is not under consideration.</a:t>
            </a:r>
          </a:p>
          <a:p>
            <a:pPr lvl="1"/>
            <a:r>
              <a:rPr lang="en-US" dirty="0" smtClean="0"/>
              <a:t>We cannot know men’s motives.</a:t>
            </a:r>
          </a:p>
          <a:p>
            <a:pPr lvl="1"/>
            <a:r>
              <a:rPr lang="en-US" dirty="0" smtClean="0"/>
              <a:t>We can only know what is true and what is not.</a:t>
            </a:r>
          </a:p>
          <a:p>
            <a:r>
              <a:rPr lang="en-US" dirty="0" smtClean="0"/>
              <a:t>An example where character is noted</a:t>
            </a:r>
          </a:p>
          <a:p>
            <a:pPr lvl="1"/>
            <a:r>
              <a:rPr lang="en-US" dirty="0" smtClean="0"/>
              <a:t>Matthew 19:16-17 </a:t>
            </a:r>
            <a:r>
              <a:rPr lang="en-US" dirty="0"/>
              <a:t>“</a:t>
            </a:r>
            <a:r>
              <a:rPr lang="en-US" i="1" dirty="0"/>
              <a:t>Now behold, one came and said to Him, “</a:t>
            </a:r>
            <a:r>
              <a:rPr lang="en-US" i="1" dirty="0" smtClean="0"/>
              <a:t>Good </a:t>
            </a:r>
            <a:r>
              <a:rPr lang="en-US" i="1" dirty="0"/>
              <a:t>Teacher, what good thing shall I do that I may have eternal life</a:t>
            </a:r>
            <a:r>
              <a:rPr lang="en-US" i="1" dirty="0" smtClean="0"/>
              <a:t>?” </a:t>
            </a:r>
            <a:r>
              <a:rPr lang="en-US" i="1" baseline="30000" dirty="0"/>
              <a:t> </a:t>
            </a:r>
            <a:r>
              <a:rPr lang="en-US" i="1" dirty="0"/>
              <a:t>So He said to him, “Why do you call Me good</a:t>
            </a:r>
            <a:r>
              <a:rPr lang="en-US" i="1" dirty="0" smtClean="0"/>
              <a:t>? </a:t>
            </a:r>
            <a:r>
              <a:rPr lang="en-US" i="1" dirty="0"/>
              <a:t>No one is good but One, that is, God</a:t>
            </a:r>
            <a:r>
              <a:rPr lang="en-US" i="1" dirty="0" smtClean="0"/>
              <a:t>. </a:t>
            </a:r>
            <a:r>
              <a:rPr lang="en-US" i="1" dirty="0"/>
              <a:t>But if you want to enter into life, keep the commandments</a:t>
            </a:r>
            <a:r>
              <a:rPr lang="en-US" i="1" dirty="0" smtClean="0"/>
              <a:t>.</a:t>
            </a:r>
            <a:r>
              <a:rPr lang="en-US" dirty="0" smtClean="0"/>
              <a:t>”</a:t>
            </a:r>
          </a:p>
          <a:p>
            <a:r>
              <a:rPr lang="en-US" dirty="0" smtClean="0"/>
              <a:t>Acts 20:27-31 – Paul warned of the false teachers that would rise up amongst the Ephesians.</a:t>
            </a:r>
            <a:endParaRPr lang="en-US" dirty="0"/>
          </a:p>
          <a:p>
            <a:pPr lvl="1"/>
            <a:endParaRPr lang="en-US" dirty="0" smtClean="0"/>
          </a:p>
        </p:txBody>
      </p:sp>
      <p:sp>
        <p:nvSpPr>
          <p:cNvPr id="3" name="Title 2"/>
          <p:cNvSpPr>
            <a:spLocks noGrp="1"/>
          </p:cNvSpPr>
          <p:nvPr>
            <p:ph type="title"/>
          </p:nvPr>
        </p:nvSpPr>
        <p:spPr/>
        <p:txBody>
          <a:bodyPr/>
          <a:lstStyle/>
          <a:p>
            <a:r>
              <a:rPr lang="en-US" dirty="0" smtClean="0"/>
              <a:t>Verse 3</a:t>
            </a:r>
            <a:endParaRPr lang="en-US" dirty="0"/>
          </a:p>
        </p:txBody>
      </p:sp>
      <p:sp>
        <p:nvSpPr>
          <p:cNvPr id="4" name="Footer Placeholder 3"/>
          <p:cNvSpPr>
            <a:spLocks noGrp="1"/>
          </p:cNvSpPr>
          <p:nvPr>
            <p:ph type="ftr" sz="quarter" idx="11"/>
          </p:nvPr>
        </p:nvSpPr>
        <p:spPr/>
        <p:txBody>
          <a:bodyPr/>
          <a:lstStyle/>
          <a:p>
            <a:pPr>
              <a:defRPr/>
            </a:pPr>
            <a:r>
              <a:rPr lang="en-US" dirty="0" smtClean="0"/>
              <a:t>3b.i.2</a:t>
            </a:r>
            <a:endParaRPr lang="en-US" dirty="0"/>
          </a:p>
        </p:txBody>
      </p:sp>
    </p:spTree>
    <p:extLst>
      <p:ext uri="{BB962C8B-B14F-4D97-AF65-F5344CB8AC3E}">
        <p14:creationId xmlns:p14="http://schemas.microsoft.com/office/powerpoint/2010/main" val="718601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Teach no other doctrine</a:t>
            </a:r>
          </a:p>
          <a:p>
            <a:pPr lvl="1"/>
            <a:r>
              <a:rPr lang="en-US" dirty="0" smtClean="0"/>
              <a:t>1 Timothy 1:10 – “</a:t>
            </a:r>
            <a:r>
              <a:rPr lang="en-US" i="1" dirty="0" smtClean="0"/>
              <a:t>Sound doctrine</a:t>
            </a:r>
            <a:r>
              <a:rPr lang="en-US" dirty="0" smtClean="0"/>
              <a:t>”</a:t>
            </a:r>
          </a:p>
          <a:p>
            <a:pPr lvl="1"/>
            <a:r>
              <a:rPr lang="en-US" dirty="0"/>
              <a:t>2 Timothy 1:13 “</a:t>
            </a:r>
            <a:r>
              <a:rPr lang="en-US" i="1" dirty="0"/>
              <a:t>Hold fast the pattern of </a:t>
            </a:r>
            <a:r>
              <a:rPr lang="en-US" b="1" i="1" dirty="0"/>
              <a:t>sound</a:t>
            </a:r>
            <a:r>
              <a:rPr lang="en-US" i="1" dirty="0"/>
              <a:t> </a:t>
            </a:r>
            <a:r>
              <a:rPr lang="en-US" b="1" i="1" dirty="0"/>
              <a:t>words</a:t>
            </a:r>
            <a:r>
              <a:rPr lang="en-US" i="1" dirty="0"/>
              <a:t> which you have heard from </a:t>
            </a:r>
            <a:r>
              <a:rPr lang="en-US" i="1" dirty="0" smtClean="0"/>
              <a:t>me</a:t>
            </a:r>
            <a:r>
              <a:rPr lang="en-US" dirty="0" smtClean="0"/>
              <a:t>”</a:t>
            </a:r>
          </a:p>
          <a:p>
            <a:pPr lvl="1"/>
            <a:r>
              <a:rPr lang="en-US" dirty="0" smtClean="0"/>
              <a:t>Ephesians 4:5 – “</a:t>
            </a:r>
            <a:r>
              <a:rPr lang="en-US" i="1" dirty="0" smtClean="0"/>
              <a:t>One faith</a:t>
            </a:r>
            <a:r>
              <a:rPr lang="en-US" dirty="0" smtClean="0"/>
              <a:t>”</a:t>
            </a:r>
          </a:p>
          <a:p>
            <a:pPr lvl="1"/>
            <a:r>
              <a:rPr lang="en-US" dirty="0" smtClean="0"/>
              <a:t>Galatians 1:6-9 – There is no other good news</a:t>
            </a:r>
          </a:p>
          <a:p>
            <a:pPr lvl="1"/>
            <a:r>
              <a:rPr lang="en-US" dirty="0" smtClean="0"/>
              <a:t>1 Peter 4:11 “</a:t>
            </a:r>
            <a:r>
              <a:rPr lang="en-US" i="1" dirty="0" smtClean="0"/>
              <a:t>If anyone speaks, let them speak as the oracles of God.</a:t>
            </a:r>
            <a:r>
              <a:rPr lang="en-US" dirty="0" smtClean="0"/>
              <a:t>”</a:t>
            </a:r>
          </a:p>
          <a:p>
            <a:r>
              <a:rPr lang="en-US" dirty="0" smtClean="0"/>
              <a:t>Seeking to be of one mind and one judgment is commanded (cf. 1 Corinthians 1:10).</a:t>
            </a:r>
            <a:endParaRPr lang="en-US" dirty="0"/>
          </a:p>
        </p:txBody>
      </p:sp>
      <p:sp>
        <p:nvSpPr>
          <p:cNvPr id="3" name="Title 2"/>
          <p:cNvSpPr>
            <a:spLocks noGrp="1"/>
          </p:cNvSpPr>
          <p:nvPr>
            <p:ph type="title"/>
          </p:nvPr>
        </p:nvSpPr>
        <p:spPr/>
        <p:txBody>
          <a:bodyPr/>
          <a:lstStyle/>
          <a:p>
            <a:r>
              <a:rPr lang="en-US" dirty="0" smtClean="0"/>
              <a:t>Verse 3</a:t>
            </a:r>
            <a:endParaRPr lang="en-US" dirty="0"/>
          </a:p>
        </p:txBody>
      </p:sp>
      <p:sp>
        <p:nvSpPr>
          <p:cNvPr id="4" name="Footer Placeholder 3"/>
          <p:cNvSpPr>
            <a:spLocks noGrp="1"/>
          </p:cNvSpPr>
          <p:nvPr>
            <p:ph type="ftr" sz="quarter" idx="11"/>
          </p:nvPr>
        </p:nvSpPr>
        <p:spPr/>
        <p:txBody>
          <a:bodyPr/>
          <a:lstStyle/>
          <a:p>
            <a:pPr>
              <a:defRPr/>
            </a:pPr>
            <a:r>
              <a:rPr lang="en-US" dirty="0" smtClean="0"/>
              <a:t>3b.i.3/4</a:t>
            </a:r>
            <a:endParaRPr lang="en-US" dirty="0"/>
          </a:p>
        </p:txBody>
      </p:sp>
    </p:spTree>
    <p:extLst>
      <p:ext uri="{BB962C8B-B14F-4D97-AF65-F5344CB8AC3E}">
        <p14:creationId xmlns:p14="http://schemas.microsoft.com/office/powerpoint/2010/main" val="3482235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10000"/>
          </a:bodyPr>
          <a:lstStyle/>
          <a:p>
            <a:r>
              <a:rPr lang="en-US" dirty="0" smtClean="0"/>
              <a:t>Pay no attention to fables</a:t>
            </a:r>
          </a:p>
          <a:p>
            <a:pPr lvl="1"/>
            <a:r>
              <a:rPr lang="en-US" i="1" dirty="0" smtClean="0"/>
              <a:t>“According </a:t>
            </a:r>
            <a:r>
              <a:rPr lang="en-US" i="1" dirty="0"/>
              <a:t>to the tradition of the Talmudists, one who is not circumcised could not hear the words of God, and as Balaam was a Gentile, and not circumcised by his parents, and yet he heard the words of God, consequently he must have been born </a:t>
            </a:r>
            <a:r>
              <a:rPr lang="en-US" i="1" dirty="0" smtClean="0"/>
              <a:t>circumcised.”</a:t>
            </a:r>
          </a:p>
          <a:p>
            <a:r>
              <a:rPr lang="en-US" i="1" dirty="0" smtClean="0"/>
              <a:t>A modern day fable</a:t>
            </a:r>
          </a:p>
          <a:p>
            <a:pPr lvl="1"/>
            <a:r>
              <a:rPr lang="en-US" i="1" dirty="0" smtClean="0"/>
              <a:t>“</a:t>
            </a:r>
            <a:r>
              <a:rPr lang="en-US" i="1" dirty="0"/>
              <a:t>Joseph Smith the founder of Mormonism who taught that our destiny when we die is to traverse a series of heavens and </a:t>
            </a:r>
            <a:r>
              <a:rPr lang="en-US" i="1" dirty="0" err="1"/>
              <a:t>afterlifes</a:t>
            </a:r>
            <a:r>
              <a:rPr lang="en-US" i="1" dirty="0"/>
              <a:t>, eventually attaining to the status of a god and ruler over one's own planet even as Elohim is "god" over earth, living on a planet named </a:t>
            </a:r>
            <a:r>
              <a:rPr lang="en-US" i="1" dirty="0" err="1"/>
              <a:t>Kolob</a:t>
            </a:r>
            <a:r>
              <a:rPr lang="en-US" i="1" dirty="0"/>
              <a:t>.  Then as god over our own planet, we spend eternity having celestial relations with a harem of goddess wives, producing spirit babies to populate the planet we are god over</a:t>
            </a:r>
            <a:r>
              <a:rPr lang="en-US" i="1" dirty="0" smtClean="0"/>
              <a:t>!”</a:t>
            </a:r>
            <a:endParaRPr lang="en-US" dirty="0"/>
          </a:p>
        </p:txBody>
      </p:sp>
      <p:sp>
        <p:nvSpPr>
          <p:cNvPr id="3" name="Title 2"/>
          <p:cNvSpPr>
            <a:spLocks noGrp="1"/>
          </p:cNvSpPr>
          <p:nvPr>
            <p:ph type="title"/>
          </p:nvPr>
        </p:nvSpPr>
        <p:spPr/>
        <p:txBody>
          <a:bodyPr/>
          <a:lstStyle/>
          <a:p>
            <a:r>
              <a:rPr lang="en-US" dirty="0" smtClean="0"/>
              <a:t>Verse 4</a:t>
            </a:r>
            <a:endParaRPr lang="en-US" dirty="0"/>
          </a:p>
        </p:txBody>
      </p:sp>
      <p:sp>
        <p:nvSpPr>
          <p:cNvPr id="4" name="Footer Placeholder 3"/>
          <p:cNvSpPr>
            <a:spLocks noGrp="1"/>
          </p:cNvSpPr>
          <p:nvPr>
            <p:ph type="ftr" sz="quarter" idx="11"/>
          </p:nvPr>
        </p:nvSpPr>
        <p:spPr/>
        <p:txBody>
          <a:bodyPr/>
          <a:lstStyle/>
          <a:p>
            <a:pPr>
              <a:defRPr/>
            </a:pPr>
            <a:r>
              <a:rPr lang="en-US" dirty="0" smtClean="0"/>
              <a:t>4a.i</a:t>
            </a:r>
            <a:endParaRPr lang="en-US" dirty="0"/>
          </a:p>
        </p:txBody>
      </p:sp>
    </p:spTree>
    <p:extLst>
      <p:ext uri="{BB962C8B-B14F-4D97-AF65-F5344CB8AC3E}">
        <p14:creationId xmlns:p14="http://schemas.microsoft.com/office/powerpoint/2010/main" val="402184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20000"/>
          </a:bodyPr>
          <a:lstStyle/>
          <a:p>
            <a:r>
              <a:rPr lang="en-US" dirty="0" smtClean="0"/>
              <a:t>Pay no attention to endless genealogies</a:t>
            </a:r>
          </a:p>
          <a:p>
            <a:pPr lvl="1"/>
            <a:r>
              <a:rPr lang="en-US" dirty="0" smtClean="0"/>
              <a:t>“</a:t>
            </a:r>
            <a:r>
              <a:rPr lang="en-US" i="1" dirty="0"/>
              <a:t>Some commentators believe that Paul is alluding to the early disputes that gave rise to Gnosticism. Jamieson, </a:t>
            </a:r>
            <a:r>
              <a:rPr lang="en-US" i="1" dirty="0" err="1"/>
              <a:t>Faucett</a:t>
            </a:r>
            <a:r>
              <a:rPr lang="en-US" i="1" dirty="0"/>
              <a:t>, and Brown state concerning these genealogies, "not merely such civil genealogies as were common among the Jews, whereby they traced their descent from the patriarchs, to which Paul would not object, and which he would not as here class with "fables," but Gnostic genealogies of spirits and </a:t>
            </a:r>
            <a:r>
              <a:rPr lang="en-US" i="1" dirty="0" err="1"/>
              <a:t>aeons</a:t>
            </a:r>
            <a:r>
              <a:rPr lang="en-US" i="1" dirty="0"/>
              <a:t>, as they called them, "Lists of Gnostic emanations" [ALFORD]. So TERTULLIAN [Against </a:t>
            </a:r>
            <a:r>
              <a:rPr lang="en-US" i="1" dirty="0" err="1"/>
              <a:t>Valentinian</a:t>
            </a:r>
            <a:r>
              <a:rPr lang="en-US" i="1" dirty="0"/>
              <a:t>, c. 3], and IRENAEUS [Preface]. The </a:t>
            </a:r>
            <a:r>
              <a:rPr lang="en-US" i="1" dirty="0" err="1"/>
              <a:t>Judaizers</a:t>
            </a:r>
            <a:r>
              <a:rPr lang="en-US" i="1" dirty="0"/>
              <a:t> here alluded to, while maintaining the perpetual obligation of the Mosaic law, joined with it a </a:t>
            </a:r>
            <a:r>
              <a:rPr lang="en-US" i="1" dirty="0" err="1"/>
              <a:t>theosophic</a:t>
            </a:r>
            <a:r>
              <a:rPr lang="en-US" i="1" dirty="0"/>
              <a:t> ascetic tendency, pretending to see in it mysteries deeper than others could see</a:t>
            </a:r>
            <a:r>
              <a:rPr lang="en-US" i="1" dirty="0" smtClean="0"/>
              <a:t>.</a:t>
            </a:r>
            <a:r>
              <a:rPr lang="en-US" dirty="0" smtClean="0"/>
              <a:t>”</a:t>
            </a:r>
          </a:p>
          <a:p>
            <a:r>
              <a:rPr lang="en-US" dirty="0" smtClean="0"/>
              <a:t>Christians have no further need for genealogies, thus it does us no good to pay attention to them.</a:t>
            </a:r>
          </a:p>
          <a:p>
            <a:pPr lvl="1"/>
            <a:r>
              <a:rPr lang="en-US" dirty="0" smtClean="0"/>
              <a:t>Deuteronomy </a:t>
            </a:r>
            <a:r>
              <a:rPr lang="en-US" dirty="0"/>
              <a:t>29:29 “</a:t>
            </a:r>
            <a:r>
              <a:rPr lang="en-US" i="1" dirty="0"/>
              <a:t>The secret things belong to the </a:t>
            </a:r>
            <a:r>
              <a:rPr lang="en-US" i="1" cap="small" dirty="0"/>
              <a:t>Lord</a:t>
            </a:r>
            <a:r>
              <a:rPr lang="en-US" i="1" dirty="0"/>
              <a:t> our </a:t>
            </a:r>
            <a:r>
              <a:rPr lang="en-US" i="1" dirty="0" smtClean="0"/>
              <a:t>God…</a:t>
            </a:r>
            <a:r>
              <a:rPr lang="en-US" dirty="0" smtClean="0"/>
              <a:t>”</a:t>
            </a:r>
            <a:endParaRPr lang="en-US" dirty="0"/>
          </a:p>
        </p:txBody>
      </p:sp>
      <p:sp>
        <p:nvSpPr>
          <p:cNvPr id="3" name="Title 2"/>
          <p:cNvSpPr>
            <a:spLocks noGrp="1"/>
          </p:cNvSpPr>
          <p:nvPr>
            <p:ph type="title"/>
          </p:nvPr>
        </p:nvSpPr>
        <p:spPr/>
        <p:txBody>
          <a:bodyPr/>
          <a:lstStyle/>
          <a:p>
            <a:r>
              <a:rPr lang="en-US" dirty="0" smtClean="0"/>
              <a:t>Verse 4</a:t>
            </a:r>
            <a:endParaRPr lang="en-US" dirty="0"/>
          </a:p>
        </p:txBody>
      </p:sp>
      <p:sp>
        <p:nvSpPr>
          <p:cNvPr id="4" name="Footer Placeholder 3"/>
          <p:cNvSpPr>
            <a:spLocks noGrp="1"/>
          </p:cNvSpPr>
          <p:nvPr>
            <p:ph type="ftr" sz="quarter" idx="11"/>
          </p:nvPr>
        </p:nvSpPr>
        <p:spPr/>
        <p:txBody>
          <a:bodyPr/>
          <a:lstStyle/>
          <a:p>
            <a:pPr>
              <a:defRPr/>
            </a:pPr>
            <a:r>
              <a:rPr lang="en-US" dirty="0" smtClean="0"/>
              <a:t>4a.ii/iii/iv</a:t>
            </a:r>
            <a:endParaRPr lang="en-US" dirty="0"/>
          </a:p>
        </p:txBody>
      </p:sp>
    </p:spTree>
    <p:extLst>
      <p:ext uri="{BB962C8B-B14F-4D97-AF65-F5344CB8AC3E}">
        <p14:creationId xmlns:p14="http://schemas.microsoft.com/office/powerpoint/2010/main" val="297772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Jeremiah 6:16 </a:t>
            </a:r>
            <a:r>
              <a:rPr lang="en-US" dirty="0"/>
              <a:t>“</a:t>
            </a:r>
            <a:r>
              <a:rPr lang="en-US" i="1" dirty="0"/>
              <a:t>Thus says the Lord: “Stand in the ways and see, and ask for the old paths, where the good way is, And walk in it; Then you will find rest for your souls. But they said, ‘We will not walk in it</a:t>
            </a:r>
            <a:r>
              <a:rPr lang="en-US" i="1" dirty="0" smtClean="0"/>
              <a:t>.’</a:t>
            </a:r>
            <a:r>
              <a:rPr lang="en-US" dirty="0" smtClean="0"/>
              <a:t>”</a:t>
            </a:r>
          </a:p>
          <a:p>
            <a:r>
              <a:rPr lang="en-US" dirty="0" smtClean="0"/>
              <a:t>Making new paths</a:t>
            </a:r>
          </a:p>
          <a:p>
            <a:pPr lvl="1"/>
            <a:r>
              <a:rPr lang="en-US" dirty="0" smtClean="0"/>
              <a:t>The wealth schemes hidden in scripture?</a:t>
            </a:r>
          </a:p>
          <a:p>
            <a:pPr lvl="1"/>
            <a:r>
              <a:rPr lang="en-US" dirty="0" smtClean="0"/>
              <a:t>The secret codes of the Bible?</a:t>
            </a:r>
          </a:p>
          <a:p>
            <a:pPr lvl="1"/>
            <a:r>
              <a:rPr lang="en-US" dirty="0" smtClean="0"/>
              <a:t>The hidden messages not found till now!?</a:t>
            </a:r>
          </a:p>
          <a:p>
            <a:r>
              <a:rPr lang="en-US" dirty="0"/>
              <a:t>Test all things; hold fast what is </a:t>
            </a:r>
            <a:r>
              <a:rPr lang="en-US" dirty="0" smtClean="0"/>
              <a:t>good (1 </a:t>
            </a:r>
            <a:r>
              <a:rPr lang="en-US" dirty="0" err="1" smtClean="0"/>
              <a:t>Thes</a:t>
            </a:r>
            <a:r>
              <a:rPr lang="en-US" dirty="0" smtClean="0"/>
              <a:t>. 5:21)</a:t>
            </a:r>
          </a:p>
          <a:p>
            <a:pPr lvl="1"/>
            <a:r>
              <a:rPr lang="en-US" dirty="0" smtClean="0"/>
              <a:t>Test the traditions</a:t>
            </a:r>
          </a:p>
          <a:p>
            <a:pPr lvl="1"/>
            <a:r>
              <a:rPr lang="en-US" dirty="0" smtClean="0"/>
              <a:t>Compare the doctrines with scripture</a:t>
            </a:r>
          </a:p>
          <a:p>
            <a:pPr lvl="1"/>
            <a:r>
              <a:rPr lang="en-US" dirty="0" smtClean="0"/>
              <a:t>Ensure our motivation is holy</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Verse 4</a:t>
            </a:r>
            <a:endParaRPr lang="en-US" dirty="0"/>
          </a:p>
        </p:txBody>
      </p:sp>
      <p:sp>
        <p:nvSpPr>
          <p:cNvPr id="4" name="Footer Placeholder 3"/>
          <p:cNvSpPr>
            <a:spLocks noGrp="1"/>
          </p:cNvSpPr>
          <p:nvPr>
            <p:ph type="ftr" sz="quarter" idx="11"/>
          </p:nvPr>
        </p:nvSpPr>
        <p:spPr/>
        <p:txBody>
          <a:bodyPr/>
          <a:lstStyle/>
          <a:p>
            <a:pPr>
              <a:defRPr/>
            </a:pPr>
            <a:r>
              <a:rPr lang="en-US" dirty="0" smtClean="0"/>
              <a:t>4b.i/ii</a:t>
            </a:r>
            <a:endParaRPr lang="en-US" dirty="0"/>
          </a:p>
        </p:txBody>
      </p:sp>
    </p:spTree>
    <p:extLst>
      <p:ext uri="{BB962C8B-B14F-4D97-AF65-F5344CB8AC3E}">
        <p14:creationId xmlns:p14="http://schemas.microsoft.com/office/powerpoint/2010/main" val="22818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Godly edification in faith</a:t>
            </a:r>
          </a:p>
          <a:p>
            <a:pPr lvl="1"/>
            <a:r>
              <a:rPr lang="en-US" dirty="0" smtClean="0"/>
              <a:t>Acts 20:32 “</a:t>
            </a:r>
            <a:r>
              <a:rPr lang="en-US" i="1" dirty="0" smtClean="0"/>
              <a:t>So now, brethren, I commend you to God and to the word of His grace, which is able to build you up and give you inheritance among all those who are sanctified.</a:t>
            </a:r>
            <a:r>
              <a:rPr lang="en-US" dirty="0" smtClean="0"/>
              <a:t>”</a:t>
            </a:r>
          </a:p>
          <a:p>
            <a:pPr lvl="1"/>
            <a:r>
              <a:rPr lang="en-US" dirty="0" smtClean="0"/>
              <a:t>God’s word builds and strengthens us.</a:t>
            </a:r>
          </a:p>
          <a:p>
            <a:pPr lvl="1"/>
            <a:r>
              <a:rPr lang="en-US" dirty="0" smtClean="0"/>
              <a:t>“Faith comes by hearing and hearing by the word of God (Romans 10:17)”</a:t>
            </a:r>
            <a:endParaRPr lang="en-US" dirty="0"/>
          </a:p>
        </p:txBody>
      </p:sp>
      <p:sp>
        <p:nvSpPr>
          <p:cNvPr id="3" name="Title 2"/>
          <p:cNvSpPr>
            <a:spLocks noGrp="1"/>
          </p:cNvSpPr>
          <p:nvPr>
            <p:ph type="title"/>
          </p:nvPr>
        </p:nvSpPr>
        <p:spPr/>
        <p:txBody>
          <a:bodyPr/>
          <a:lstStyle/>
          <a:p>
            <a:r>
              <a:rPr lang="en-US" dirty="0" smtClean="0"/>
              <a:t>Verse 4</a:t>
            </a:r>
            <a:endParaRPr lang="en-US" dirty="0"/>
          </a:p>
        </p:txBody>
      </p:sp>
      <p:sp>
        <p:nvSpPr>
          <p:cNvPr id="4" name="Footer Placeholder 3"/>
          <p:cNvSpPr>
            <a:spLocks noGrp="1"/>
          </p:cNvSpPr>
          <p:nvPr>
            <p:ph type="ftr" sz="quarter" idx="11"/>
          </p:nvPr>
        </p:nvSpPr>
        <p:spPr/>
        <p:txBody>
          <a:bodyPr/>
          <a:lstStyle/>
          <a:p>
            <a:pPr>
              <a:defRPr/>
            </a:pPr>
            <a:r>
              <a:rPr lang="en-US" dirty="0" smtClean="0"/>
              <a:t>4c</a:t>
            </a:r>
            <a:endParaRPr lang="en-US" dirty="0"/>
          </a:p>
        </p:txBody>
      </p:sp>
    </p:spTree>
    <p:extLst>
      <p:ext uri="{BB962C8B-B14F-4D97-AF65-F5344CB8AC3E}">
        <p14:creationId xmlns:p14="http://schemas.microsoft.com/office/powerpoint/2010/main" val="206712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Paul’s command to Timothy was designed to create love.</a:t>
            </a:r>
          </a:p>
          <a:p>
            <a:pPr lvl="1"/>
            <a:r>
              <a:rPr lang="en-US" dirty="0" smtClean="0"/>
              <a:t>The former false/other teachings only generated disputes.</a:t>
            </a:r>
          </a:p>
          <a:p>
            <a:pPr lvl="1"/>
            <a:r>
              <a:rPr lang="en-US" dirty="0" smtClean="0"/>
              <a:t>The love here is agape love, that seeks to correct and reprove the other to the truth.</a:t>
            </a:r>
          </a:p>
          <a:p>
            <a:pPr lvl="1"/>
            <a:r>
              <a:rPr lang="en-US" dirty="0" smtClean="0"/>
              <a:t>1 Corinthians 16:14 “</a:t>
            </a:r>
            <a:r>
              <a:rPr lang="en-US" i="1" dirty="0" smtClean="0"/>
              <a:t>Let all that you do be done with love.</a:t>
            </a:r>
            <a:r>
              <a:rPr lang="en-US" dirty="0" smtClean="0"/>
              <a:t>”</a:t>
            </a:r>
            <a:endParaRPr lang="en-US" dirty="0"/>
          </a:p>
        </p:txBody>
      </p:sp>
      <p:sp>
        <p:nvSpPr>
          <p:cNvPr id="3" name="Title 2"/>
          <p:cNvSpPr>
            <a:spLocks noGrp="1"/>
          </p:cNvSpPr>
          <p:nvPr>
            <p:ph type="title"/>
          </p:nvPr>
        </p:nvSpPr>
        <p:spPr/>
        <p:txBody>
          <a:bodyPr>
            <a:normAutofit/>
          </a:bodyPr>
          <a:lstStyle/>
          <a:p>
            <a:r>
              <a:rPr lang="en-US" dirty="0" smtClean="0"/>
              <a:t>Verse 5</a:t>
            </a:r>
            <a:endParaRPr lang="en-US" dirty="0"/>
          </a:p>
        </p:txBody>
      </p:sp>
      <p:sp>
        <p:nvSpPr>
          <p:cNvPr id="4" name="Footer Placeholder 3"/>
          <p:cNvSpPr>
            <a:spLocks noGrp="1"/>
          </p:cNvSpPr>
          <p:nvPr>
            <p:ph type="ftr" sz="quarter" idx="11"/>
          </p:nvPr>
        </p:nvSpPr>
        <p:spPr/>
        <p:txBody>
          <a:bodyPr/>
          <a:lstStyle/>
          <a:p>
            <a:pPr>
              <a:defRPr/>
            </a:pPr>
            <a:r>
              <a:rPr lang="en-US" dirty="0" smtClean="0"/>
              <a:t>5a</a:t>
            </a:r>
            <a:endParaRPr lang="en-US" dirty="0"/>
          </a:p>
        </p:txBody>
      </p:sp>
    </p:spTree>
    <p:extLst>
      <p:ext uri="{BB962C8B-B14F-4D97-AF65-F5344CB8AC3E}">
        <p14:creationId xmlns:p14="http://schemas.microsoft.com/office/powerpoint/2010/main" val="10489685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purpose of teaching truth is to produce love which can only come from…</a:t>
            </a:r>
          </a:p>
          <a:p>
            <a:pPr lvl="1"/>
            <a:r>
              <a:rPr lang="en-US" dirty="0" smtClean="0"/>
              <a:t>A pure heart generates love because…</a:t>
            </a:r>
          </a:p>
          <a:p>
            <a:pPr lvl="2"/>
            <a:r>
              <a:rPr lang="en-US" dirty="0" smtClean="0"/>
              <a:t>Undefiled from sin</a:t>
            </a:r>
          </a:p>
          <a:p>
            <a:pPr lvl="2"/>
            <a:r>
              <a:rPr lang="en-US" dirty="0" smtClean="0"/>
              <a:t>More than an emotion</a:t>
            </a:r>
          </a:p>
          <a:p>
            <a:pPr lvl="2"/>
            <a:r>
              <a:rPr lang="en-US" dirty="0" smtClean="0"/>
              <a:t>Demonstrates a good man set on good things (Matthew 12:35)</a:t>
            </a:r>
          </a:p>
          <a:p>
            <a:pPr lvl="1"/>
            <a:r>
              <a:rPr lang="en-US" dirty="0" smtClean="0"/>
              <a:t>A good conscience </a:t>
            </a:r>
            <a:r>
              <a:rPr lang="en-US" dirty="0"/>
              <a:t>generates love </a:t>
            </a:r>
            <a:r>
              <a:rPr lang="en-US" dirty="0" smtClean="0"/>
              <a:t>because…</a:t>
            </a:r>
          </a:p>
          <a:p>
            <a:pPr lvl="2"/>
            <a:r>
              <a:rPr lang="en-US" dirty="0" smtClean="0"/>
              <a:t>Does not condemn due to knowledge of wrong doing</a:t>
            </a:r>
          </a:p>
          <a:p>
            <a:pPr lvl="2"/>
            <a:r>
              <a:rPr lang="en-US" dirty="0" smtClean="0"/>
              <a:t>It has not been rejected or seared.</a:t>
            </a:r>
          </a:p>
          <a:p>
            <a:pPr lvl="1"/>
            <a:r>
              <a:rPr lang="en-US" dirty="0" smtClean="0"/>
              <a:t>A sincere faith generates </a:t>
            </a:r>
            <a:r>
              <a:rPr lang="en-US" dirty="0"/>
              <a:t>love </a:t>
            </a:r>
            <a:r>
              <a:rPr lang="en-US" dirty="0" smtClean="0"/>
              <a:t>because…</a:t>
            </a:r>
          </a:p>
          <a:p>
            <a:pPr lvl="2"/>
            <a:r>
              <a:rPr lang="en-US" dirty="0" smtClean="0"/>
              <a:t>It is free from deceit</a:t>
            </a:r>
          </a:p>
          <a:p>
            <a:pPr lvl="2"/>
            <a:r>
              <a:rPr lang="en-US" dirty="0" smtClean="0"/>
              <a:t>It is genuine in its actions</a:t>
            </a:r>
            <a:endParaRPr lang="en-US" dirty="0"/>
          </a:p>
        </p:txBody>
      </p:sp>
      <p:sp>
        <p:nvSpPr>
          <p:cNvPr id="3" name="Title 2"/>
          <p:cNvSpPr>
            <a:spLocks noGrp="1"/>
          </p:cNvSpPr>
          <p:nvPr>
            <p:ph type="title"/>
          </p:nvPr>
        </p:nvSpPr>
        <p:spPr/>
        <p:txBody>
          <a:bodyPr/>
          <a:lstStyle/>
          <a:p>
            <a:r>
              <a:rPr lang="en-US" dirty="0" smtClean="0"/>
              <a:t>Verse 5</a:t>
            </a:r>
            <a:endParaRPr lang="en-US" dirty="0"/>
          </a:p>
        </p:txBody>
      </p:sp>
      <p:sp>
        <p:nvSpPr>
          <p:cNvPr id="4" name="Footer Placeholder 3"/>
          <p:cNvSpPr>
            <a:spLocks noGrp="1"/>
          </p:cNvSpPr>
          <p:nvPr>
            <p:ph type="ftr" sz="quarter" idx="11"/>
          </p:nvPr>
        </p:nvSpPr>
        <p:spPr/>
        <p:txBody>
          <a:bodyPr/>
          <a:lstStyle/>
          <a:p>
            <a:pPr>
              <a:defRPr/>
            </a:pPr>
            <a:r>
              <a:rPr lang="en-US" dirty="0"/>
              <a:t>5</a:t>
            </a:r>
            <a:r>
              <a:rPr lang="en-US" dirty="0" smtClean="0"/>
              <a:t>b</a:t>
            </a:r>
            <a:endParaRPr lang="en-US" dirty="0"/>
          </a:p>
        </p:txBody>
      </p:sp>
    </p:spTree>
    <p:extLst>
      <p:ext uri="{BB962C8B-B14F-4D97-AF65-F5344CB8AC3E}">
        <p14:creationId xmlns:p14="http://schemas.microsoft.com/office/powerpoint/2010/main" val="7423970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lstStyle/>
          <a:p>
            <a:r>
              <a:rPr lang="en-US" dirty="0" smtClean="0"/>
              <a:t>Conscience is a mechanism to distinguish right and wrong</a:t>
            </a:r>
          </a:p>
          <a:p>
            <a:pPr lvl="1"/>
            <a:r>
              <a:rPr lang="en-US" dirty="0" smtClean="0"/>
              <a:t>Romans 2:15 “</a:t>
            </a:r>
            <a:r>
              <a:rPr lang="en-US" i="1" dirty="0"/>
              <a:t>who show the work of the law written in their hearts, their conscience also bearing witness, and between themselves their thoughts accusing or else excusing them</a:t>
            </a:r>
            <a:r>
              <a:rPr lang="en-US" dirty="0" smtClean="0"/>
              <a:t>”</a:t>
            </a:r>
          </a:p>
          <a:p>
            <a:r>
              <a:rPr lang="en-US" dirty="0" smtClean="0"/>
              <a:t>The conscience must be trained by a standard</a:t>
            </a:r>
          </a:p>
          <a:p>
            <a:pPr lvl="1"/>
            <a:r>
              <a:rPr lang="en-US" dirty="0" smtClean="0"/>
              <a:t>Some things might be known from general experience</a:t>
            </a:r>
          </a:p>
          <a:p>
            <a:pPr lvl="1"/>
            <a:r>
              <a:rPr lang="en-US" dirty="0" smtClean="0"/>
              <a:t>Jeremiah 10:23 “</a:t>
            </a:r>
            <a:r>
              <a:rPr lang="en-US" i="1" dirty="0"/>
              <a:t>O LORD, I know the way of man is not in himself; It is not in man who walks to direct his own </a:t>
            </a:r>
            <a:r>
              <a:rPr lang="en-US" i="1" dirty="0" smtClean="0"/>
              <a:t>steps.</a:t>
            </a:r>
            <a:r>
              <a:rPr lang="en-US" dirty="0" smtClean="0"/>
              <a:t>”</a:t>
            </a:r>
          </a:p>
          <a:p>
            <a:pPr lvl="1"/>
            <a:r>
              <a:rPr lang="en-US" dirty="0" smtClean="0"/>
              <a:t>Proverbs 22:6 “</a:t>
            </a:r>
            <a:r>
              <a:rPr lang="en-US" i="1" dirty="0" smtClean="0"/>
              <a:t>Train up a child in the way he should go, and when he is old he will not depart from it.</a:t>
            </a:r>
            <a:r>
              <a:rPr lang="en-US" dirty="0" smtClean="0"/>
              <a:t>”</a:t>
            </a:r>
          </a:p>
        </p:txBody>
      </p:sp>
      <p:sp>
        <p:nvSpPr>
          <p:cNvPr id="3" name="Title 2"/>
          <p:cNvSpPr>
            <a:spLocks noGrp="1"/>
          </p:cNvSpPr>
          <p:nvPr>
            <p:ph type="title"/>
          </p:nvPr>
        </p:nvSpPr>
        <p:spPr/>
        <p:txBody>
          <a:bodyPr/>
          <a:lstStyle/>
          <a:p>
            <a:r>
              <a:rPr lang="en-US" dirty="0" smtClean="0"/>
              <a:t>Verse 5</a:t>
            </a:r>
            <a:endParaRPr lang="en-US" dirty="0"/>
          </a:p>
        </p:txBody>
      </p:sp>
      <p:sp>
        <p:nvSpPr>
          <p:cNvPr id="4" name="Footer Placeholder 3"/>
          <p:cNvSpPr>
            <a:spLocks noGrp="1"/>
          </p:cNvSpPr>
          <p:nvPr>
            <p:ph type="ftr" sz="quarter" idx="11"/>
          </p:nvPr>
        </p:nvSpPr>
        <p:spPr/>
        <p:txBody>
          <a:bodyPr/>
          <a:lstStyle/>
          <a:p>
            <a:pPr>
              <a:defRPr/>
            </a:pPr>
            <a:r>
              <a:rPr lang="en-US" dirty="0" smtClean="0"/>
              <a:t>5c.i.1/2</a:t>
            </a:r>
            <a:endParaRPr lang="en-US" dirty="0"/>
          </a:p>
        </p:txBody>
      </p:sp>
    </p:spTree>
    <p:extLst>
      <p:ext uri="{BB962C8B-B14F-4D97-AF65-F5344CB8AC3E}">
        <p14:creationId xmlns:p14="http://schemas.microsoft.com/office/powerpoint/2010/main" val="250091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idx="1"/>
          </p:nvPr>
        </p:nvSpPr>
        <p:spPr>
          <a:xfrm>
            <a:off x="457200" y="1524000"/>
            <a:ext cx="8229600" cy="4800600"/>
          </a:xfrm>
        </p:spPr>
        <p:txBody>
          <a:bodyPr/>
          <a:lstStyle/>
          <a:p>
            <a:r>
              <a:rPr lang="en-US" dirty="0" smtClean="0"/>
              <a:t>Paul self identifies himself as the author</a:t>
            </a:r>
          </a:p>
          <a:p>
            <a:pPr lvl="1"/>
            <a:r>
              <a:rPr lang="en-US" dirty="0"/>
              <a:t> </a:t>
            </a:r>
            <a:r>
              <a:rPr lang="en-US" dirty="0" smtClean="0"/>
              <a:t>Universally accepted until the 17</a:t>
            </a:r>
            <a:r>
              <a:rPr lang="en-US" baseline="30000" dirty="0" smtClean="0"/>
              <a:t>th</a:t>
            </a:r>
            <a:r>
              <a:rPr lang="en-US" dirty="0" smtClean="0"/>
              <a:t> century.</a:t>
            </a:r>
          </a:p>
          <a:p>
            <a:r>
              <a:rPr lang="en-US" dirty="0" smtClean="0"/>
              <a:t>Early sources from “Christiandom” identify Paul as the author.</a:t>
            </a:r>
          </a:p>
          <a:p>
            <a:pPr lvl="1"/>
            <a:r>
              <a:rPr lang="en-US" dirty="0" smtClean="0"/>
              <a:t>Clement of Rome (AD 30-100)</a:t>
            </a:r>
          </a:p>
          <a:p>
            <a:pPr lvl="1"/>
            <a:r>
              <a:rPr lang="en-US" dirty="0" smtClean="0"/>
              <a:t>Polycarp of Smyrna (AD 115-156)</a:t>
            </a:r>
          </a:p>
          <a:p>
            <a:pPr lvl="1"/>
            <a:r>
              <a:rPr lang="en-US" dirty="0" err="1" smtClean="0"/>
              <a:t>Irenaeus</a:t>
            </a:r>
            <a:r>
              <a:rPr lang="en-US" dirty="0" smtClean="0"/>
              <a:t> (AD 130-200)</a:t>
            </a:r>
          </a:p>
          <a:p>
            <a:pPr lvl="1"/>
            <a:r>
              <a:rPr lang="en-US" dirty="0" smtClean="0"/>
              <a:t>Clement of Alexandria (AD 150-215)</a:t>
            </a:r>
          </a:p>
          <a:p>
            <a:pPr lvl="1"/>
            <a:r>
              <a:rPr lang="en-US" dirty="0" smtClean="0"/>
              <a:t>Tertullian (AD 155-223)</a:t>
            </a:r>
          </a:p>
          <a:p>
            <a:pPr lvl="1"/>
            <a:r>
              <a:rPr lang="en-US" dirty="0" smtClean="0"/>
              <a:t>The </a:t>
            </a:r>
            <a:r>
              <a:rPr lang="en-US" dirty="0" err="1" smtClean="0"/>
              <a:t>Muratorian</a:t>
            </a:r>
            <a:r>
              <a:rPr lang="en-US" dirty="0" smtClean="0"/>
              <a:t> Canon (AD 180-190)</a:t>
            </a:r>
          </a:p>
          <a:p>
            <a:pPr lvl="1"/>
            <a:r>
              <a:rPr lang="en-US" dirty="0" smtClean="0"/>
              <a:t>Eusebius (AD 260-340)</a:t>
            </a:r>
          </a:p>
        </p:txBody>
      </p:sp>
      <p:sp>
        <p:nvSpPr>
          <p:cNvPr id="3" name="Title 2"/>
          <p:cNvSpPr>
            <a:spLocks noGrp="1"/>
          </p:cNvSpPr>
          <p:nvPr>
            <p:ph type="title"/>
          </p:nvPr>
        </p:nvSpPr>
        <p:spPr/>
        <p:txBody>
          <a:bodyPr/>
          <a:lstStyle/>
          <a:p>
            <a:pPr algn="ctr" fontAlgn="auto">
              <a:spcAft>
                <a:spcPts val="0"/>
              </a:spcAft>
              <a:defRPr/>
            </a:pPr>
            <a:r>
              <a:rPr lang="en-US" dirty="0" smtClean="0"/>
              <a:t>Verse 1</a:t>
            </a:r>
            <a:endParaRPr dirty="0"/>
          </a:p>
        </p:txBody>
      </p:sp>
      <p:sp>
        <p:nvSpPr>
          <p:cNvPr id="2" name="Footer Placeholder 1"/>
          <p:cNvSpPr>
            <a:spLocks noGrp="1"/>
          </p:cNvSpPr>
          <p:nvPr>
            <p:ph type="ftr" sz="quarter" idx="11"/>
          </p:nvPr>
        </p:nvSpPr>
        <p:spPr>
          <a:xfrm>
            <a:off x="5562600" y="0"/>
            <a:ext cx="3581400" cy="384175"/>
          </a:xfrm>
        </p:spPr>
        <p:txBody>
          <a:bodyPr/>
          <a:lstStyle/>
          <a:p>
            <a:pPr>
              <a:defRPr/>
            </a:pPr>
            <a:r>
              <a:rPr lang="en-US" sz="2000" dirty="0" smtClean="0">
                <a:solidFill>
                  <a:schemeClr val="tx1"/>
                </a:solidFill>
              </a:rPr>
              <a:t>1a</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686800" cy="5334000"/>
          </a:xfrm>
        </p:spPr>
        <p:txBody>
          <a:bodyPr>
            <a:normAutofit fontScale="92500" lnSpcReduction="20000"/>
          </a:bodyPr>
          <a:lstStyle/>
          <a:p>
            <a:r>
              <a:rPr lang="en-US" dirty="0" smtClean="0"/>
              <a:t>The conscience can also be ‘untrained’</a:t>
            </a:r>
          </a:p>
          <a:p>
            <a:pPr lvl="1"/>
            <a:r>
              <a:rPr lang="en-US" dirty="0"/>
              <a:t>1 Timothy 1:19 </a:t>
            </a:r>
            <a:r>
              <a:rPr lang="en-US" dirty="0" smtClean="0"/>
              <a:t>“…</a:t>
            </a:r>
            <a:r>
              <a:rPr lang="en-US" i="1" dirty="0" smtClean="0"/>
              <a:t>having </a:t>
            </a:r>
            <a:r>
              <a:rPr lang="en-US" i="1" dirty="0"/>
              <a:t>faith and a good conscience, which some having </a:t>
            </a:r>
            <a:r>
              <a:rPr lang="en-US" i="1" u="sng" dirty="0"/>
              <a:t>rejected</a:t>
            </a:r>
            <a:r>
              <a:rPr lang="en-US" i="1" dirty="0"/>
              <a:t>, concerning the faith have suffered </a:t>
            </a:r>
            <a:r>
              <a:rPr lang="en-US" i="1" dirty="0" smtClean="0"/>
              <a:t>shipwreck…</a:t>
            </a:r>
            <a:r>
              <a:rPr lang="en-US" dirty="0" smtClean="0"/>
              <a:t>”</a:t>
            </a:r>
          </a:p>
          <a:p>
            <a:pPr lvl="1"/>
            <a:r>
              <a:rPr lang="en-US" dirty="0"/>
              <a:t>1 Timothy 4:2 </a:t>
            </a:r>
            <a:r>
              <a:rPr lang="en-US" dirty="0" smtClean="0"/>
              <a:t>“…</a:t>
            </a:r>
            <a:r>
              <a:rPr lang="en-US" i="1" dirty="0" smtClean="0"/>
              <a:t>speaking </a:t>
            </a:r>
            <a:r>
              <a:rPr lang="en-US" i="1" dirty="0"/>
              <a:t>lies in hypocrisy, having their own </a:t>
            </a:r>
            <a:r>
              <a:rPr lang="en-US" i="1" u="sng" dirty="0"/>
              <a:t>conscience seared</a:t>
            </a:r>
            <a:r>
              <a:rPr lang="en-US" i="1" dirty="0"/>
              <a:t> with a hot </a:t>
            </a:r>
            <a:r>
              <a:rPr lang="en-US" i="1" dirty="0" smtClean="0"/>
              <a:t>iron…</a:t>
            </a:r>
            <a:r>
              <a:rPr lang="en-US" dirty="0" smtClean="0"/>
              <a:t>”</a:t>
            </a:r>
          </a:p>
          <a:p>
            <a:r>
              <a:rPr lang="en-US" dirty="0" smtClean="0"/>
              <a:t>The </a:t>
            </a:r>
            <a:r>
              <a:rPr lang="en-US" dirty="0" err="1" smtClean="0"/>
              <a:t>mistrained</a:t>
            </a:r>
            <a:r>
              <a:rPr lang="en-US" dirty="0" smtClean="0"/>
              <a:t> conscience</a:t>
            </a:r>
          </a:p>
          <a:p>
            <a:pPr lvl="1"/>
            <a:r>
              <a:rPr lang="en-US" dirty="0" smtClean="0"/>
              <a:t>Acts 26:9-11 “</a:t>
            </a:r>
            <a:r>
              <a:rPr lang="en-US" i="1" dirty="0"/>
              <a:t>Indeed, I myself thought I must do many things contrary to the name of Jesus of Nazareth. This I also did in Jerusalem, and many of the saints I shut up in prison, having received authority from the chief priests; and when they were put to death, I cast my vote against them. And I punished them often in every synagogue and compelled them to blaspheme; and being exceedingly enraged against them, I persecuted them even to foreign cities</a:t>
            </a:r>
            <a:r>
              <a:rPr lang="en-US" i="1" dirty="0" smtClean="0"/>
              <a:t>.</a:t>
            </a:r>
            <a:r>
              <a:rPr lang="en-US" dirty="0" smtClean="0"/>
              <a:t>”</a:t>
            </a:r>
          </a:p>
          <a:p>
            <a:pPr lvl="1"/>
            <a:r>
              <a:rPr lang="en-US" dirty="0" smtClean="0"/>
              <a:t>John 16:2 “</a:t>
            </a:r>
            <a:r>
              <a:rPr lang="en-US" i="1" dirty="0" smtClean="0"/>
              <a:t>They will put you out of the synagogues; yes, the time is coming that whoever kills you will think that he offers God service</a:t>
            </a:r>
            <a:r>
              <a:rPr lang="en-US" dirty="0" smtClean="0"/>
              <a:t>.”</a:t>
            </a:r>
            <a:endParaRPr lang="en-US" dirty="0"/>
          </a:p>
        </p:txBody>
      </p:sp>
      <p:sp>
        <p:nvSpPr>
          <p:cNvPr id="3" name="Title 2"/>
          <p:cNvSpPr>
            <a:spLocks noGrp="1"/>
          </p:cNvSpPr>
          <p:nvPr>
            <p:ph type="title"/>
          </p:nvPr>
        </p:nvSpPr>
        <p:spPr/>
        <p:txBody>
          <a:bodyPr/>
          <a:lstStyle/>
          <a:p>
            <a:r>
              <a:rPr lang="en-US" dirty="0" smtClean="0"/>
              <a:t>Verse 5</a:t>
            </a:r>
            <a:endParaRPr lang="en-US" dirty="0"/>
          </a:p>
        </p:txBody>
      </p:sp>
      <p:sp>
        <p:nvSpPr>
          <p:cNvPr id="4" name="Footer Placeholder 3"/>
          <p:cNvSpPr>
            <a:spLocks noGrp="1"/>
          </p:cNvSpPr>
          <p:nvPr>
            <p:ph type="ftr" sz="quarter" idx="11"/>
          </p:nvPr>
        </p:nvSpPr>
        <p:spPr/>
        <p:txBody>
          <a:bodyPr/>
          <a:lstStyle/>
          <a:p>
            <a:pPr>
              <a:defRPr/>
            </a:pPr>
            <a:r>
              <a:rPr lang="en-US" dirty="0" smtClean="0"/>
              <a:t>5c.i.3/4</a:t>
            </a:r>
            <a:endParaRPr lang="en-US" dirty="0"/>
          </a:p>
        </p:txBody>
      </p:sp>
    </p:spTree>
    <p:extLst>
      <p:ext uri="{BB962C8B-B14F-4D97-AF65-F5344CB8AC3E}">
        <p14:creationId xmlns:p14="http://schemas.microsoft.com/office/powerpoint/2010/main" val="2329479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92500" lnSpcReduction="10000"/>
          </a:bodyPr>
          <a:lstStyle/>
          <a:p>
            <a:r>
              <a:rPr lang="en-US" dirty="0" smtClean="0"/>
              <a:t>Strayed</a:t>
            </a:r>
          </a:p>
          <a:p>
            <a:pPr lvl="1"/>
            <a:r>
              <a:rPr lang="en-US" dirty="0"/>
              <a:t>Not the same as sin (</a:t>
            </a:r>
            <a:r>
              <a:rPr lang="en-US" dirty="0" err="1"/>
              <a:t>Hamartano</a:t>
            </a:r>
            <a:r>
              <a:rPr lang="en-US" dirty="0"/>
              <a:t>) – missing the </a:t>
            </a:r>
            <a:r>
              <a:rPr lang="en-US" dirty="0" smtClean="0"/>
              <a:t>mark</a:t>
            </a:r>
          </a:p>
          <a:p>
            <a:pPr lvl="1"/>
            <a:r>
              <a:rPr lang="en-US" dirty="0" err="1" smtClean="0"/>
              <a:t>Astocheo</a:t>
            </a:r>
            <a:r>
              <a:rPr lang="en-US" dirty="0" smtClean="0"/>
              <a:t> (as-</a:t>
            </a:r>
            <a:r>
              <a:rPr lang="en-US" dirty="0" err="1" smtClean="0"/>
              <a:t>tokh</a:t>
            </a:r>
            <a:r>
              <a:rPr lang="en-US" dirty="0" smtClean="0"/>
              <a:t>-eh’-o) – To not set the proper aim at which one should aim at in the first place.</a:t>
            </a:r>
          </a:p>
          <a:p>
            <a:r>
              <a:rPr lang="en-US" dirty="0" smtClean="0"/>
              <a:t>Turned aside, strayed from the truth</a:t>
            </a:r>
          </a:p>
          <a:p>
            <a:pPr lvl="1"/>
            <a:r>
              <a:rPr lang="en-US" dirty="0" err="1" smtClean="0"/>
              <a:t>Ektrepo</a:t>
            </a:r>
            <a:r>
              <a:rPr lang="en-US" dirty="0" smtClean="0"/>
              <a:t> (</a:t>
            </a:r>
            <a:r>
              <a:rPr lang="en-US" dirty="0" err="1" smtClean="0"/>
              <a:t>ek</a:t>
            </a:r>
            <a:r>
              <a:rPr lang="en-US" dirty="0" smtClean="0"/>
              <a:t>-</a:t>
            </a:r>
            <a:r>
              <a:rPr lang="en-US" dirty="0" err="1" smtClean="0"/>
              <a:t>trep</a:t>
            </a:r>
            <a:r>
              <a:rPr lang="en-US" dirty="0" smtClean="0"/>
              <a:t>’-o)</a:t>
            </a:r>
          </a:p>
          <a:p>
            <a:pPr lvl="2"/>
            <a:r>
              <a:rPr lang="en-US" dirty="0" smtClean="0"/>
              <a:t>To turn or twist out.  In a medical sense used of dislocated limbs.</a:t>
            </a:r>
            <a:endParaRPr lang="en-US" dirty="0"/>
          </a:p>
          <a:p>
            <a:r>
              <a:rPr lang="en-US" dirty="0" smtClean="0"/>
              <a:t>These men by the description of not even aiming at the correct target, clearly had no desire to speak truth.</a:t>
            </a:r>
          </a:p>
          <a:p>
            <a:pPr lvl="1"/>
            <a:r>
              <a:rPr lang="en-US" dirty="0" smtClean="0"/>
              <a:t>They taught other doctrines</a:t>
            </a:r>
          </a:p>
          <a:p>
            <a:pPr lvl="1"/>
            <a:r>
              <a:rPr lang="en-US" dirty="0" smtClean="0"/>
              <a:t>They weren’t motivated by love</a:t>
            </a:r>
          </a:p>
          <a:p>
            <a:pPr lvl="1"/>
            <a:r>
              <a:rPr lang="en-US" dirty="0" smtClean="0"/>
              <a:t>They strayed from the truth</a:t>
            </a:r>
          </a:p>
          <a:p>
            <a:pPr lvl="1"/>
            <a:r>
              <a:rPr lang="en-US" dirty="0" smtClean="0"/>
              <a:t>They desired to be teachers of the law</a:t>
            </a:r>
          </a:p>
          <a:p>
            <a:pPr lvl="1"/>
            <a:r>
              <a:rPr lang="en-US" dirty="0" smtClean="0"/>
              <a:t>They rejected the faith and their conscience</a:t>
            </a:r>
          </a:p>
          <a:p>
            <a:pPr lvl="1"/>
            <a:endParaRPr lang="en-US" dirty="0" smtClean="0"/>
          </a:p>
          <a:p>
            <a:pPr lvl="2"/>
            <a:endParaRPr lang="en-US" dirty="0" smtClean="0"/>
          </a:p>
        </p:txBody>
      </p:sp>
      <p:sp>
        <p:nvSpPr>
          <p:cNvPr id="3" name="Title 2"/>
          <p:cNvSpPr>
            <a:spLocks noGrp="1"/>
          </p:cNvSpPr>
          <p:nvPr>
            <p:ph type="title"/>
          </p:nvPr>
        </p:nvSpPr>
        <p:spPr/>
        <p:txBody>
          <a:bodyPr/>
          <a:lstStyle/>
          <a:p>
            <a:r>
              <a:rPr lang="en-US" dirty="0" smtClean="0"/>
              <a:t>Verse 6</a:t>
            </a:r>
            <a:endParaRPr lang="en-US" dirty="0"/>
          </a:p>
        </p:txBody>
      </p:sp>
      <p:sp>
        <p:nvSpPr>
          <p:cNvPr id="4" name="Footer Placeholder 3"/>
          <p:cNvSpPr>
            <a:spLocks noGrp="1"/>
          </p:cNvSpPr>
          <p:nvPr>
            <p:ph type="ftr" sz="quarter" idx="11"/>
          </p:nvPr>
        </p:nvSpPr>
        <p:spPr/>
        <p:txBody>
          <a:bodyPr/>
          <a:lstStyle/>
          <a:p>
            <a:pPr>
              <a:defRPr/>
            </a:pPr>
            <a:r>
              <a:rPr lang="en-US" dirty="0" smtClean="0"/>
              <a:t>6a</a:t>
            </a:r>
            <a:endParaRPr lang="en-US" dirty="0"/>
          </a:p>
        </p:txBody>
      </p:sp>
    </p:spTree>
    <p:extLst>
      <p:ext uri="{BB962C8B-B14F-4D97-AF65-F5344CB8AC3E}">
        <p14:creationId xmlns:p14="http://schemas.microsoft.com/office/powerpoint/2010/main" val="2437731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Teachers of the law</a:t>
            </a:r>
          </a:p>
          <a:p>
            <a:pPr lvl="1"/>
            <a:r>
              <a:rPr lang="en-US" dirty="0" err="1" smtClean="0"/>
              <a:t>Nomodidaskalos</a:t>
            </a:r>
            <a:r>
              <a:rPr lang="en-US" dirty="0" smtClean="0"/>
              <a:t> – In this case the law of Moses (cf. Luke 5:17, Acts 5:34)</a:t>
            </a:r>
          </a:p>
          <a:p>
            <a:pPr lvl="1"/>
            <a:r>
              <a:rPr lang="en-US" dirty="0" smtClean="0"/>
              <a:t>Desired the great prestige that went along with knowing the law (Matthew 6:2, 23:1-7)</a:t>
            </a:r>
          </a:p>
          <a:p>
            <a:r>
              <a:rPr lang="en-US" dirty="0" smtClean="0"/>
              <a:t>An effective teacher of God’s word will have…</a:t>
            </a:r>
          </a:p>
          <a:p>
            <a:pPr lvl="1"/>
            <a:r>
              <a:rPr lang="en-US" dirty="0" smtClean="0"/>
              <a:t>Knowledge</a:t>
            </a:r>
          </a:p>
          <a:p>
            <a:pPr lvl="1"/>
            <a:r>
              <a:rPr lang="en-US" dirty="0" smtClean="0"/>
              <a:t>Understanding</a:t>
            </a:r>
          </a:p>
          <a:p>
            <a:pPr lvl="1"/>
            <a:r>
              <a:rPr lang="en-US" dirty="0" smtClean="0"/>
              <a:t>Good communication</a:t>
            </a:r>
          </a:p>
          <a:p>
            <a:pPr lvl="1"/>
            <a:r>
              <a:rPr lang="en-US" dirty="0" smtClean="0"/>
              <a:t>Humility</a:t>
            </a:r>
          </a:p>
          <a:p>
            <a:pPr lvl="1"/>
            <a:r>
              <a:rPr lang="en-US" dirty="0" smtClean="0"/>
              <a:t>Love for truth</a:t>
            </a:r>
            <a:endParaRPr lang="en-US" dirty="0"/>
          </a:p>
        </p:txBody>
      </p:sp>
      <p:sp>
        <p:nvSpPr>
          <p:cNvPr id="3" name="Title 2"/>
          <p:cNvSpPr>
            <a:spLocks noGrp="1"/>
          </p:cNvSpPr>
          <p:nvPr>
            <p:ph type="title"/>
          </p:nvPr>
        </p:nvSpPr>
        <p:spPr/>
        <p:txBody>
          <a:bodyPr/>
          <a:lstStyle/>
          <a:p>
            <a:r>
              <a:rPr lang="en-US" dirty="0" smtClean="0"/>
              <a:t>Verse 7</a:t>
            </a:r>
            <a:endParaRPr lang="en-US" dirty="0"/>
          </a:p>
        </p:txBody>
      </p:sp>
      <p:sp>
        <p:nvSpPr>
          <p:cNvPr id="4" name="Footer Placeholder 3"/>
          <p:cNvSpPr>
            <a:spLocks noGrp="1"/>
          </p:cNvSpPr>
          <p:nvPr>
            <p:ph type="ftr" sz="quarter" idx="11"/>
          </p:nvPr>
        </p:nvSpPr>
        <p:spPr/>
        <p:txBody>
          <a:bodyPr/>
          <a:lstStyle/>
          <a:p>
            <a:pPr>
              <a:defRPr/>
            </a:pPr>
            <a:r>
              <a:rPr lang="en-US" dirty="0" smtClean="0"/>
              <a:t>7a/b</a:t>
            </a:r>
            <a:endParaRPr lang="en-US" dirty="0"/>
          </a:p>
        </p:txBody>
      </p:sp>
    </p:spTree>
    <p:extLst>
      <p:ext uri="{BB962C8B-B14F-4D97-AF65-F5344CB8AC3E}">
        <p14:creationId xmlns:p14="http://schemas.microsoft.com/office/powerpoint/2010/main" val="31379944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Paul is addressing the law of Moses in verse 8, as the word “the” is in the Greek text.</a:t>
            </a:r>
          </a:p>
          <a:p>
            <a:r>
              <a:rPr lang="en-US" dirty="0" smtClean="0"/>
              <a:t>The Law of Moses is no longer bound on any men</a:t>
            </a:r>
          </a:p>
          <a:p>
            <a:pPr lvl="1"/>
            <a:r>
              <a:rPr lang="en-US" dirty="0" smtClean="0"/>
              <a:t>Colossians 2:14 “</a:t>
            </a:r>
            <a:r>
              <a:rPr lang="en-US" i="1" dirty="0"/>
              <a:t>having wiped out the handwriting of requirements that was against us, which was contrary to us. And He has taken it out of the way, having nailed it to the </a:t>
            </a:r>
            <a:r>
              <a:rPr lang="en-US" i="1" dirty="0" smtClean="0"/>
              <a:t>cross</a:t>
            </a:r>
            <a:r>
              <a:rPr lang="en-US" dirty="0" smtClean="0"/>
              <a:t>”</a:t>
            </a:r>
          </a:p>
          <a:p>
            <a:pPr lvl="1"/>
            <a:r>
              <a:rPr lang="en-US" dirty="0"/>
              <a:t>Galatians 5:3-4 “</a:t>
            </a:r>
            <a:r>
              <a:rPr lang="en-US" i="1" dirty="0"/>
              <a:t>And I testify again to every man who becomes circumcised that he is a debtor to keep the whole </a:t>
            </a:r>
            <a:r>
              <a:rPr lang="en-US" dirty="0"/>
              <a:t>law</a:t>
            </a:r>
            <a:r>
              <a:rPr lang="en-US" i="1" dirty="0"/>
              <a:t>.  You have become estranged from Christ, you who attempt to be justified by law; you have fallen from grace.</a:t>
            </a:r>
            <a:r>
              <a:rPr lang="en-US" dirty="0"/>
              <a:t>”</a:t>
            </a:r>
          </a:p>
        </p:txBody>
      </p:sp>
      <p:sp>
        <p:nvSpPr>
          <p:cNvPr id="3" name="Title 2"/>
          <p:cNvSpPr>
            <a:spLocks noGrp="1"/>
          </p:cNvSpPr>
          <p:nvPr>
            <p:ph type="title"/>
          </p:nvPr>
        </p:nvSpPr>
        <p:spPr/>
        <p:txBody>
          <a:bodyPr/>
          <a:lstStyle/>
          <a:p>
            <a:r>
              <a:rPr lang="en-US" dirty="0" smtClean="0"/>
              <a:t>Verse 8</a:t>
            </a:r>
            <a:endParaRPr lang="en-US" dirty="0"/>
          </a:p>
        </p:txBody>
      </p:sp>
      <p:sp>
        <p:nvSpPr>
          <p:cNvPr id="4" name="Footer Placeholder 3"/>
          <p:cNvSpPr>
            <a:spLocks noGrp="1"/>
          </p:cNvSpPr>
          <p:nvPr>
            <p:ph type="ftr" sz="quarter" idx="11"/>
          </p:nvPr>
        </p:nvSpPr>
        <p:spPr/>
        <p:txBody>
          <a:bodyPr/>
          <a:lstStyle/>
          <a:p>
            <a:pPr>
              <a:defRPr/>
            </a:pPr>
            <a:r>
              <a:rPr lang="en-US" dirty="0" smtClean="0"/>
              <a:t>8a/</a:t>
            </a:r>
            <a:r>
              <a:rPr lang="en-US" dirty="0" err="1" smtClean="0"/>
              <a:t>b.i</a:t>
            </a:r>
            <a:endParaRPr lang="en-US" dirty="0"/>
          </a:p>
        </p:txBody>
      </p:sp>
    </p:spTree>
    <p:extLst>
      <p:ext uri="{BB962C8B-B14F-4D97-AF65-F5344CB8AC3E}">
        <p14:creationId xmlns:p14="http://schemas.microsoft.com/office/powerpoint/2010/main" val="2038352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a:bodyPr>
          <a:lstStyle/>
          <a:p>
            <a:r>
              <a:rPr lang="en-US" dirty="0" smtClean="0"/>
              <a:t>The Law of Moses was not the problem</a:t>
            </a:r>
          </a:p>
          <a:p>
            <a:pPr lvl="1"/>
            <a:r>
              <a:rPr lang="en-US" dirty="0" smtClean="0"/>
              <a:t>Romans </a:t>
            </a:r>
            <a:r>
              <a:rPr lang="en-US" dirty="0"/>
              <a:t>7:12 “</a:t>
            </a:r>
            <a:r>
              <a:rPr lang="en-US" i="1" dirty="0"/>
              <a:t>Therefore the law is holy, and the commandment holy and just and good</a:t>
            </a:r>
            <a:r>
              <a:rPr lang="en-US" i="1" dirty="0" smtClean="0"/>
              <a:t>.</a:t>
            </a:r>
            <a:r>
              <a:rPr lang="en-US" dirty="0" smtClean="0"/>
              <a:t>”</a:t>
            </a:r>
          </a:p>
          <a:p>
            <a:pPr lvl="1"/>
            <a:r>
              <a:rPr lang="en-US" dirty="0"/>
              <a:t>Hebrews 8:8 “</a:t>
            </a:r>
            <a:r>
              <a:rPr lang="en-US" i="1" dirty="0"/>
              <a:t>Because finding fault with them, He says: “Behold, the days are coming, says the L</a:t>
            </a:r>
            <a:r>
              <a:rPr lang="en-US" i="1" cap="small" dirty="0"/>
              <a:t>ord</a:t>
            </a:r>
            <a:r>
              <a:rPr lang="en-US" i="1" dirty="0"/>
              <a:t>, when I will make a new covenant with the house of Israel and with the house of </a:t>
            </a:r>
            <a:r>
              <a:rPr lang="en-US" i="1" dirty="0" smtClean="0"/>
              <a:t>Judah… </a:t>
            </a:r>
            <a:r>
              <a:rPr lang="en-US" dirty="0" smtClean="0"/>
              <a:t>(cf. Jeremiah 31:31-34)”</a:t>
            </a:r>
          </a:p>
          <a:p>
            <a:r>
              <a:rPr lang="en-US" dirty="0" smtClean="0"/>
              <a:t>The purpose of the Law of Moses</a:t>
            </a:r>
          </a:p>
          <a:p>
            <a:pPr lvl="1"/>
            <a:r>
              <a:rPr lang="en-US" dirty="0"/>
              <a:t>Galatians 3:24 “</a:t>
            </a:r>
            <a:r>
              <a:rPr lang="en-US" i="1" dirty="0"/>
              <a:t>Therefore the law was our tutor to bring us to Christ, that we might be justified by faith</a:t>
            </a:r>
            <a:r>
              <a:rPr lang="en-US" i="1" dirty="0" smtClean="0"/>
              <a:t>.</a:t>
            </a:r>
            <a:r>
              <a:rPr lang="en-US" dirty="0" smtClean="0"/>
              <a:t>”</a:t>
            </a:r>
          </a:p>
          <a:p>
            <a:pPr lvl="1"/>
            <a:r>
              <a:rPr lang="en-US" dirty="0" smtClean="0"/>
              <a:t>Romans </a:t>
            </a:r>
            <a:r>
              <a:rPr lang="en-US" dirty="0"/>
              <a:t>3:20 “</a:t>
            </a:r>
            <a:r>
              <a:rPr lang="en-US" i="1" dirty="0"/>
              <a:t>Therefore by the deeds of the law no flesh will be justified in His sight, for by the law is the knowledge of sin.</a:t>
            </a:r>
            <a:r>
              <a:rPr lang="en-US" dirty="0"/>
              <a:t> </a:t>
            </a:r>
            <a:r>
              <a:rPr lang="en-US" dirty="0" smtClean="0"/>
              <a:t>(cf. Romans 7:7)”</a:t>
            </a:r>
            <a:endParaRPr lang="en-US" dirty="0"/>
          </a:p>
        </p:txBody>
      </p:sp>
      <p:sp>
        <p:nvSpPr>
          <p:cNvPr id="3" name="Title 2"/>
          <p:cNvSpPr>
            <a:spLocks noGrp="1"/>
          </p:cNvSpPr>
          <p:nvPr>
            <p:ph type="title"/>
          </p:nvPr>
        </p:nvSpPr>
        <p:spPr/>
        <p:txBody>
          <a:bodyPr/>
          <a:lstStyle/>
          <a:p>
            <a:r>
              <a:rPr lang="en-US" dirty="0" smtClean="0"/>
              <a:t>Verse 8</a:t>
            </a:r>
            <a:endParaRPr lang="en-US" dirty="0"/>
          </a:p>
        </p:txBody>
      </p:sp>
      <p:sp>
        <p:nvSpPr>
          <p:cNvPr id="4" name="Footer Placeholder 3"/>
          <p:cNvSpPr>
            <a:spLocks noGrp="1"/>
          </p:cNvSpPr>
          <p:nvPr>
            <p:ph type="ftr" sz="quarter" idx="11"/>
          </p:nvPr>
        </p:nvSpPr>
        <p:spPr/>
        <p:txBody>
          <a:bodyPr/>
          <a:lstStyle/>
          <a:p>
            <a:pPr>
              <a:defRPr/>
            </a:pPr>
            <a:r>
              <a:rPr lang="en-US" dirty="0" smtClean="0"/>
              <a:t>8b.ii/iii</a:t>
            </a:r>
            <a:endParaRPr lang="en-US" dirty="0"/>
          </a:p>
        </p:txBody>
      </p:sp>
    </p:spTree>
    <p:extLst>
      <p:ext uri="{BB962C8B-B14F-4D97-AF65-F5344CB8AC3E}">
        <p14:creationId xmlns:p14="http://schemas.microsoft.com/office/powerpoint/2010/main" val="109361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Using the law, unlawfully</a:t>
            </a:r>
          </a:p>
          <a:p>
            <a:pPr lvl="1"/>
            <a:r>
              <a:rPr lang="en-US" dirty="0"/>
              <a:t>Hebrews 10:1 </a:t>
            </a:r>
            <a:r>
              <a:rPr lang="en-US" dirty="0" smtClean="0"/>
              <a:t>“</a:t>
            </a:r>
            <a:r>
              <a:rPr lang="en-US" i="1" dirty="0" smtClean="0"/>
              <a:t>For the law, having a shadow of the good things to come, and not the very image of the things, can never with these same sacrifices, which they offer continually year by year, make those who approach perfect.</a:t>
            </a:r>
            <a:r>
              <a:rPr lang="en-US" dirty="0" smtClean="0"/>
              <a:t>”</a:t>
            </a:r>
          </a:p>
          <a:p>
            <a:pPr lvl="1"/>
            <a:r>
              <a:rPr lang="en-US" dirty="0" smtClean="0"/>
              <a:t>Many false teachers today use the old law to justify their false teachings.</a:t>
            </a:r>
          </a:p>
          <a:p>
            <a:pPr lvl="2"/>
            <a:r>
              <a:rPr lang="en-US" dirty="0" smtClean="0"/>
              <a:t>Sabbath day worship</a:t>
            </a:r>
          </a:p>
          <a:p>
            <a:pPr lvl="2"/>
            <a:r>
              <a:rPr lang="en-US" dirty="0" smtClean="0"/>
              <a:t>Tithing</a:t>
            </a:r>
          </a:p>
          <a:p>
            <a:pPr lvl="2"/>
            <a:r>
              <a:rPr lang="en-US" dirty="0" smtClean="0"/>
              <a:t>Support for Instruments in worship</a:t>
            </a:r>
          </a:p>
          <a:p>
            <a:pPr lvl="2"/>
            <a:r>
              <a:rPr lang="en-US" dirty="0" smtClean="0"/>
              <a:t>Misusing symbolic/prophetic passages</a:t>
            </a:r>
            <a:endParaRPr lang="en-US" dirty="0"/>
          </a:p>
        </p:txBody>
      </p:sp>
      <p:sp>
        <p:nvSpPr>
          <p:cNvPr id="3" name="Title 2"/>
          <p:cNvSpPr>
            <a:spLocks noGrp="1"/>
          </p:cNvSpPr>
          <p:nvPr>
            <p:ph type="title"/>
          </p:nvPr>
        </p:nvSpPr>
        <p:spPr/>
        <p:txBody>
          <a:bodyPr/>
          <a:lstStyle/>
          <a:p>
            <a:r>
              <a:rPr lang="en-US" dirty="0" smtClean="0"/>
              <a:t>Verse 8	</a:t>
            </a:r>
            <a:endParaRPr lang="en-US" dirty="0"/>
          </a:p>
        </p:txBody>
      </p:sp>
      <p:sp>
        <p:nvSpPr>
          <p:cNvPr id="4" name="Footer Placeholder 3"/>
          <p:cNvSpPr>
            <a:spLocks noGrp="1"/>
          </p:cNvSpPr>
          <p:nvPr>
            <p:ph type="ftr" sz="quarter" idx="11"/>
          </p:nvPr>
        </p:nvSpPr>
        <p:spPr/>
        <p:txBody>
          <a:bodyPr/>
          <a:lstStyle/>
          <a:p>
            <a:pPr>
              <a:defRPr/>
            </a:pPr>
            <a:r>
              <a:rPr lang="en-US" dirty="0" smtClean="0"/>
              <a:t>8b.iv</a:t>
            </a:r>
            <a:endParaRPr lang="en-US" dirty="0"/>
          </a:p>
        </p:txBody>
      </p:sp>
    </p:spTree>
    <p:extLst>
      <p:ext uri="{BB962C8B-B14F-4D97-AF65-F5344CB8AC3E}">
        <p14:creationId xmlns:p14="http://schemas.microsoft.com/office/powerpoint/2010/main" val="974991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85000" lnSpcReduction="20000"/>
          </a:bodyPr>
          <a:lstStyle/>
          <a:p>
            <a:r>
              <a:rPr lang="en-US" dirty="0" smtClean="0"/>
              <a:t>Using the law, lawfully</a:t>
            </a:r>
          </a:p>
          <a:p>
            <a:pPr lvl="1"/>
            <a:r>
              <a:rPr lang="en-US" dirty="0" smtClean="0"/>
              <a:t>1 Corinthians 10:11 “</a:t>
            </a:r>
            <a:r>
              <a:rPr lang="en-US" i="1" dirty="0"/>
              <a:t>Now all these things happened to them as examples, and they were written for our admonition, upon whom the ends of the ages have </a:t>
            </a:r>
            <a:r>
              <a:rPr lang="en-US" i="1" dirty="0" smtClean="0"/>
              <a:t>come</a:t>
            </a:r>
            <a:r>
              <a:rPr lang="en-US" dirty="0" smtClean="0"/>
              <a:t>”</a:t>
            </a:r>
          </a:p>
          <a:p>
            <a:pPr lvl="1"/>
            <a:r>
              <a:rPr lang="en-US" dirty="0"/>
              <a:t>Romans 15:4 “</a:t>
            </a:r>
            <a:r>
              <a:rPr lang="en-US" i="1" dirty="0"/>
              <a:t>For whatever things were written before were written for our learning, that we through the patience and comfort of the Scriptures might have hope</a:t>
            </a:r>
            <a:r>
              <a:rPr lang="en-US" i="1" dirty="0" smtClean="0"/>
              <a:t>.</a:t>
            </a:r>
            <a:r>
              <a:rPr lang="en-US" dirty="0" smtClean="0"/>
              <a:t>”</a:t>
            </a:r>
          </a:p>
          <a:p>
            <a:r>
              <a:rPr lang="en-US" dirty="0" smtClean="0"/>
              <a:t>Using the law today</a:t>
            </a:r>
          </a:p>
          <a:p>
            <a:pPr lvl="1"/>
            <a:r>
              <a:rPr lang="en-US" dirty="0" smtClean="0"/>
              <a:t>The </a:t>
            </a:r>
            <a:r>
              <a:rPr lang="en-US" dirty="0"/>
              <a:t>type/anti-type relationships between the events recorded in the OT and the realities in the NT</a:t>
            </a:r>
          </a:p>
          <a:p>
            <a:pPr lvl="2"/>
            <a:r>
              <a:rPr lang="en-US" dirty="0" smtClean="0"/>
              <a:t>1 </a:t>
            </a:r>
            <a:r>
              <a:rPr lang="en-US" dirty="0"/>
              <a:t>Peter 3:18-22 – The great flood of Noah as the type and our baptism in Christ as the Anti-type.</a:t>
            </a:r>
          </a:p>
          <a:p>
            <a:pPr lvl="1"/>
            <a:r>
              <a:rPr lang="en-US" dirty="0" smtClean="0"/>
              <a:t>A </a:t>
            </a:r>
            <a:r>
              <a:rPr lang="en-US" dirty="0"/>
              <a:t>demonstration of God’s love, mercy, forgiveness, and patience in dealing with His people through the ages.</a:t>
            </a:r>
          </a:p>
          <a:p>
            <a:pPr lvl="1"/>
            <a:r>
              <a:rPr lang="en-US" dirty="0" smtClean="0"/>
              <a:t>A </a:t>
            </a:r>
            <a:r>
              <a:rPr lang="en-US" dirty="0"/>
              <a:t>demonstration of God’s judgment, of the fear He deserves, and punishment of evil.</a:t>
            </a:r>
          </a:p>
          <a:p>
            <a:pPr lvl="1"/>
            <a:r>
              <a:rPr lang="en-US" dirty="0" smtClean="0"/>
              <a:t>The </a:t>
            </a:r>
            <a:r>
              <a:rPr lang="en-US" dirty="0"/>
              <a:t>only intelligent and logical accounting of how the world was created, and man’s history. </a:t>
            </a:r>
          </a:p>
          <a:p>
            <a:pPr lvl="1"/>
            <a:endParaRPr lang="en-US" dirty="0"/>
          </a:p>
        </p:txBody>
      </p:sp>
      <p:sp>
        <p:nvSpPr>
          <p:cNvPr id="3" name="Title 2"/>
          <p:cNvSpPr>
            <a:spLocks noGrp="1"/>
          </p:cNvSpPr>
          <p:nvPr>
            <p:ph type="title"/>
          </p:nvPr>
        </p:nvSpPr>
        <p:spPr/>
        <p:txBody>
          <a:bodyPr/>
          <a:lstStyle/>
          <a:p>
            <a:r>
              <a:rPr lang="en-US" dirty="0" smtClean="0"/>
              <a:t>Verse 8</a:t>
            </a:r>
            <a:endParaRPr lang="en-US" dirty="0"/>
          </a:p>
        </p:txBody>
      </p:sp>
      <p:sp>
        <p:nvSpPr>
          <p:cNvPr id="4" name="Footer Placeholder 3"/>
          <p:cNvSpPr>
            <a:spLocks noGrp="1"/>
          </p:cNvSpPr>
          <p:nvPr>
            <p:ph type="ftr" sz="quarter" idx="11"/>
          </p:nvPr>
        </p:nvSpPr>
        <p:spPr/>
        <p:txBody>
          <a:bodyPr/>
          <a:lstStyle/>
          <a:p>
            <a:pPr>
              <a:defRPr/>
            </a:pPr>
            <a:r>
              <a:rPr lang="en-US" dirty="0" smtClean="0"/>
              <a:t>8b.v.1-3d</a:t>
            </a:r>
            <a:endParaRPr lang="en-US" dirty="0"/>
          </a:p>
        </p:txBody>
      </p:sp>
    </p:spTree>
    <p:extLst>
      <p:ext uri="{BB962C8B-B14F-4D97-AF65-F5344CB8AC3E}">
        <p14:creationId xmlns:p14="http://schemas.microsoft.com/office/powerpoint/2010/main" val="281317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77500" lnSpcReduction="20000"/>
          </a:bodyPr>
          <a:lstStyle/>
          <a:p>
            <a:r>
              <a:rPr lang="en-US" dirty="0" smtClean="0"/>
              <a:t>The great prophecies about Jesus</a:t>
            </a:r>
            <a:endParaRPr lang="en-US" dirty="0"/>
          </a:p>
          <a:p>
            <a:pPr lvl="1"/>
            <a:r>
              <a:rPr lang="en-US" dirty="0"/>
              <a:t>Born of a virgin — Isaiah 7:14 and Matthew 1:23</a:t>
            </a:r>
          </a:p>
          <a:p>
            <a:pPr lvl="1"/>
            <a:r>
              <a:rPr lang="en-US" dirty="0"/>
              <a:t>In Bethlehem — Micah 5:2 and Matthew 2:6</a:t>
            </a:r>
          </a:p>
          <a:p>
            <a:pPr lvl="1"/>
            <a:r>
              <a:rPr lang="en-US" dirty="0"/>
              <a:t>Be called the Son of God – Psalm 2:7 and Acts 13:33</a:t>
            </a:r>
          </a:p>
          <a:p>
            <a:pPr lvl="1"/>
            <a:r>
              <a:rPr lang="en-US" dirty="0"/>
              <a:t>He would teach in parables — Psalm 78:2 and Matthew 13:35</a:t>
            </a:r>
          </a:p>
          <a:p>
            <a:pPr lvl="1"/>
            <a:r>
              <a:rPr lang="en-US" dirty="0"/>
              <a:t>He would be sinless — Isaiah 53:9 and 1 Peter 2:22</a:t>
            </a:r>
          </a:p>
          <a:p>
            <a:pPr lvl="1"/>
            <a:r>
              <a:rPr lang="en-US" dirty="0"/>
              <a:t>He would not be believed — Isaiah 53:1 and John 12:37-38</a:t>
            </a:r>
          </a:p>
          <a:p>
            <a:pPr lvl="1"/>
            <a:r>
              <a:rPr lang="en-US" dirty="0"/>
              <a:t>He would enter Jerusalem as King — Psalm 118:26 and Matthew 21:9</a:t>
            </a:r>
          </a:p>
          <a:p>
            <a:pPr lvl="1"/>
            <a:r>
              <a:rPr lang="en-US" dirty="0"/>
              <a:t>He would be betrayed by a friend — Psalm 41:9 and John 13:18</a:t>
            </a:r>
          </a:p>
          <a:p>
            <a:pPr lvl="1"/>
            <a:r>
              <a:rPr lang="en-US" dirty="0"/>
              <a:t>He would be smitten — Zechariah 13:7 and Matthew 26:31</a:t>
            </a:r>
          </a:p>
          <a:p>
            <a:pPr lvl="1"/>
            <a:r>
              <a:rPr lang="en-US" dirty="0"/>
              <a:t>They would part his garments and cast lots — Psalm 22:18 and Matthew 27:35</a:t>
            </a:r>
          </a:p>
          <a:p>
            <a:pPr lvl="1"/>
            <a:r>
              <a:rPr lang="en-US" dirty="0"/>
              <a:t>They would pierce him — Zechariah 12:10, Psalm 22:16 and John 19:37</a:t>
            </a:r>
          </a:p>
          <a:p>
            <a:pPr lvl="1"/>
            <a:r>
              <a:rPr lang="en-US" dirty="0"/>
              <a:t>His bones would not be broken — Psalm 34:20, Psalm 22:17 and John 19:36</a:t>
            </a:r>
          </a:p>
          <a:p>
            <a:pPr lvl="1"/>
            <a:r>
              <a:rPr lang="en-US" dirty="0"/>
              <a:t>He would be resurrected from death — Psalm 16:8-11 and Acts 2:25-28, Acts </a:t>
            </a:r>
            <a:r>
              <a:rPr lang="en-US" dirty="0" smtClean="0"/>
              <a:t>13:35</a:t>
            </a:r>
          </a:p>
          <a:p>
            <a:pPr lvl="1"/>
            <a:r>
              <a:rPr lang="en-US" dirty="0" smtClean="0"/>
              <a:t>(cf. http</a:t>
            </a:r>
            <a:r>
              <a:rPr lang="en-US" dirty="0"/>
              <a:t>://gewatkins.net/messianic-prophecies-fulfilled/)</a:t>
            </a:r>
          </a:p>
          <a:p>
            <a:endParaRPr lang="en-US" dirty="0"/>
          </a:p>
        </p:txBody>
      </p:sp>
      <p:sp>
        <p:nvSpPr>
          <p:cNvPr id="3" name="Title 2"/>
          <p:cNvSpPr>
            <a:spLocks noGrp="1"/>
          </p:cNvSpPr>
          <p:nvPr>
            <p:ph type="title"/>
          </p:nvPr>
        </p:nvSpPr>
        <p:spPr/>
        <p:txBody>
          <a:bodyPr/>
          <a:lstStyle/>
          <a:p>
            <a:r>
              <a:rPr lang="en-US" dirty="0" smtClean="0"/>
              <a:t>Verse 8</a:t>
            </a:r>
            <a:endParaRPr lang="en-US" dirty="0"/>
          </a:p>
        </p:txBody>
      </p:sp>
      <p:sp>
        <p:nvSpPr>
          <p:cNvPr id="4" name="Footer Placeholder 3"/>
          <p:cNvSpPr>
            <a:spLocks noGrp="1"/>
          </p:cNvSpPr>
          <p:nvPr>
            <p:ph type="ftr" sz="quarter" idx="11"/>
          </p:nvPr>
        </p:nvSpPr>
        <p:spPr/>
        <p:txBody>
          <a:bodyPr/>
          <a:lstStyle/>
          <a:p>
            <a:pPr>
              <a:defRPr/>
            </a:pPr>
            <a:r>
              <a:rPr lang="en-US" dirty="0" smtClean="0"/>
              <a:t>8.v.3e</a:t>
            </a:r>
            <a:endParaRPr lang="en-US" dirty="0"/>
          </a:p>
        </p:txBody>
      </p:sp>
    </p:spTree>
    <p:extLst>
      <p:ext uri="{BB962C8B-B14F-4D97-AF65-F5344CB8AC3E}">
        <p14:creationId xmlns:p14="http://schemas.microsoft.com/office/powerpoint/2010/main" val="29457860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Previously in v8 the word “the” preceded the word “law” but in v9 it seems as though Paul moves more to a generic discussion of law as it is not “the” law here even though the translators have added the word.</a:t>
            </a:r>
          </a:p>
          <a:p>
            <a:r>
              <a:rPr lang="en-US" dirty="0" smtClean="0"/>
              <a:t>The law is not for the righteous</a:t>
            </a:r>
          </a:p>
          <a:p>
            <a:pPr lvl="1"/>
            <a:r>
              <a:rPr lang="en-US" dirty="0" smtClean="0"/>
              <a:t>The righteous man seeks to do right</a:t>
            </a:r>
          </a:p>
          <a:p>
            <a:pPr lvl="1"/>
            <a:r>
              <a:rPr lang="en-US" dirty="0" smtClean="0"/>
              <a:t>The righteous man seeks God by faith</a:t>
            </a:r>
          </a:p>
          <a:p>
            <a:pPr lvl="1"/>
            <a:r>
              <a:rPr lang="en-US" dirty="0" smtClean="0"/>
              <a:t>The law reduces/restrains the evil of man</a:t>
            </a:r>
          </a:p>
          <a:p>
            <a:pPr lvl="1"/>
            <a:r>
              <a:rPr lang="en-US" dirty="0" smtClean="0"/>
              <a:t>The righteous are not burdened by God’s law</a:t>
            </a:r>
            <a:endParaRPr lang="en-US" dirty="0"/>
          </a:p>
        </p:txBody>
      </p:sp>
      <p:sp>
        <p:nvSpPr>
          <p:cNvPr id="3" name="Title 2"/>
          <p:cNvSpPr>
            <a:spLocks noGrp="1"/>
          </p:cNvSpPr>
          <p:nvPr>
            <p:ph type="title"/>
          </p:nvPr>
        </p:nvSpPr>
        <p:spPr/>
        <p:txBody>
          <a:bodyPr/>
          <a:lstStyle/>
          <a:p>
            <a:r>
              <a:rPr lang="en-US" dirty="0" smtClean="0"/>
              <a:t>Verse 9</a:t>
            </a:r>
            <a:endParaRPr lang="en-US" dirty="0"/>
          </a:p>
        </p:txBody>
      </p:sp>
      <p:sp>
        <p:nvSpPr>
          <p:cNvPr id="4" name="Footer Placeholder 3"/>
          <p:cNvSpPr>
            <a:spLocks noGrp="1"/>
          </p:cNvSpPr>
          <p:nvPr>
            <p:ph type="ftr" sz="quarter" idx="11"/>
          </p:nvPr>
        </p:nvSpPr>
        <p:spPr/>
        <p:txBody>
          <a:bodyPr/>
          <a:lstStyle/>
          <a:p>
            <a:pPr>
              <a:defRPr/>
            </a:pPr>
            <a:r>
              <a:rPr lang="en-US" dirty="0" smtClean="0"/>
              <a:t>9a/b</a:t>
            </a:r>
            <a:endParaRPr lang="en-US" dirty="0"/>
          </a:p>
        </p:txBody>
      </p:sp>
    </p:spTree>
    <p:extLst>
      <p:ext uri="{BB962C8B-B14F-4D97-AF65-F5344CB8AC3E}">
        <p14:creationId xmlns:p14="http://schemas.microsoft.com/office/powerpoint/2010/main" val="396716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normAutofit fontScale="77500" lnSpcReduction="20000"/>
          </a:bodyPr>
          <a:lstStyle/>
          <a:p>
            <a:r>
              <a:rPr lang="en-US" dirty="0" smtClean="0"/>
              <a:t>Lawless</a:t>
            </a:r>
          </a:p>
          <a:p>
            <a:pPr lvl="1"/>
            <a:r>
              <a:rPr lang="en-US" dirty="0" smtClean="0"/>
              <a:t>Those who recognize no law (cf. 2 Peter 2:8)</a:t>
            </a:r>
          </a:p>
          <a:p>
            <a:r>
              <a:rPr lang="en-US" dirty="0" smtClean="0"/>
              <a:t>Insubordinate</a:t>
            </a:r>
          </a:p>
          <a:p>
            <a:pPr lvl="1"/>
            <a:r>
              <a:rPr lang="en-US" dirty="0" smtClean="0"/>
              <a:t>Refuse to subordinate themselves (cf. Hebrews 2:8)</a:t>
            </a:r>
          </a:p>
          <a:p>
            <a:r>
              <a:rPr lang="en-US" dirty="0" smtClean="0"/>
              <a:t>Ungodly</a:t>
            </a:r>
          </a:p>
          <a:p>
            <a:pPr lvl="1"/>
            <a:r>
              <a:rPr lang="en-US" dirty="0" smtClean="0"/>
              <a:t>Don’t honor or worship God (cf. 2 Peter 2:5,7)</a:t>
            </a:r>
          </a:p>
          <a:p>
            <a:r>
              <a:rPr lang="en-US" dirty="0" smtClean="0"/>
              <a:t>Sinners</a:t>
            </a:r>
          </a:p>
          <a:p>
            <a:pPr lvl="1"/>
            <a:r>
              <a:rPr lang="en-US" dirty="0" smtClean="0"/>
              <a:t>Violators of God’s will (cf. 1 John 3:4)</a:t>
            </a:r>
          </a:p>
          <a:p>
            <a:r>
              <a:rPr lang="en-US" dirty="0" smtClean="0"/>
              <a:t>Unholy</a:t>
            </a:r>
          </a:p>
          <a:p>
            <a:pPr lvl="1"/>
            <a:r>
              <a:rPr lang="en-US" dirty="0" smtClean="0"/>
              <a:t>Defiled by sin, despise being set a part to God</a:t>
            </a:r>
          </a:p>
          <a:p>
            <a:r>
              <a:rPr lang="en-US" dirty="0" smtClean="0"/>
              <a:t>Profane</a:t>
            </a:r>
          </a:p>
          <a:p>
            <a:pPr lvl="1"/>
            <a:r>
              <a:rPr lang="en-US" dirty="0" smtClean="0"/>
              <a:t>Those who hold contempt for religion/God (cf. Hebrews 12:16)</a:t>
            </a:r>
          </a:p>
          <a:p>
            <a:r>
              <a:rPr lang="en-US" dirty="0" smtClean="0"/>
              <a:t>Murderers of Fathers/Mothers</a:t>
            </a:r>
          </a:p>
          <a:p>
            <a:pPr lvl="1"/>
            <a:r>
              <a:rPr lang="en-US" dirty="0" smtClean="0"/>
              <a:t>Take the lives of those who should be near/dear to them (cf. Ephesians 6:1-3)</a:t>
            </a:r>
          </a:p>
          <a:p>
            <a:r>
              <a:rPr lang="en-US" dirty="0" smtClean="0"/>
              <a:t>Manslayers</a:t>
            </a:r>
          </a:p>
          <a:p>
            <a:pPr lvl="1"/>
            <a:r>
              <a:rPr lang="en-US" dirty="0" smtClean="0"/>
              <a:t>Those who law life unlawfully (cf. Genesis 9:6)</a:t>
            </a:r>
            <a:endParaRPr lang="en-US" dirty="0"/>
          </a:p>
        </p:txBody>
      </p:sp>
      <p:sp>
        <p:nvSpPr>
          <p:cNvPr id="3" name="Title 2"/>
          <p:cNvSpPr>
            <a:spLocks noGrp="1"/>
          </p:cNvSpPr>
          <p:nvPr>
            <p:ph type="title"/>
          </p:nvPr>
        </p:nvSpPr>
        <p:spPr/>
        <p:txBody>
          <a:bodyPr/>
          <a:lstStyle/>
          <a:p>
            <a:r>
              <a:rPr lang="en-US" dirty="0" smtClean="0"/>
              <a:t>Verse 9</a:t>
            </a:r>
            <a:endParaRPr lang="en-US" dirty="0"/>
          </a:p>
        </p:txBody>
      </p:sp>
      <p:sp>
        <p:nvSpPr>
          <p:cNvPr id="4" name="Footer Placeholder 3"/>
          <p:cNvSpPr>
            <a:spLocks noGrp="1"/>
          </p:cNvSpPr>
          <p:nvPr>
            <p:ph type="ftr" sz="quarter" idx="11"/>
          </p:nvPr>
        </p:nvSpPr>
        <p:spPr/>
        <p:txBody>
          <a:bodyPr/>
          <a:lstStyle/>
          <a:p>
            <a:pPr>
              <a:defRPr/>
            </a:pPr>
            <a:r>
              <a:rPr lang="en-US" dirty="0" smtClean="0"/>
              <a:t>9c</a:t>
            </a:r>
            <a:endParaRPr lang="en-US" dirty="0"/>
          </a:p>
        </p:txBody>
      </p:sp>
    </p:spTree>
    <p:extLst>
      <p:ext uri="{BB962C8B-B14F-4D97-AF65-F5344CB8AC3E}">
        <p14:creationId xmlns:p14="http://schemas.microsoft.com/office/powerpoint/2010/main" val="14449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apostle ‘</a:t>
            </a:r>
            <a:r>
              <a:rPr lang="en-US" dirty="0" err="1" smtClean="0"/>
              <a:t>Apostolos</a:t>
            </a:r>
            <a:r>
              <a:rPr lang="en-US" dirty="0" smtClean="0"/>
              <a:t> (</a:t>
            </a:r>
            <a:r>
              <a:rPr lang="en-US" dirty="0" err="1" smtClean="0"/>
              <a:t>ap-os</a:t>
            </a:r>
            <a:r>
              <a:rPr lang="en-US" dirty="0" smtClean="0"/>
              <a:t>’-</a:t>
            </a:r>
            <a:r>
              <a:rPr lang="en-US" dirty="0" err="1" smtClean="0"/>
              <a:t>tol</a:t>
            </a:r>
            <a:r>
              <a:rPr lang="en-US" dirty="0" smtClean="0"/>
              <a:t>-</a:t>
            </a:r>
            <a:r>
              <a:rPr lang="en-US" dirty="0" err="1" smtClean="0"/>
              <a:t>os</a:t>
            </a:r>
            <a:r>
              <a:rPr lang="en-US" dirty="0" smtClean="0"/>
              <a:t>)’ defined as a “</a:t>
            </a:r>
            <a:r>
              <a:rPr lang="en-US" i="1" dirty="0" smtClean="0"/>
              <a:t>delegate, messenger, one sent forth with orders.</a:t>
            </a:r>
            <a:r>
              <a:rPr lang="en-US" dirty="0" smtClean="0"/>
              <a:t>”</a:t>
            </a:r>
          </a:p>
          <a:p>
            <a:r>
              <a:rPr lang="en-US" dirty="0" smtClean="0"/>
              <a:t>Qualifications</a:t>
            </a:r>
          </a:p>
          <a:p>
            <a:pPr lvl="1"/>
            <a:r>
              <a:rPr lang="en-US" dirty="0" smtClean="0"/>
              <a:t>Acts 1:21-22 “</a:t>
            </a:r>
            <a:r>
              <a:rPr lang="en-US" i="1" dirty="0"/>
              <a:t>Therefore, of these men who have accompanied us all the time that the Lord Jesus went in and out among us, beginning from the baptism of John to that day when He was taken up from us, one of these must become a witness with us of His resurrection</a:t>
            </a:r>
            <a:r>
              <a:rPr lang="en-US" i="1" dirty="0" smtClean="0"/>
              <a:t>.</a:t>
            </a:r>
            <a:r>
              <a:rPr lang="en-US" dirty="0" smtClean="0"/>
              <a:t>”</a:t>
            </a:r>
          </a:p>
          <a:p>
            <a:pPr lvl="2"/>
            <a:r>
              <a:rPr lang="en-US" dirty="0" smtClean="0"/>
              <a:t>Must have walked with Jesus</a:t>
            </a:r>
          </a:p>
          <a:p>
            <a:pPr lvl="2"/>
            <a:r>
              <a:rPr lang="en-US" dirty="0" smtClean="0"/>
              <a:t>Must have begun with them from the beginning</a:t>
            </a:r>
          </a:p>
          <a:p>
            <a:pPr lvl="2"/>
            <a:r>
              <a:rPr lang="en-US" dirty="0" smtClean="0"/>
              <a:t>Must have been a witness to the resurrection</a:t>
            </a:r>
          </a:p>
          <a:p>
            <a:pPr lvl="2"/>
            <a:r>
              <a:rPr lang="en-US" dirty="0" smtClean="0"/>
              <a:t>Paul -  1 Corinthians 15:8 “</a:t>
            </a:r>
            <a:r>
              <a:rPr lang="en-US" i="1" dirty="0" smtClean="0">
                <a:solidFill>
                  <a:srgbClr val="FFFF00"/>
                </a:solidFill>
              </a:rPr>
              <a:t>one born out of due time</a:t>
            </a:r>
            <a:r>
              <a:rPr lang="en-US" dirty="0" smtClean="0"/>
              <a:t>”</a:t>
            </a:r>
            <a:endParaRPr lang="en-US" dirty="0"/>
          </a:p>
        </p:txBody>
      </p:sp>
      <p:sp>
        <p:nvSpPr>
          <p:cNvPr id="3" name="Title 2"/>
          <p:cNvSpPr>
            <a:spLocks noGrp="1"/>
          </p:cNvSpPr>
          <p:nvPr>
            <p:ph type="title"/>
          </p:nvPr>
        </p:nvSpPr>
        <p:spPr/>
        <p:txBody>
          <a:bodyPr/>
          <a:lstStyle/>
          <a:p>
            <a:pPr algn="ctr"/>
            <a:r>
              <a:rPr lang="en-US" dirty="0" smtClean="0"/>
              <a:t>Verse 1</a:t>
            </a:r>
            <a:endParaRPr lang="en-US" dirty="0"/>
          </a:p>
        </p:txBody>
      </p:sp>
      <p:sp>
        <p:nvSpPr>
          <p:cNvPr id="5" name="Footer Placeholder 1"/>
          <p:cNvSpPr txBox="1">
            <a:spLocks/>
          </p:cNvSpPr>
          <p:nvPr/>
        </p:nvSpPr>
        <p:spPr>
          <a:xfrm>
            <a:off x="5562600" y="0"/>
            <a:ext cx="3581400" cy="384175"/>
          </a:xfrm>
          <a:prstGeom prst="rect">
            <a:avLst/>
          </a:prstGeom>
        </p:spPr>
        <p:txBody>
          <a:bodyPr vert="horz" anchor="ctr" anchorCtr="0"/>
          <a:lstStyle>
            <a:defPPr>
              <a:defRPr lang="en-US"/>
            </a:defPPr>
            <a:lvl1pPr algn="r" rtl="0" eaLnBrk="1" fontAlgn="auto" latinLnBrk="0" hangingPunct="1">
              <a:spcBef>
                <a:spcPts val="0"/>
              </a:spcBef>
              <a:spcAft>
                <a:spcPts val="0"/>
              </a:spcAft>
              <a:defRPr kumimoji="0" sz="1200" kern="1200">
                <a:solidFill>
                  <a:schemeClr val="tx2"/>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z="2000" dirty="0" smtClean="0">
                <a:solidFill>
                  <a:schemeClr val="tx1"/>
                </a:solidFill>
              </a:rPr>
              <a:t>1b.i</a:t>
            </a:r>
            <a:endParaRPr lang="en-US" sz="2000" dirty="0">
              <a:solidFill>
                <a:schemeClr val="tx1"/>
              </a:solidFill>
            </a:endParaRPr>
          </a:p>
        </p:txBody>
      </p:sp>
    </p:spTree>
    <p:extLst>
      <p:ext uri="{BB962C8B-B14F-4D97-AF65-F5344CB8AC3E}">
        <p14:creationId xmlns:p14="http://schemas.microsoft.com/office/powerpoint/2010/main" val="130994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92500"/>
          </a:bodyPr>
          <a:lstStyle/>
          <a:p>
            <a:r>
              <a:rPr lang="en-US" dirty="0" smtClean="0"/>
              <a:t>Fornicators</a:t>
            </a:r>
          </a:p>
          <a:p>
            <a:pPr lvl="1"/>
            <a:r>
              <a:rPr lang="en-US" dirty="0" smtClean="0"/>
              <a:t>Those who commit sexual immorality of any kind (cf. Hebrews 13:4)</a:t>
            </a:r>
          </a:p>
          <a:p>
            <a:r>
              <a:rPr lang="en-US" dirty="0" smtClean="0"/>
              <a:t>Sodomites</a:t>
            </a:r>
          </a:p>
          <a:p>
            <a:pPr lvl="1"/>
            <a:r>
              <a:rPr lang="en-US" dirty="0" smtClean="0"/>
              <a:t>Those who commit homosexual acts (cf. Romans 1:24-32)</a:t>
            </a:r>
          </a:p>
          <a:p>
            <a:r>
              <a:rPr lang="en-US" dirty="0" smtClean="0"/>
              <a:t>Kidnappers</a:t>
            </a:r>
          </a:p>
          <a:p>
            <a:pPr lvl="1"/>
            <a:r>
              <a:rPr lang="en-US" dirty="0" smtClean="0"/>
              <a:t>Those who steal another person to make them a slave for ransom (cf. Genesis 37:27)</a:t>
            </a:r>
          </a:p>
          <a:p>
            <a:r>
              <a:rPr lang="en-US" dirty="0" smtClean="0"/>
              <a:t>Liars</a:t>
            </a:r>
          </a:p>
          <a:p>
            <a:pPr lvl="1"/>
            <a:r>
              <a:rPr lang="en-US" dirty="0" smtClean="0"/>
              <a:t>Those who speak falsely with the intention to deceive (cf. John 8:44)</a:t>
            </a:r>
          </a:p>
          <a:p>
            <a:r>
              <a:rPr lang="en-US" dirty="0" smtClean="0"/>
              <a:t>Perjurers</a:t>
            </a:r>
          </a:p>
          <a:p>
            <a:pPr lvl="1"/>
            <a:r>
              <a:rPr lang="en-US" dirty="0" smtClean="0"/>
              <a:t>Those who swear falsely (cf. Matthew 5:33-37)</a:t>
            </a:r>
            <a:endParaRPr lang="en-US" dirty="0"/>
          </a:p>
        </p:txBody>
      </p:sp>
      <p:sp>
        <p:nvSpPr>
          <p:cNvPr id="3" name="Title 2"/>
          <p:cNvSpPr>
            <a:spLocks noGrp="1"/>
          </p:cNvSpPr>
          <p:nvPr>
            <p:ph type="title"/>
          </p:nvPr>
        </p:nvSpPr>
        <p:spPr/>
        <p:txBody>
          <a:bodyPr/>
          <a:lstStyle/>
          <a:p>
            <a:r>
              <a:rPr lang="en-US" dirty="0" smtClean="0"/>
              <a:t>Verse 10</a:t>
            </a:r>
            <a:endParaRPr lang="en-US" dirty="0"/>
          </a:p>
        </p:txBody>
      </p:sp>
      <p:sp>
        <p:nvSpPr>
          <p:cNvPr id="4" name="Footer Placeholder 3"/>
          <p:cNvSpPr>
            <a:spLocks noGrp="1"/>
          </p:cNvSpPr>
          <p:nvPr>
            <p:ph type="ftr" sz="quarter" idx="11"/>
          </p:nvPr>
        </p:nvSpPr>
        <p:spPr/>
        <p:txBody>
          <a:bodyPr/>
          <a:lstStyle/>
          <a:p>
            <a:pPr>
              <a:defRPr/>
            </a:pPr>
            <a:r>
              <a:rPr lang="en-US" dirty="0" smtClean="0"/>
              <a:t>10a</a:t>
            </a:r>
            <a:endParaRPr lang="en-US" dirty="0"/>
          </a:p>
        </p:txBody>
      </p:sp>
    </p:spTree>
    <p:extLst>
      <p:ext uri="{BB962C8B-B14F-4D97-AF65-F5344CB8AC3E}">
        <p14:creationId xmlns:p14="http://schemas.microsoft.com/office/powerpoint/2010/main" val="185476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normAutofit fontScale="92500" lnSpcReduction="10000"/>
          </a:bodyPr>
          <a:lstStyle/>
          <a:p>
            <a:pPr marL="0" indent="0">
              <a:buNone/>
            </a:pPr>
            <a:r>
              <a:rPr lang="en-US" dirty="0" smtClean="0"/>
              <a:t>    </a:t>
            </a:r>
            <a:r>
              <a:rPr lang="en-US" u="sng" dirty="0" smtClean="0"/>
              <a:t>1 </a:t>
            </a:r>
            <a:r>
              <a:rPr lang="en-US" u="sng" dirty="0"/>
              <a:t>Timothy 1:9-10</a:t>
            </a:r>
            <a:r>
              <a:rPr lang="en-US" dirty="0"/>
              <a:t> 		</a:t>
            </a:r>
            <a:r>
              <a:rPr lang="en-US" dirty="0" smtClean="0"/>
              <a:t>	</a:t>
            </a:r>
            <a:r>
              <a:rPr lang="en-US" u="sng" dirty="0" smtClean="0"/>
              <a:t>Ten </a:t>
            </a:r>
            <a:r>
              <a:rPr lang="en-US" u="sng" dirty="0"/>
              <a:t>Commandments</a:t>
            </a:r>
            <a:endParaRPr lang="en-US" dirty="0"/>
          </a:p>
          <a:p>
            <a:r>
              <a:rPr lang="en-US" dirty="0"/>
              <a:t>Lawless and rebellious 		1. No other gods</a:t>
            </a:r>
          </a:p>
          <a:p>
            <a:r>
              <a:rPr lang="en-US" dirty="0"/>
              <a:t>Ungodly and sinners 		2. No idols</a:t>
            </a:r>
          </a:p>
          <a:p>
            <a:r>
              <a:rPr lang="en-US" dirty="0"/>
              <a:t>Unholy and profane 		3. Not take Lord’s name </a:t>
            </a:r>
            <a:r>
              <a:rPr lang="en-US"/>
              <a:t>in </a:t>
            </a:r>
            <a:r>
              <a:rPr lang="en-US" smtClean="0"/>
              <a:t>					    vain</a:t>
            </a:r>
            <a:endParaRPr lang="en-US" dirty="0"/>
          </a:p>
          <a:p>
            <a:r>
              <a:rPr lang="en-US" dirty="0" smtClean="0"/>
              <a:t>- 					</a:t>
            </a:r>
            <a:r>
              <a:rPr lang="en-US" dirty="0"/>
              <a:t>4. Keep </a:t>
            </a:r>
            <a:r>
              <a:rPr lang="en-US" dirty="0" smtClean="0"/>
              <a:t>Sabbath</a:t>
            </a:r>
          </a:p>
          <a:p>
            <a:r>
              <a:rPr lang="en-US" dirty="0" smtClean="0"/>
              <a:t>Kill </a:t>
            </a:r>
            <a:r>
              <a:rPr lang="en-US" dirty="0"/>
              <a:t>fathers &amp; mothers 		5. Honor parents</a:t>
            </a:r>
          </a:p>
          <a:p>
            <a:r>
              <a:rPr lang="en-US" dirty="0"/>
              <a:t>Murderers			</a:t>
            </a:r>
            <a:r>
              <a:rPr lang="en-US" dirty="0" smtClean="0"/>
              <a:t>	6</a:t>
            </a:r>
            <a:r>
              <a:rPr lang="en-US" dirty="0"/>
              <a:t>. No murder</a:t>
            </a:r>
          </a:p>
          <a:p>
            <a:r>
              <a:rPr lang="en-US" dirty="0"/>
              <a:t>Immoral men, homosexuals 	7. No adultery</a:t>
            </a:r>
          </a:p>
          <a:p>
            <a:r>
              <a:rPr lang="en-US" dirty="0"/>
              <a:t>Kidnappers/slave stealers 	8. No stealing</a:t>
            </a:r>
          </a:p>
          <a:p>
            <a:r>
              <a:rPr lang="en-US" dirty="0"/>
              <a:t>Liars and perjurers 		9. No false witness</a:t>
            </a:r>
          </a:p>
          <a:p>
            <a:r>
              <a:rPr lang="en-US" dirty="0"/>
              <a:t>Whatever else is contrary </a:t>
            </a:r>
            <a:r>
              <a:rPr lang="en-US" dirty="0" smtClean="0"/>
              <a:t>	</a:t>
            </a:r>
            <a:r>
              <a:rPr lang="en-US" dirty="0"/>
              <a:t>	10. No coveting</a:t>
            </a:r>
          </a:p>
          <a:p>
            <a:endParaRPr lang="en-US" dirty="0"/>
          </a:p>
        </p:txBody>
      </p:sp>
      <p:sp>
        <p:nvSpPr>
          <p:cNvPr id="3" name="Title 2"/>
          <p:cNvSpPr>
            <a:spLocks noGrp="1"/>
          </p:cNvSpPr>
          <p:nvPr>
            <p:ph type="title"/>
          </p:nvPr>
        </p:nvSpPr>
        <p:spPr/>
        <p:txBody>
          <a:bodyPr/>
          <a:lstStyle/>
          <a:p>
            <a:r>
              <a:rPr lang="en-US" dirty="0" smtClean="0"/>
              <a:t>Verse 10</a:t>
            </a:r>
            <a:endParaRPr lang="en-US" dirty="0"/>
          </a:p>
        </p:txBody>
      </p:sp>
      <p:sp>
        <p:nvSpPr>
          <p:cNvPr id="4" name="Footer Placeholder 3"/>
          <p:cNvSpPr>
            <a:spLocks noGrp="1"/>
          </p:cNvSpPr>
          <p:nvPr>
            <p:ph type="ftr" sz="quarter" idx="11"/>
          </p:nvPr>
        </p:nvSpPr>
        <p:spPr/>
        <p:txBody>
          <a:bodyPr/>
          <a:lstStyle/>
          <a:p>
            <a:pPr>
              <a:defRPr/>
            </a:pPr>
            <a:r>
              <a:rPr lang="en-US" dirty="0" smtClean="0"/>
              <a:t>10b</a:t>
            </a:r>
            <a:endParaRPr lang="en-US" dirty="0"/>
          </a:p>
        </p:txBody>
      </p:sp>
    </p:spTree>
    <p:extLst>
      <p:ext uri="{BB962C8B-B14F-4D97-AF65-F5344CB8AC3E}">
        <p14:creationId xmlns:p14="http://schemas.microsoft.com/office/powerpoint/2010/main" val="10884179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Sound - </a:t>
            </a:r>
            <a:r>
              <a:rPr lang="en-US" dirty="0" err="1" smtClean="0"/>
              <a:t>Hugiaino</a:t>
            </a:r>
            <a:r>
              <a:rPr lang="en-US" dirty="0" smtClean="0"/>
              <a:t> (</a:t>
            </a:r>
            <a:r>
              <a:rPr lang="en-US" dirty="0" err="1" smtClean="0"/>
              <a:t>hoog</a:t>
            </a:r>
            <a:r>
              <a:rPr lang="en-US" dirty="0" smtClean="0"/>
              <a:t>-</a:t>
            </a:r>
            <a:r>
              <a:rPr lang="en-US" dirty="0" err="1" smtClean="0"/>
              <a:t>ee</a:t>
            </a:r>
            <a:r>
              <a:rPr lang="en-US" dirty="0" smtClean="0"/>
              <a:t>-ah’-</a:t>
            </a:r>
            <a:r>
              <a:rPr lang="en-US" dirty="0" err="1" smtClean="0"/>
              <a:t>ee</a:t>
            </a:r>
            <a:r>
              <a:rPr lang="en-US" dirty="0" smtClean="0"/>
              <a:t>-no)</a:t>
            </a:r>
          </a:p>
          <a:p>
            <a:pPr lvl="1"/>
            <a:r>
              <a:rPr lang="en-US" dirty="0"/>
              <a:t>“</a:t>
            </a:r>
            <a:r>
              <a:rPr lang="en-US" i="1" dirty="0"/>
              <a:t>to be sound, to be well, to be in good health, metaphorically of Christians whose opinions are free from any mixture of error</a:t>
            </a:r>
            <a:r>
              <a:rPr lang="en-US" i="1" dirty="0" smtClean="0"/>
              <a:t>.</a:t>
            </a:r>
            <a:r>
              <a:rPr lang="en-US" dirty="0" smtClean="0"/>
              <a:t>”</a:t>
            </a:r>
          </a:p>
          <a:p>
            <a:pPr lvl="1"/>
            <a:r>
              <a:rPr lang="en-US" dirty="0" smtClean="0"/>
              <a:t>Literally in Luke 5:31 “</a:t>
            </a:r>
            <a:r>
              <a:rPr lang="en-US" i="1" dirty="0"/>
              <a:t>Jesus answered and said to them, “Those who are </a:t>
            </a:r>
            <a:r>
              <a:rPr lang="en-US" i="1" u="sng" dirty="0"/>
              <a:t>well</a:t>
            </a:r>
            <a:r>
              <a:rPr lang="en-US" i="1" dirty="0"/>
              <a:t> have no need of a physician, but those who are sick</a:t>
            </a:r>
            <a:r>
              <a:rPr lang="en-US" i="1" dirty="0" smtClean="0"/>
              <a:t>. </a:t>
            </a:r>
            <a:r>
              <a:rPr lang="en-US" dirty="0" smtClean="0"/>
              <a:t>(cf. Luke 7:10)”</a:t>
            </a:r>
          </a:p>
          <a:p>
            <a:pPr lvl="1"/>
            <a:r>
              <a:rPr lang="en-US" dirty="0" smtClean="0"/>
              <a:t>Used multiple times by Paul in reference to doctrine or words (</a:t>
            </a:r>
            <a:r>
              <a:rPr lang="en-US" dirty="0"/>
              <a:t>1 Timothy 6:3, 2 Timothy 1:13, 4:3, Titus 1:9,13, </a:t>
            </a:r>
            <a:r>
              <a:rPr lang="en-US" dirty="0" smtClean="0"/>
              <a:t>2:1-2)</a:t>
            </a:r>
            <a:endParaRPr lang="en-US" dirty="0"/>
          </a:p>
        </p:txBody>
      </p:sp>
      <p:sp>
        <p:nvSpPr>
          <p:cNvPr id="3" name="Title 2"/>
          <p:cNvSpPr>
            <a:spLocks noGrp="1"/>
          </p:cNvSpPr>
          <p:nvPr>
            <p:ph type="title"/>
          </p:nvPr>
        </p:nvSpPr>
        <p:spPr/>
        <p:txBody>
          <a:bodyPr/>
          <a:lstStyle/>
          <a:p>
            <a:r>
              <a:rPr lang="en-US" dirty="0" smtClean="0"/>
              <a:t>Verse 10</a:t>
            </a:r>
            <a:endParaRPr lang="en-US" dirty="0"/>
          </a:p>
        </p:txBody>
      </p:sp>
      <p:sp>
        <p:nvSpPr>
          <p:cNvPr id="4" name="Footer Placeholder 3"/>
          <p:cNvSpPr>
            <a:spLocks noGrp="1"/>
          </p:cNvSpPr>
          <p:nvPr>
            <p:ph type="ftr" sz="quarter" idx="11"/>
          </p:nvPr>
        </p:nvSpPr>
        <p:spPr/>
        <p:txBody>
          <a:bodyPr/>
          <a:lstStyle/>
          <a:p>
            <a:pPr>
              <a:defRPr/>
            </a:pPr>
            <a:r>
              <a:rPr lang="en-US" dirty="0" smtClean="0"/>
              <a:t>10c.i</a:t>
            </a:r>
            <a:endParaRPr lang="en-US" dirty="0"/>
          </a:p>
        </p:txBody>
      </p:sp>
    </p:spTree>
    <p:extLst>
      <p:ext uri="{BB962C8B-B14F-4D97-AF65-F5344CB8AC3E}">
        <p14:creationId xmlns:p14="http://schemas.microsoft.com/office/powerpoint/2010/main" val="13846665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Doctrine – </a:t>
            </a:r>
            <a:r>
              <a:rPr lang="en-US" dirty="0" err="1" smtClean="0"/>
              <a:t>Didaskalia</a:t>
            </a:r>
            <a:r>
              <a:rPr lang="en-US" dirty="0" smtClean="0"/>
              <a:t> (did-as-</a:t>
            </a:r>
            <a:r>
              <a:rPr lang="en-US" dirty="0" err="1" smtClean="0"/>
              <a:t>kal</a:t>
            </a:r>
            <a:r>
              <a:rPr lang="en-US" dirty="0" smtClean="0"/>
              <a:t>-</a:t>
            </a:r>
            <a:r>
              <a:rPr lang="en-US" dirty="0" err="1" smtClean="0"/>
              <a:t>ee’ah</a:t>
            </a:r>
            <a:r>
              <a:rPr lang="en-US" dirty="0" smtClean="0"/>
              <a:t>)</a:t>
            </a:r>
          </a:p>
          <a:p>
            <a:pPr lvl="1"/>
            <a:r>
              <a:rPr lang="en-US" dirty="0" smtClean="0"/>
              <a:t>Relates to that which is being taught</a:t>
            </a:r>
          </a:p>
          <a:p>
            <a:pPr lvl="1"/>
            <a:r>
              <a:rPr lang="en-US" dirty="0" smtClean="0"/>
              <a:t>1 Timothy 4:1 “</a:t>
            </a:r>
            <a:r>
              <a:rPr lang="en-US" i="1" dirty="0" smtClean="0"/>
              <a:t>depart from ‘the faith,’ giving heed to doctrines of demons…</a:t>
            </a:r>
            <a:r>
              <a:rPr lang="en-US" dirty="0" smtClean="0"/>
              <a:t>”</a:t>
            </a:r>
          </a:p>
          <a:p>
            <a:pPr lvl="1"/>
            <a:r>
              <a:rPr lang="en-US" dirty="0" smtClean="0"/>
              <a:t>1 Timothy 4:6 “</a:t>
            </a:r>
            <a:r>
              <a:rPr lang="en-US" i="1" dirty="0" smtClean="0"/>
              <a:t>nourished up in the words of faith and of good doctrine.</a:t>
            </a:r>
            <a:r>
              <a:rPr lang="en-US" dirty="0" smtClean="0"/>
              <a:t>”</a:t>
            </a:r>
          </a:p>
          <a:p>
            <a:r>
              <a:rPr lang="en-US" dirty="0" smtClean="0"/>
              <a:t>Sound doctrine</a:t>
            </a:r>
          </a:p>
          <a:p>
            <a:pPr lvl="1"/>
            <a:r>
              <a:rPr lang="en-US" dirty="0" smtClean="0"/>
              <a:t>Is not the idle talk, fables, endless genealogies, sinful behaviors, or justification by law.</a:t>
            </a:r>
          </a:p>
          <a:p>
            <a:pPr lvl="1"/>
            <a:r>
              <a:rPr lang="en-US" dirty="0" smtClean="0"/>
              <a:t>Is the only teaching that will lead to the good health of the Christian.  That which is contrary leads to ‘diseased’ Christians.</a:t>
            </a:r>
            <a:endParaRPr lang="en-US" dirty="0"/>
          </a:p>
        </p:txBody>
      </p:sp>
      <p:sp>
        <p:nvSpPr>
          <p:cNvPr id="3" name="Title 2"/>
          <p:cNvSpPr>
            <a:spLocks noGrp="1"/>
          </p:cNvSpPr>
          <p:nvPr>
            <p:ph type="title"/>
          </p:nvPr>
        </p:nvSpPr>
        <p:spPr/>
        <p:txBody>
          <a:bodyPr/>
          <a:lstStyle/>
          <a:p>
            <a:r>
              <a:rPr lang="en-US" dirty="0" smtClean="0"/>
              <a:t>Verse 10</a:t>
            </a:r>
            <a:endParaRPr lang="en-US" dirty="0"/>
          </a:p>
        </p:txBody>
      </p:sp>
      <p:sp>
        <p:nvSpPr>
          <p:cNvPr id="4" name="Footer Placeholder 3"/>
          <p:cNvSpPr>
            <a:spLocks noGrp="1"/>
          </p:cNvSpPr>
          <p:nvPr>
            <p:ph type="ftr" sz="quarter" idx="11"/>
          </p:nvPr>
        </p:nvSpPr>
        <p:spPr/>
        <p:txBody>
          <a:bodyPr/>
          <a:lstStyle/>
          <a:p>
            <a:pPr>
              <a:defRPr/>
            </a:pPr>
            <a:r>
              <a:rPr lang="en-US" dirty="0" smtClean="0"/>
              <a:t>10c.ii</a:t>
            </a:r>
            <a:endParaRPr lang="en-US" dirty="0"/>
          </a:p>
        </p:txBody>
      </p:sp>
    </p:spTree>
    <p:extLst>
      <p:ext uri="{BB962C8B-B14F-4D97-AF65-F5344CB8AC3E}">
        <p14:creationId xmlns:p14="http://schemas.microsoft.com/office/powerpoint/2010/main" val="39608781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9109"/>
            <a:ext cx="8229600" cy="5562600"/>
          </a:xfrm>
        </p:spPr>
        <p:txBody>
          <a:bodyPr>
            <a:normAutofit fontScale="92500" lnSpcReduction="10000"/>
          </a:bodyPr>
          <a:lstStyle/>
          <a:p>
            <a:r>
              <a:rPr lang="en-US" dirty="0" smtClean="0"/>
              <a:t>The law or law in general is only good when used according to the glorious gospel.</a:t>
            </a:r>
          </a:p>
          <a:p>
            <a:r>
              <a:rPr lang="en-US" dirty="0" smtClean="0"/>
              <a:t>Sound doctrine is health for the Christian when it is in accordance with the gospel for we are under the law of Christ.</a:t>
            </a:r>
          </a:p>
          <a:p>
            <a:pPr lvl="1"/>
            <a:r>
              <a:rPr lang="en-US" dirty="0" smtClean="0"/>
              <a:t>Galatians 6:2 “</a:t>
            </a:r>
            <a:r>
              <a:rPr lang="en-US" i="1" dirty="0" smtClean="0"/>
              <a:t>Bear </a:t>
            </a:r>
            <a:r>
              <a:rPr lang="en-US" i="1" dirty="0"/>
              <a:t>one another’s burdens, and so fulfill the law of Christ.</a:t>
            </a:r>
            <a:r>
              <a:rPr lang="en-US" dirty="0"/>
              <a:t>” </a:t>
            </a:r>
            <a:r>
              <a:rPr lang="en-US" dirty="0" smtClean="0"/>
              <a:t>(cf. James 1:25)</a:t>
            </a:r>
          </a:p>
          <a:p>
            <a:r>
              <a:rPr lang="en-US" dirty="0" err="1" smtClean="0"/>
              <a:t>Commited</a:t>
            </a:r>
            <a:r>
              <a:rPr lang="en-US" dirty="0" smtClean="0"/>
              <a:t> – </a:t>
            </a:r>
            <a:r>
              <a:rPr lang="en-US" dirty="0" err="1" smtClean="0"/>
              <a:t>Pisteuo</a:t>
            </a:r>
            <a:r>
              <a:rPr lang="en-US" dirty="0" smtClean="0"/>
              <a:t> (</a:t>
            </a:r>
            <a:r>
              <a:rPr lang="en-US" dirty="0" err="1" smtClean="0"/>
              <a:t>pist</a:t>
            </a:r>
            <a:r>
              <a:rPr lang="en-US" dirty="0" smtClean="0"/>
              <a:t>-</a:t>
            </a:r>
            <a:r>
              <a:rPr lang="en-US" dirty="0" err="1" smtClean="0"/>
              <a:t>yoo</a:t>
            </a:r>
            <a:r>
              <a:rPr lang="en-US" dirty="0" smtClean="0"/>
              <a:t>’-o)</a:t>
            </a:r>
          </a:p>
          <a:p>
            <a:pPr lvl="1"/>
            <a:r>
              <a:rPr lang="en-US" dirty="0" smtClean="0"/>
              <a:t>“</a:t>
            </a:r>
            <a:r>
              <a:rPr lang="en-US" i="1" dirty="0"/>
              <a:t>to consider something to be true and therefore worth of one’s trust.  To have firm conviction as to the goodness, efficacy, or ability of something or someone</a:t>
            </a:r>
            <a:r>
              <a:rPr lang="en-US" i="1" dirty="0" smtClean="0"/>
              <a:t>.”</a:t>
            </a:r>
          </a:p>
          <a:p>
            <a:pPr lvl="1"/>
            <a:r>
              <a:rPr lang="en-US" dirty="0" smtClean="0"/>
              <a:t>God saw Paul as a faithful servant in which to entrust the gospel.</a:t>
            </a:r>
          </a:p>
          <a:p>
            <a:pPr lvl="1"/>
            <a:r>
              <a:rPr lang="en-US" dirty="0" smtClean="0"/>
              <a:t>2 Timothy 2:2 “</a:t>
            </a:r>
            <a:r>
              <a:rPr lang="en-US" i="1" dirty="0" smtClean="0"/>
              <a:t>And the things that you have heard from me among many witnesses, commit these to faithful men who will be able to teach others also.</a:t>
            </a:r>
            <a:r>
              <a:rPr lang="en-US" dirty="0" smtClean="0"/>
              <a:t>”</a:t>
            </a:r>
          </a:p>
          <a:p>
            <a:pPr lvl="1"/>
            <a:endParaRPr lang="en-US" dirty="0" smtClean="0"/>
          </a:p>
        </p:txBody>
      </p:sp>
      <p:sp>
        <p:nvSpPr>
          <p:cNvPr id="3" name="Title 2"/>
          <p:cNvSpPr>
            <a:spLocks noGrp="1"/>
          </p:cNvSpPr>
          <p:nvPr>
            <p:ph type="title"/>
          </p:nvPr>
        </p:nvSpPr>
        <p:spPr/>
        <p:txBody>
          <a:bodyPr/>
          <a:lstStyle/>
          <a:p>
            <a:r>
              <a:rPr lang="en-US" dirty="0" smtClean="0"/>
              <a:t>Verse 11</a:t>
            </a:r>
            <a:endParaRPr lang="en-US" dirty="0"/>
          </a:p>
        </p:txBody>
      </p:sp>
      <p:sp>
        <p:nvSpPr>
          <p:cNvPr id="4" name="Footer Placeholder 3"/>
          <p:cNvSpPr>
            <a:spLocks noGrp="1"/>
          </p:cNvSpPr>
          <p:nvPr>
            <p:ph type="ftr" sz="quarter" idx="11"/>
          </p:nvPr>
        </p:nvSpPr>
        <p:spPr/>
        <p:txBody>
          <a:bodyPr/>
          <a:lstStyle/>
          <a:p>
            <a:pPr>
              <a:defRPr/>
            </a:pPr>
            <a:r>
              <a:rPr lang="en-US" dirty="0" smtClean="0"/>
              <a:t>11a/b/c</a:t>
            </a:r>
            <a:endParaRPr lang="en-US" dirty="0"/>
          </a:p>
        </p:txBody>
      </p:sp>
    </p:spTree>
    <p:extLst>
      <p:ext uri="{BB962C8B-B14F-4D97-AF65-F5344CB8AC3E}">
        <p14:creationId xmlns:p14="http://schemas.microsoft.com/office/powerpoint/2010/main" val="4963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334000"/>
          </a:xfrm>
        </p:spPr>
        <p:txBody>
          <a:bodyPr>
            <a:normAutofit fontScale="92500"/>
          </a:bodyPr>
          <a:lstStyle/>
          <a:p>
            <a:r>
              <a:rPr lang="en-US" dirty="0" smtClean="0"/>
              <a:t>How do verses 12-17 fit into the current discussion?</a:t>
            </a:r>
          </a:p>
          <a:p>
            <a:pPr lvl="1"/>
            <a:r>
              <a:rPr lang="en-US" dirty="0" smtClean="0"/>
              <a:t>Those who taught the “other doctrine” were likely teaching that only through the Law of Moses could one be justified. (cf. v8-11)</a:t>
            </a:r>
          </a:p>
          <a:p>
            <a:pPr lvl="1"/>
            <a:r>
              <a:rPr lang="en-US" dirty="0" smtClean="0"/>
              <a:t>Paul briefly discusses how only the gospel of Jesus Christ could save a man, because law is insufficient in order to accomplish that for man.  </a:t>
            </a:r>
          </a:p>
          <a:p>
            <a:r>
              <a:rPr lang="en-US" dirty="0" smtClean="0"/>
              <a:t>Paul was enabled/strengthened</a:t>
            </a:r>
          </a:p>
          <a:p>
            <a:pPr lvl="1"/>
            <a:r>
              <a:rPr lang="en-US" dirty="0" smtClean="0"/>
              <a:t>Because he was chosen by Jesus to be sent.</a:t>
            </a:r>
          </a:p>
          <a:p>
            <a:pPr lvl="1"/>
            <a:r>
              <a:rPr lang="en-US" dirty="0" smtClean="0"/>
              <a:t>Through revelation.</a:t>
            </a:r>
          </a:p>
          <a:p>
            <a:r>
              <a:rPr lang="en-US" dirty="0" smtClean="0"/>
              <a:t>Acts 9:20,22 “</a:t>
            </a:r>
            <a:r>
              <a:rPr lang="en-US" i="1" dirty="0"/>
              <a:t>Immediately he preached the Christ in the synagogues, that He is the Son of God … But Saul increased all the more in strength, and confounded the Jews who dwelt in Damascus, proving that this Jesus is the Christ.</a:t>
            </a:r>
            <a:r>
              <a:rPr lang="en-US" dirty="0" smtClean="0"/>
              <a:t>”</a:t>
            </a:r>
          </a:p>
        </p:txBody>
      </p:sp>
      <p:sp>
        <p:nvSpPr>
          <p:cNvPr id="3" name="Title 2"/>
          <p:cNvSpPr>
            <a:spLocks noGrp="1"/>
          </p:cNvSpPr>
          <p:nvPr>
            <p:ph type="title"/>
          </p:nvPr>
        </p:nvSpPr>
        <p:spPr/>
        <p:txBody>
          <a:bodyPr/>
          <a:lstStyle/>
          <a:p>
            <a:r>
              <a:rPr lang="en-US" dirty="0" smtClean="0"/>
              <a:t>Verse 12</a:t>
            </a:r>
            <a:endParaRPr lang="en-US" dirty="0"/>
          </a:p>
        </p:txBody>
      </p:sp>
      <p:sp>
        <p:nvSpPr>
          <p:cNvPr id="4" name="Footer Placeholder 3"/>
          <p:cNvSpPr>
            <a:spLocks noGrp="1"/>
          </p:cNvSpPr>
          <p:nvPr>
            <p:ph type="ftr" sz="quarter" idx="11"/>
          </p:nvPr>
        </p:nvSpPr>
        <p:spPr/>
        <p:txBody>
          <a:bodyPr/>
          <a:lstStyle/>
          <a:p>
            <a:pPr>
              <a:defRPr/>
            </a:pPr>
            <a:r>
              <a:rPr lang="en-US" dirty="0" smtClean="0"/>
              <a:t>12a/b</a:t>
            </a:r>
            <a:endParaRPr lang="en-US" dirty="0"/>
          </a:p>
        </p:txBody>
      </p:sp>
    </p:spTree>
    <p:extLst>
      <p:ext uri="{BB962C8B-B14F-4D97-AF65-F5344CB8AC3E}">
        <p14:creationId xmlns:p14="http://schemas.microsoft.com/office/powerpoint/2010/main" val="373260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334000"/>
          </a:xfrm>
        </p:spPr>
        <p:txBody>
          <a:bodyPr>
            <a:normAutofit fontScale="92500" lnSpcReduction="20000"/>
          </a:bodyPr>
          <a:lstStyle/>
          <a:p>
            <a:r>
              <a:rPr lang="en-US" dirty="0" smtClean="0"/>
              <a:t>Paul counted faithful</a:t>
            </a:r>
          </a:p>
          <a:p>
            <a:pPr lvl="1"/>
            <a:r>
              <a:rPr lang="en-US" dirty="0" smtClean="0"/>
              <a:t>Prior to his conversion, he clearly was faithful in his beliefs.</a:t>
            </a:r>
          </a:p>
          <a:p>
            <a:pPr lvl="1"/>
            <a:r>
              <a:rPr lang="en-US" dirty="0" smtClean="0"/>
              <a:t>Acts 22:3 “</a:t>
            </a:r>
            <a:r>
              <a:rPr lang="en-US" i="1" dirty="0"/>
              <a:t>I am indeed a Jew, born in Tarsus of Cilicia, but brought up in this city at the feet of Gamaliel, taught according to the strictness of our fathers’ law, and was zealous toward God as you all are </a:t>
            </a:r>
            <a:r>
              <a:rPr lang="en-US" i="1" dirty="0" smtClean="0"/>
              <a:t>today.</a:t>
            </a:r>
            <a:r>
              <a:rPr lang="en-US" dirty="0" smtClean="0"/>
              <a:t>”</a:t>
            </a:r>
          </a:p>
          <a:p>
            <a:r>
              <a:rPr lang="en-US" dirty="0" smtClean="0"/>
              <a:t>Counted – </a:t>
            </a:r>
            <a:r>
              <a:rPr lang="en-US" dirty="0" err="1" smtClean="0"/>
              <a:t>Hegeomai</a:t>
            </a:r>
            <a:r>
              <a:rPr lang="en-US" dirty="0" smtClean="0"/>
              <a:t> (</a:t>
            </a:r>
            <a:r>
              <a:rPr lang="en-US" dirty="0" err="1" smtClean="0"/>
              <a:t>hayg</a:t>
            </a:r>
            <a:r>
              <a:rPr lang="en-US" dirty="0" smtClean="0"/>
              <a:t>-eh’-om-</a:t>
            </a:r>
            <a:r>
              <a:rPr lang="en-US" dirty="0" err="1" smtClean="0"/>
              <a:t>ahee</a:t>
            </a:r>
            <a:r>
              <a:rPr lang="en-US" dirty="0" smtClean="0"/>
              <a:t>)</a:t>
            </a:r>
          </a:p>
          <a:p>
            <a:pPr lvl="1"/>
            <a:r>
              <a:rPr lang="en-US" dirty="0" smtClean="0"/>
              <a:t>“leading out before the mind” indicating careful consideration.</a:t>
            </a:r>
          </a:p>
          <a:p>
            <a:pPr lvl="1"/>
            <a:r>
              <a:rPr lang="en-US" dirty="0" smtClean="0"/>
              <a:t>Paul was counted faithful not because of what he was previously doing, but that Jesus determined he would be able to faithfully carry out his mission.</a:t>
            </a:r>
          </a:p>
          <a:p>
            <a:r>
              <a:rPr lang="en-US" dirty="0" smtClean="0"/>
              <a:t>Ministry – </a:t>
            </a:r>
            <a:r>
              <a:rPr lang="en-US" dirty="0" err="1" smtClean="0"/>
              <a:t>Diakonia</a:t>
            </a:r>
            <a:endParaRPr lang="en-US" dirty="0"/>
          </a:p>
          <a:p>
            <a:pPr lvl="1"/>
            <a:r>
              <a:rPr lang="en-US" dirty="0" smtClean="0"/>
              <a:t>“Service, ministering, esp. of those who execute the commands of others.”</a:t>
            </a:r>
          </a:p>
          <a:p>
            <a:pPr lvl="1"/>
            <a:r>
              <a:rPr lang="en-US" dirty="0" smtClean="0"/>
              <a:t>The word is used here in the general sense, not in the technical sense such as a deacon of a local body.</a:t>
            </a:r>
            <a:endParaRPr lang="en-US" dirty="0"/>
          </a:p>
        </p:txBody>
      </p:sp>
      <p:sp>
        <p:nvSpPr>
          <p:cNvPr id="3" name="Title 2"/>
          <p:cNvSpPr>
            <a:spLocks noGrp="1"/>
          </p:cNvSpPr>
          <p:nvPr>
            <p:ph type="title"/>
          </p:nvPr>
        </p:nvSpPr>
        <p:spPr/>
        <p:txBody>
          <a:bodyPr/>
          <a:lstStyle/>
          <a:p>
            <a:r>
              <a:rPr lang="en-US" dirty="0" smtClean="0"/>
              <a:t>Verse 12</a:t>
            </a:r>
            <a:endParaRPr lang="en-US" dirty="0"/>
          </a:p>
        </p:txBody>
      </p:sp>
      <p:sp>
        <p:nvSpPr>
          <p:cNvPr id="4" name="Footer Placeholder 3"/>
          <p:cNvSpPr>
            <a:spLocks noGrp="1"/>
          </p:cNvSpPr>
          <p:nvPr>
            <p:ph type="ftr" sz="quarter" idx="11"/>
          </p:nvPr>
        </p:nvSpPr>
        <p:spPr/>
        <p:txBody>
          <a:bodyPr/>
          <a:lstStyle/>
          <a:p>
            <a:pPr>
              <a:defRPr/>
            </a:pPr>
            <a:r>
              <a:rPr lang="en-US" dirty="0" smtClean="0"/>
              <a:t>12c/d</a:t>
            </a:r>
            <a:endParaRPr lang="en-US" dirty="0"/>
          </a:p>
        </p:txBody>
      </p:sp>
    </p:spTree>
    <p:extLst>
      <p:ext uri="{BB962C8B-B14F-4D97-AF65-F5344CB8AC3E}">
        <p14:creationId xmlns:p14="http://schemas.microsoft.com/office/powerpoint/2010/main" val="71638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334000"/>
          </a:xfrm>
        </p:spPr>
        <p:txBody>
          <a:bodyPr>
            <a:normAutofit fontScale="70000" lnSpcReduction="20000"/>
          </a:bodyPr>
          <a:lstStyle/>
          <a:p>
            <a:r>
              <a:rPr lang="en-US" dirty="0" smtClean="0"/>
              <a:t>Blasphemer – </a:t>
            </a:r>
            <a:r>
              <a:rPr lang="en-US" dirty="0" err="1" smtClean="0"/>
              <a:t>Blaspehmos</a:t>
            </a:r>
            <a:r>
              <a:rPr lang="en-US" dirty="0" smtClean="0"/>
              <a:t> (</a:t>
            </a:r>
            <a:r>
              <a:rPr lang="en-US" dirty="0" err="1" smtClean="0"/>
              <a:t>blas</a:t>
            </a:r>
            <a:r>
              <a:rPr lang="en-US" dirty="0" smtClean="0"/>
              <a:t>’-fay-</a:t>
            </a:r>
            <a:r>
              <a:rPr lang="en-US" dirty="0" err="1" smtClean="0"/>
              <a:t>mos</a:t>
            </a:r>
            <a:r>
              <a:rPr lang="en-US" dirty="0" smtClean="0"/>
              <a:t>)</a:t>
            </a:r>
          </a:p>
          <a:p>
            <a:pPr lvl="1"/>
            <a:r>
              <a:rPr lang="en-US" dirty="0" smtClean="0"/>
              <a:t>“</a:t>
            </a:r>
            <a:r>
              <a:rPr lang="en-US" i="1" dirty="0" smtClean="0"/>
              <a:t>speaking evil, slanderous, reproachful, railing, abusive.</a:t>
            </a:r>
            <a:r>
              <a:rPr lang="en-US" dirty="0" smtClean="0"/>
              <a:t>”</a:t>
            </a:r>
          </a:p>
          <a:p>
            <a:pPr lvl="1"/>
            <a:r>
              <a:rPr lang="en-US" dirty="0" smtClean="0"/>
              <a:t>From ‘</a:t>
            </a:r>
            <a:r>
              <a:rPr lang="en-US" dirty="0" err="1" smtClean="0"/>
              <a:t>blapto</a:t>
            </a:r>
            <a:r>
              <a:rPr lang="en-US" dirty="0" smtClean="0"/>
              <a:t> (</a:t>
            </a:r>
            <a:r>
              <a:rPr lang="en-US" dirty="0" err="1" smtClean="0"/>
              <a:t>blap</a:t>
            </a:r>
            <a:r>
              <a:rPr lang="en-US" dirty="0" smtClean="0"/>
              <a:t>’-to)’ meaning “</a:t>
            </a:r>
            <a:r>
              <a:rPr lang="en-US" i="1" dirty="0" smtClean="0"/>
              <a:t>to hurt, harm, injure</a:t>
            </a:r>
            <a:r>
              <a:rPr lang="en-US" dirty="0" smtClean="0"/>
              <a:t>” and ‘</a:t>
            </a:r>
            <a:r>
              <a:rPr lang="en-US" dirty="0" err="1" smtClean="0"/>
              <a:t>pheme</a:t>
            </a:r>
            <a:r>
              <a:rPr lang="en-US" dirty="0" smtClean="0"/>
              <a:t> (fay’-may)’ meaning “</a:t>
            </a:r>
            <a:r>
              <a:rPr lang="en-US" i="1" dirty="0" smtClean="0"/>
              <a:t>fame, report.</a:t>
            </a:r>
            <a:r>
              <a:rPr lang="en-US" dirty="0" smtClean="0"/>
              <a:t>”</a:t>
            </a:r>
          </a:p>
          <a:p>
            <a:r>
              <a:rPr lang="en-US" dirty="0" smtClean="0"/>
              <a:t>Persecutor</a:t>
            </a:r>
          </a:p>
          <a:p>
            <a:pPr lvl="1"/>
            <a:r>
              <a:rPr lang="en-US" sz="2700" dirty="0"/>
              <a:t>He made havoc of the church, entered every house dragging off men and women to prison (Acts 8:3)</a:t>
            </a:r>
            <a:endParaRPr lang="en-US" dirty="0"/>
          </a:p>
          <a:p>
            <a:pPr lvl="1"/>
            <a:r>
              <a:rPr lang="en-US" sz="2700" dirty="0"/>
              <a:t>Breathed threats and murder against the disciples (Acts 9:1)</a:t>
            </a:r>
            <a:endParaRPr lang="en-US" dirty="0"/>
          </a:p>
          <a:p>
            <a:pPr lvl="1"/>
            <a:r>
              <a:rPr lang="en-US" sz="2700" dirty="0"/>
              <a:t>Did much harm in general to the saints (Acts 9:13)</a:t>
            </a:r>
            <a:endParaRPr lang="en-US" dirty="0"/>
          </a:p>
          <a:p>
            <a:pPr lvl="1"/>
            <a:r>
              <a:rPr lang="en-US" sz="2700" dirty="0"/>
              <a:t>Persecuted the way to death both men and women indicating no one was spared (Acts 22:4)</a:t>
            </a:r>
            <a:endParaRPr lang="en-US" dirty="0"/>
          </a:p>
          <a:p>
            <a:pPr lvl="1"/>
            <a:r>
              <a:rPr lang="en-US" sz="2700" dirty="0"/>
              <a:t>Did many things contrary to the name of Jesus (Acts 26:9)</a:t>
            </a:r>
            <a:endParaRPr lang="en-US" dirty="0"/>
          </a:p>
          <a:p>
            <a:pPr lvl="1"/>
            <a:r>
              <a:rPr lang="en-US" sz="2700" dirty="0"/>
              <a:t>Shut up saints in prison (Acts 26:10)</a:t>
            </a:r>
            <a:endParaRPr lang="en-US" dirty="0"/>
          </a:p>
          <a:p>
            <a:pPr lvl="1"/>
            <a:r>
              <a:rPr lang="en-US" sz="2700" dirty="0"/>
              <a:t>Paul cast his vote against Christians in putting them to death (Acts 26:10)</a:t>
            </a:r>
            <a:endParaRPr lang="en-US" dirty="0"/>
          </a:p>
          <a:p>
            <a:pPr lvl="1"/>
            <a:r>
              <a:rPr lang="en-US" sz="2700" dirty="0"/>
              <a:t>Punished Christians in the synagogue, compelling them to blaspheme (Acts 26:11)</a:t>
            </a:r>
            <a:endParaRPr lang="en-US" dirty="0"/>
          </a:p>
          <a:p>
            <a:pPr lvl="1"/>
            <a:r>
              <a:rPr lang="en-US" sz="2700" dirty="0"/>
              <a:t>Tried to destroy the church (Galatians 1:13)</a:t>
            </a:r>
            <a:endParaRPr lang="en-US" dirty="0"/>
          </a:p>
          <a:p>
            <a:pPr lvl="1"/>
            <a:r>
              <a:rPr lang="en-US" sz="2700" dirty="0"/>
              <a:t>Zealously persecuted the church (Philippians 3:6)</a:t>
            </a:r>
            <a:endParaRPr lang="en-US" dirty="0">
              <a:effectLst/>
            </a:endParaRPr>
          </a:p>
        </p:txBody>
      </p:sp>
      <p:sp>
        <p:nvSpPr>
          <p:cNvPr id="3" name="Title 2"/>
          <p:cNvSpPr>
            <a:spLocks noGrp="1"/>
          </p:cNvSpPr>
          <p:nvPr>
            <p:ph type="title"/>
          </p:nvPr>
        </p:nvSpPr>
        <p:spPr/>
        <p:txBody>
          <a:bodyPr/>
          <a:lstStyle/>
          <a:p>
            <a:r>
              <a:rPr lang="en-US" dirty="0" smtClean="0"/>
              <a:t>Verse 13</a:t>
            </a:r>
            <a:endParaRPr lang="en-US" dirty="0"/>
          </a:p>
        </p:txBody>
      </p:sp>
      <p:sp>
        <p:nvSpPr>
          <p:cNvPr id="4" name="Footer Placeholder 3"/>
          <p:cNvSpPr>
            <a:spLocks noGrp="1"/>
          </p:cNvSpPr>
          <p:nvPr>
            <p:ph type="ftr" sz="quarter" idx="11"/>
          </p:nvPr>
        </p:nvSpPr>
        <p:spPr/>
        <p:txBody>
          <a:bodyPr/>
          <a:lstStyle/>
          <a:p>
            <a:pPr>
              <a:defRPr/>
            </a:pPr>
            <a:r>
              <a:rPr lang="en-US" dirty="0" smtClean="0"/>
              <a:t>13a/b</a:t>
            </a:r>
            <a:endParaRPr lang="en-US" dirty="0"/>
          </a:p>
        </p:txBody>
      </p:sp>
    </p:spTree>
    <p:extLst>
      <p:ext uri="{BB962C8B-B14F-4D97-AF65-F5344CB8AC3E}">
        <p14:creationId xmlns:p14="http://schemas.microsoft.com/office/powerpoint/2010/main" val="415261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Insolent – </a:t>
            </a:r>
            <a:r>
              <a:rPr lang="en-US" dirty="0" err="1" smtClean="0"/>
              <a:t>Hubristes</a:t>
            </a:r>
            <a:r>
              <a:rPr lang="en-US" dirty="0" smtClean="0"/>
              <a:t> (</a:t>
            </a:r>
            <a:r>
              <a:rPr lang="en-US" dirty="0" err="1"/>
              <a:t>hoo</a:t>
            </a:r>
            <a:r>
              <a:rPr lang="en-US" dirty="0"/>
              <a:t>-bris-</a:t>
            </a:r>
            <a:r>
              <a:rPr lang="en-US" dirty="0" err="1"/>
              <a:t>tace</a:t>
            </a:r>
            <a:r>
              <a:rPr lang="en-US" dirty="0" smtClean="0"/>
              <a:t>')</a:t>
            </a:r>
          </a:p>
          <a:p>
            <a:pPr lvl="1"/>
            <a:r>
              <a:rPr lang="en-US" dirty="0"/>
              <a:t>“</a:t>
            </a:r>
            <a:r>
              <a:rPr lang="en-US" i="1" dirty="0"/>
              <a:t>one who, uplifted with pride, either heaps insulting language upon others or does them some shameful act of wrong</a:t>
            </a:r>
            <a:r>
              <a:rPr lang="en-US" i="1" dirty="0" smtClean="0"/>
              <a:t>.</a:t>
            </a:r>
            <a:r>
              <a:rPr lang="en-US" dirty="0" smtClean="0"/>
              <a:t>”</a:t>
            </a:r>
          </a:p>
          <a:p>
            <a:pPr lvl="1"/>
            <a:r>
              <a:rPr lang="en-US" dirty="0" smtClean="0"/>
              <a:t>“</a:t>
            </a:r>
            <a:r>
              <a:rPr lang="en-US" i="1" dirty="0" smtClean="0"/>
              <a:t>It </a:t>
            </a:r>
            <a:r>
              <a:rPr lang="en-US" i="1" dirty="0"/>
              <a:t>indicates a person who takes a savage personal delight and a malicious enjoyment in the afflictions inflicted upon another</a:t>
            </a:r>
            <a:r>
              <a:rPr lang="en-US" i="1" dirty="0" smtClean="0"/>
              <a:t>.</a:t>
            </a:r>
            <a:r>
              <a:rPr lang="en-US" dirty="0" smtClean="0"/>
              <a:t>”</a:t>
            </a:r>
          </a:p>
          <a:p>
            <a:r>
              <a:rPr lang="en-US" dirty="0" smtClean="0"/>
              <a:t>Proverbs 16:18 “</a:t>
            </a:r>
            <a:r>
              <a:rPr lang="en-US" i="1" dirty="0" smtClean="0"/>
              <a:t>Pride goes before destruction, and a haughty spirit before a fall.</a:t>
            </a:r>
            <a:r>
              <a:rPr lang="en-US" dirty="0" smtClean="0"/>
              <a:t>”</a:t>
            </a:r>
          </a:p>
          <a:p>
            <a:pPr marL="0" indent="0">
              <a:buNone/>
            </a:pPr>
            <a:endParaRPr lang="en-US" dirty="0"/>
          </a:p>
        </p:txBody>
      </p:sp>
      <p:sp>
        <p:nvSpPr>
          <p:cNvPr id="3" name="Title 2"/>
          <p:cNvSpPr>
            <a:spLocks noGrp="1"/>
          </p:cNvSpPr>
          <p:nvPr>
            <p:ph type="title"/>
          </p:nvPr>
        </p:nvSpPr>
        <p:spPr/>
        <p:txBody>
          <a:bodyPr/>
          <a:lstStyle/>
          <a:p>
            <a:r>
              <a:rPr lang="en-US" dirty="0" smtClean="0"/>
              <a:t>Verse 13</a:t>
            </a:r>
            <a:endParaRPr lang="en-US" dirty="0"/>
          </a:p>
        </p:txBody>
      </p:sp>
      <p:sp>
        <p:nvSpPr>
          <p:cNvPr id="4" name="Footer Placeholder 3"/>
          <p:cNvSpPr>
            <a:spLocks noGrp="1"/>
          </p:cNvSpPr>
          <p:nvPr>
            <p:ph type="ftr" sz="quarter" idx="11"/>
          </p:nvPr>
        </p:nvSpPr>
        <p:spPr/>
        <p:txBody>
          <a:bodyPr/>
          <a:lstStyle/>
          <a:p>
            <a:pPr>
              <a:defRPr/>
            </a:pPr>
            <a:r>
              <a:rPr lang="en-US" dirty="0" smtClean="0"/>
              <a:t>13c</a:t>
            </a:r>
            <a:endParaRPr lang="en-US" dirty="0"/>
          </a:p>
        </p:txBody>
      </p:sp>
    </p:spTree>
    <p:extLst>
      <p:ext uri="{BB962C8B-B14F-4D97-AF65-F5344CB8AC3E}">
        <p14:creationId xmlns:p14="http://schemas.microsoft.com/office/powerpoint/2010/main" val="34950385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334000"/>
          </a:xfrm>
        </p:spPr>
        <p:txBody>
          <a:bodyPr>
            <a:normAutofit lnSpcReduction="10000"/>
          </a:bodyPr>
          <a:lstStyle/>
          <a:p>
            <a:r>
              <a:rPr lang="en-US" dirty="0" smtClean="0"/>
              <a:t>Ignorantly in unbelief</a:t>
            </a:r>
          </a:p>
          <a:p>
            <a:pPr lvl="1"/>
            <a:r>
              <a:rPr lang="en-US" dirty="0" smtClean="0"/>
              <a:t>Acts 17:30 “</a:t>
            </a:r>
            <a:r>
              <a:rPr lang="en-US" i="1" dirty="0" smtClean="0"/>
              <a:t>Truly, these times of ignorance God overlooked, but now commands all men everywhere to repent.</a:t>
            </a:r>
            <a:r>
              <a:rPr lang="en-US" dirty="0" smtClean="0"/>
              <a:t>”</a:t>
            </a:r>
          </a:p>
          <a:p>
            <a:pPr lvl="1"/>
            <a:r>
              <a:rPr lang="en-US" dirty="0" smtClean="0"/>
              <a:t>Paul is indicating that God will be more merciful to those who sin ignorantly than those with the full knowledge and conscience of their actions.</a:t>
            </a:r>
          </a:p>
          <a:p>
            <a:pPr lvl="1"/>
            <a:r>
              <a:rPr lang="en-US" dirty="0" smtClean="0"/>
              <a:t>Luke 12:47-48</a:t>
            </a:r>
          </a:p>
          <a:p>
            <a:pPr lvl="2"/>
            <a:r>
              <a:rPr lang="en-US" dirty="0" smtClean="0"/>
              <a:t>The man was still sinning.</a:t>
            </a:r>
          </a:p>
          <a:p>
            <a:pPr lvl="1"/>
            <a:r>
              <a:rPr lang="en-US" dirty="0" smtClean="0"/>
              <a:t>Luke 23:34</a:t>
            </a:r>
          </a:p>
          <a:p>
            <a:pPr lvl="2"/>
            <a:r>
              <a:rPr lang="en-US" dirty="0" smtClean="0"/>
              <a:t>Jesus was not asking for their sins to be absolved, but mercy for the sin they committed in ignorance (cf. Acts 3:11-21)</a:t>
            </a:r>
          </a:p>
          <a:p>
            <a:r>
              <a:rPr lang="en-US" dirty="0" smtClean="0"/>
              <a:t>Paul was still guilty of his sins, and needed salvation as we all do.</a:t>
            </a:r>
          </a:p>
          <a:p>
            <a:endParaRPr lang="en-US" dirty="0" smtClean="0"/>
          </a:p>
          <a:p>
            <a:pPr marL="776288" lvl="2" indent="0">
              <a:buNone/>
            </a:pPr>
            <a:endParaRPr lang="en-US" dirty="0"/>
          </a:p>
        </p:txBody>
      </p:sp>
      <p:sp>
        <p:nvSpPr>
          <p:cNvPr id="3" name="Title 2"/>
          <p:cNvSpPr>
            <a:spLocks noGrp="1"/>
          </p:cNvSpPr>
          <p:nvPr>
            <p:ph type="title"/>
          </p:nvPr>
        </p:nvSpPr>
        <p:spPr/>
        <p:txBody>
          <a:bodyPr/>
          <a:lstStyle/>
          <a:p>
            <a:r>
              <a:rPr lang="en-US" dirty="0" smtClean="0"/>
              <a:t>Verse 13</a:t>
            </a:r>
            <a:endParaRPr lang="en-US" dirty="0"/>
          </a:p>
        </p:txBody>
      </p:sp>
      <p:sp>
        <p:nvSpPr>
          <p:cNvPr id="4" name="Footer Placeholder 3"/>
          <p:cNvSpPr>
            <a:spLocks noGrp="1"/>
          </p:cNvSpPr>
          <p:nvPr>
            <p:ph type="ftr" sz="quarter" idx="11"/>
          </p:nvPr>
        </p:nvSpPr>
        <p:spPr/>
        <p:txBody>
          <a:bodyPr/>
          <a:lstStyle/>
          <a:p>
            <a:pPr>
              <a:defRPr/>
            </a:pPr>
            <a:r>
              <a:rPr lang="en-US" dirty="0" smtClean="0"/>
              <a:t>13d</a:t>
            </a:r>
            <a:endParaRPr lang="en-US" dirty="0"/>
          </a:p>
        </p:txBody>
      </p:sp>
    </p:spTree>
    <p:extLst>
      <p:ext uri="{BB962C8B-B14F-4D97-AF65-F5344CB8AC3E}">
        <p14:creationId xmlns:p14="http://schemas.microsoft.com/office/powerpoint/2010/main" val="1218125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334000"/>
          </a:xfrm>
        </p:spPr>
        <p:txBody>
          <a:bodyPr>
            <a:normAutofit lnSpcReduction="10000"/>
          </a:bodyPr>
          <a:lstStyle/>
          <a:p>
            <a:r>
              <a:rPr lang="en-US" dirty="0" smtClean="0"/>
              <a:t>General Commission</a:t>
            </a:r>
          </a:p>
          <a:p>
            <a:pPr lvl="1"/>
            <a:r>
              <a:rPr lang="en-US" dirty="0" smtClean="0"/>
              <a:t>Matthew 28:18-20 “</a:t>
            </a:r>
            <a:r>
              <a:rPr lang="en-US" i="1" dirty="0"/>
              <a:t>And Jesus came and spoke to them, saying, “All authority has been given to Me in heaven and on earth. </a:t>
            </a:r>
            <a:r>
              <a:rPr lang="en-US" i="1" baseline="30000" dirty="0"/>
              <a:t> </a:t>
            </a:r>
            <a:r>
              <a:rPr lang="en-US" i="1" dirty="0"/>
              <a:t>Go therefore and make disciples of all the nations, baptizing them in the name of the Father and of the Son and of the Holy Spirit, teaching them to observe all things that I have commanded you; and lo, I am with you always, even to the end of the age.” </a:t>
            </a:r>
            <a:r>
              <a:rPr lang="en-US" i="1" dirty="0" smtClean="0"/>
              <a:t>Amen</a:t>
            </a:r>
            <a:r>
              <a:rPr lang="en-US" dirty="0" smtClean="0"/>
              <a:t>”</a:t>
            </a:r>
          </a:p>
          <a:p>
            <a:pPr lvl="2"/>
            <a:r>
              <a:rPr lang="en-US" dirty="0" smtClean="0"/>
              <a:t>Teach and make disciples</a:t>
            </a:r>
          </a:p>
          <a:p>
            <a:pPr lvl="2"/>
            <a:r>
              <a:rPr lang="en-US" dirty="0" smtClean="0"/>
              <a:t>Confirm message with the accompanying signs (Mark 16:20)</a:t>
            </a:r>
          </a:p>
          <a:p>
            <a:pPr lvl="1"/>
            <a:r>
              <a:rPr lang="en-US" dirty="0" smtClean="0"/>
              <a:t>Acts 1:8 Jesus to the apostles “</a:t>
            </a:r>
            <a:r>
              <a:rPr lang="en-US" i="1" dirty="0"/>
              <a:t>… shall receive power when the Holy Spirit has come upon you; and you shall be witnesses to Me in Jerusalem, and in all Judea and Samaria, and to the end of the earth</a:t>
            </a:r>
            <a:r>
              <a:rPr lang="en-US" i="1" dirty="0" smtClean="0"/>
              <a:t>.</a:t>
            </a:r>
            <a:r>
              <a:rPr lang="en-US" dirty="0" smtClean="0"/>
              <a:t>”</a:t>
            </a:r>
          </a:p>
          <a:p>
            <a:pPr lvl="2"/>
            <a:r>
              <a:rPr lang="en-US" dirty="0" smtClean="0"/>
              <a:t>Witnesses of Jesus throughout the world</a:t>
            </a:r>
          </a:p>
          <a:p>
            <a:pPr lvl="2"/>
            <a:endParaRPr lang="en-US" dirty="0"/>
          </a:p>
        </p:txBody>
      </p:sp>
      <p:sp>
        <p:nvSpPr>
          <p:cNvPr id="3" name="Title 2"/>
          <p:cNvSpPr>
            <a:spLocks noGrp="1"/>
          </p:cNvSpPr>
          <p:nvPr>
            <p:ph type="title"/>
          </p:nvPr>
        </p:nvSpPr>
        <p:spPr/>
        <p:txBody>
          <a:bodyPr/>
          <a:lstStyle/>
          <a:p>
            <a:pPr algn="ctr"/>
            <a:r>
              <a:rPr lang="en-US" dirty="0" smtClean="0"/>
              <a:t>Verse 1</a:t>
            </a:r>
            <a:endParaRPr lang="en-US" dirty="0"/>
          </a:p>
        </p:txBody>
      </p:sp>
      <p:sp>
        <p:nvSpPr>
          <p:cNvPr id="5" name="Footer Placeholder 1"/>
          <p:cNvSpPr txBox="1">
            <a:spLocks/>
          </p:cNvSpPr>
          <p:nvPr/>
        </p:nvSpPr>
        <p:spPr>
          <a:xfrm>
            <a:off x="5562600" y="0"/>
            <a:ext cx="3581400" cy="384175"/>
          </a:xfrm>
          <a:prstGeom prst="rect">
            <a:avLst/>
          </a:prstGeom>
        </p:spPr>
        <p:txBody>
          <a:bodyPr vert="horz" anchor="ctr" anchorCtr="0"/>
          <a:lstStyle>
            <a:defPPr>
              <a:defRPr lang="en-US"/>
            </a:defPPr>
            <a:lvl1pPr algn="r" rtl="0" eaLnBrk="1" fontAlgn="auto" latinLnBrk="0" hangingPunct="1">
              <a:spcBef>
                <a:spcPts val="0"/>
              </a:spcBef>
              <a:spcAft>
                <a:spcPts val="0"/>
              </a:spcAft>
              <a:defRPr kumimoji="0" sz="1200" kern="1200">
                <a:solidFill>
                  <a:schemeClr val="tx2"/>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z="2000" dirty="0" smtClean="0">
                <a:solidFill>
                  <a:schemeClr val="tx1"/>
                </a:solidFill>
              </a:rPr>
              <a:t>1b.ii</a:t>
            </a:r>
            <a:endParaRPr lang="en-US" sz="2000" dirty="0">
              <a:solidFill>
                <a:schemeClr val="tx1"/>
              </a:solidFill>
            </a:endParaRPr>
          </a:p>
        </p:txBody>
      </p:sp>
    </p:spTree>
    <p:extLst>
      <p:ext uri="{BB962C8B-B14F-4D97-AF65-F5344CB8AC3E}">
        <p14:creationId xmlns:p14="http://schemas.microsoft.com/office/powerpoint/2010/main" val="153453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Exceedingly abundant – </a:t>
            </a:r>
            <a:r>
              <a:rPr lang="en-US" dirty="0" err="1" smtClean="0"/>
              <a:t>huperpleonazo</a:t>
            </a:r>
            <a:r>
              <a:rPr lang="en-US" dirty="0" smtClean="0"/>
              <a:t> (hoop-</a:t>
            </a:r>
            <a:r>
              <a:rPr lang="en-US" dirty="0" err="1" smtClean="0"/>
              <a:t>er</a:t>
            </a:r>
            <a:r>
              <a:rPr lang="en-US" dirty="0" smtClean="0"/>
              <a:t>-</a:t>
            </a:r>
            <a:r>
              <a:rPr lang="en-US" dirty="0" err="1" smtClean="0"/>
              <a:t>pleh</a:t>
            </a:r>
            <a:r>
              <a:rPr lang="en-US" dirty="0" smtClean="0"/>
              <a:t>-on-ad’-</a:t>
            </a:r>
            <a:r>
              <a:rPr lang="en-US" dirty="0" err="1" smtClean="0"/>
              <a:t>zo</a:t>
            </a:r>
            <a:r>
              <a:rPr lang="en-US" dirty="0" smtClean="0"/>
              <a:t>)</a:t>
            </a:r>
          </a:p>
          <a:p>
            <a:pPr lvl="1"/>
            <a:r>
              <a:rPr lang="en-US" dirty="0" err="1" smtClean="0"/>
              <a:t>Huper</a:t>
            </a:r>
            <a:r>
              <a:rPr lang="en-US" dirty="0" smtClean="0"/>
              <a:t> (hoop-</a:t>
            </a:r>
            <a:r>
              <a:rPr lang="en-US" dirty="0" err="1" smtClean="0"/>
              <a:t>er</a:t>
            </a:r>
            <a:r>
              <a:rPr lang="en-US" dirty="0" smtClean="0"/>
              <a:t>’) – “</a:t>
            </a:r>
            <a:r>
              <a:rPr lang="en-US" i="1" dirty="0" smtClean="0"/>
              <a:t>over, beyond, more than</a:t>
            </a:r>
            <a:r>
              <a:rPr lang="en-US" dirty="0" smtClean="0"/>
              <a:t>”</a:t>
            </a:r>
          </a:p>
          <a:p>
            <a:pPr lvl="1"/>
            <a:r>
              <a:rPr lang="en-US" dirty="0" err="1" smtClean="0"/>
              <a:t>Pleonazo</a:t>
            </a:r>
            <a:r>
              <a:rPr lang="en-US" dirty="0" smtClean="0"/>
              <a:t> (</a:t>
            </a:r>
            <a:r>
              <a:rPr lang="en-US" dirty="0" err="1" smtClean="0"/>
              <a:t>pleh</a:t>
            </a:r>
            <a:r>
              <a:rPr lang="en-US" dirty="0" smtClean="0"/>
              <a:t>-on-ad’-</a:t>
            </a:r>
            <a:r>
              <a:rPr lang="en-US" dirty="0" err="1" smtClean="0"/>
              <a:t>zo</a:t>
            </a:r>
            <a:r>
              <a:rPr lang="en-US" dirty="0" smtClean="0"/>
              <a:t>) – “</a:t>
            </a:r>
            <a:r>
              <a:rPr lang="en-US" i="1" dirty="0" smtClean="0"/>
              <a:t>to </a:t>
            </a:r>
            <a:r>
              <a:rPr lang="en-US" i="1" dirty="0" err="1" smtClean="0"/>
              <a:t>superabound</a:t>
            </a:r>
            <a:r>
              <a:rPr lang="en-US" dirty="0" smtClean="0"/>
              <a:t>”</a:t>
            </a:r>
          </a:p>
          <a:p>
            <a:pPr lvl="2"/>
            <a:r>
              <a:rPr lang="en-US" dirty="0" smtClean="0"/>
              <a:t>From </a:t>
            </a:r>
            <a:r>
              <a:rPr lang="en-US" dirty="0" err="1" smtClean="0"/>
              <a:t>Pleion</a:t>
            </a:r>
            <a:r>
              <a:rPr lang="en-US" dirty="0" smtClean="0"/>
              <a:t> (</a:t>
            </a:r>
            <a:r>
              <a:rPr lang="en-US" dirty="0" err="1" smtClean="0"/>
              <a:t>pli</a:t>
            </a:r>
            <a:r>
              <a:rPr lang="en-US" dirty="0" smtClean="0"/>
              <a:t>-own) – “</a:t>
            </a:r>
            <a:r>
              <a:rPr lang="en-US" i="1" dirty="0" smtClean="0"/>
              <a:t>greater in quantity.</a:t>
            </a:r>
            <a:r>
              <a:rPr lang="en-US" dirty="0" smtClean="0"/>
              <a:t>”</a:t>
            </a:r>
          </a:p>
          <a:p>
            <a:pPr lvl="1"/>
            <a:r>
              <a:rPr lang="en-US" dirty="0" smtClean="0"/>
              <a:t>Paul reminds us of the “beyond, more than, super abounding, greater in quantity” grace that God has shown both him and all of us (cf. Ephesians 2:4-10)</a:t>
            </a:r>
          </a:p>
          <a:p>
            <a:r>
              <a:rPr lang="en-US" dirty="0" smtClean="0"/>
              <a:t>Reception of this grace</a:t>
            </a:r>
          </a:p>
          <a:p>
            <a:pPr lvl="1"/>
            <a:r>
              <a:rPr lang="en-US" dirty="0" smtClean="0"/>
              <a:t>By faith in the life, death, resurrection of Jesus.</a:t>
            </a:r>
          </a:p>
          <a:p>
            <a:pPr lvl="1"/>
            <a:r>
              <a:rPr lang="en-US" dirty="0" smtClean="0"/>
              <a:t>In love, because we desire to please God (cf. John 14:15, 15:14)</a:t>
            </a:r>
          </a:p>
          <a:p>
            <a:pPr lvl="1"/>
            <a:endParaRPr lang="en-US" dirty="0"/>
          </a:p>
        </p:txBody>
      </p:sp>
      <p:sp>
        <p:nvSpPr>
          <p:cNvPr id="3" name="Title 2"/>
          <p:cNvSpPr>
            <a:spLocks noGrp="1"/>
          </p:cNvSpPr>
          <p:nvPr>
            <p:ph type="title"/>
          </p:nvPr>
        </p:nvSpPr>
        <p:spPr/>
        <p:txBody>
          <a:bodyPr/>
          <a:lstStyle/>
          <a:p>
            <a:r>
              <a:rPr lang="en-US" dirty="0" smtClean="0"/>
              <a:t>Verse 14</a:t>
            </a:r>
            <a:endParaRPr lang="en-US" dirty="0"/>
          </a:p>
        </p:txBody>
      </p:sp>
      <p:sp>
        <p:nvSpPr>
          <p:cNvPr id="4" name="Footer Placeholder 3"/>
          <p:cNvSpPr>
            <a:spLocks noGrp="1"/>
          </p:cNvSpPr>
          <p:nvPr>
            <p:ph type="ftr" sz="quarter" idx="11"/>
          </p:nvPr>
        </p:nvSpPr>
        <p:spPr/>
        <p:txBody>
          <a:bodyPr/>
          <a:lstStyle/>
          <a:p>
            <a:pPr>
              <a:defRPr/>
            </a:pPr>
            <a:r>
              <a:rPr lang="en-US" dirty="0" smtClean="0"/>
              <a:t>14a/b</a:t>
            </a:r>
            <a:endParaRPr lang="en-US" dirty="0"/>
          </a:p>
        </p:txBody>
      </p:sp>
    </p:spTree>
    <p:extLst>
      <p:ext uri="{BB962C8B-B14F-4D97-AF65-F5344CB8AC3E}">
        <p14:creationId xmlns:p14="http://schemas.microsoft.com/office/powerpoint/2010/main" val="4162463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334000"/>
          </a:xfrm>
        </p:spPr>
        <p:txBody>
          <a:bodyPr>
            <a:normAutofit fontScale="92500" lnSpcReduction="20000"/>
          </a:bodyPr>
          <a:lstStyle/>
          <a:p>
            <a:r>
              <a:rPr lang="en-US" dirty="0" smtClean="0"/>
              <a:t>This is a faithful saying</a:t>
            </a:r>
          </a:p>
          <a:p>
            <a:pPr lvl="1"/>
            <a:r>
              <a:rPr lang="en-US" dirty="0" smtClean="0"/>
              <a:t>The idea is that these are trust worthy and assuredly true statements.</a:t>
            </a:r>
          </a:p>
          <a:p>
            <a:pPr lvl="1"/>
            <a:r>
              <a:rPr lang="en-US" dirty="0"/>
              <a:t>Used 5 times in the NT by Paul.</a:t>
            </a:r>
          </a:p>
          <a:p>
            <a:pPr lvl="2"/>
            <a:r>
              <a:rPr lang="en-US" dirty="0" smtClean="0"/>
              <a:t>1 </a:t>
            </a:r>
            <a:r>
              <a:rPr lang="en-US" dirty="0"/>
              <a:t>Timothy 1:15 “</a:t>
            </a:r>
            <a:r>
              <a:rPr lang="en-US" i="1" dirty="0"/>
              <a:t>This is a faithful saying and worthy of all acceptance, that Christ Jesus came into the world to save sinners, of whom I am chief. </a:t>
            </a:r>
            <a:r>
              <a:rPr lang="en-US" dirty="0"/>
              <a:t>”</a:t>
            </a:r>
            <a:endParaRPr lang="en-US" dirty="0" smtClean="0"/>
          </a:p>
          <a:p>
            <a:pPr lvl="2"/>
            <a:r>
              <a:rPr lang="en-US" dirty="0" smtClean="0"/>
              <a:t>1 Timothy </a:t>
            </a:r>
            <a:r>
              <a:rPr lang="en-US" dirty="0"/>
              <a:t>3:1 “</a:t>
            </a:r>
            <a:r>
              <a:rPr lang="en-US" i="1" dirty="0"/>
              <a:t>This is a faithful saying: If a man desires the position of a bishop</a:t>
            </a:r>
            <a:r>
              <a:rPr lang="en-US" i="1" dirty="0" smtClean="0"/>
              <a:t>, </a:t>
            </a:r>
            <a:r>
              <a:rPr lang="en-US" i="1" dirty="0"/>
              <a:t>he desires a good work. </a:t>
            </a:r>
            <a:r>
              <a:rPr lang="en-US" dirty="0"/>
              <a:t>”</a:t>
            </a:r>
            <a:endParaRPr lang="en-US" dirty="0" smtClean="0"/>
          </a:p>
          <a:p>
            <a:pPr lvl="2"/>
            <a:r>
              <a:rPr lang="en-US" dirty="0" smtClean="0"/>
              <a:t>1 Timothy </a:t>
            </a:r>
            <a:r>
              <a:rPr lang="en-US" dirty="0"/>
              <a:t>4:9 “</a:t>
            </a:r>
            <a:r>
              <a:rPr lang="en-US" i="1" dirty="0"/>
              <a:t>This is a faithful saying and worthy of all acceptance</a:t>
            </a:r>
            <a:r>
              <a:rPr lang="en-US" i="1" dirty="0" smtClean="0"/>
              <a:t>.</a:t>
            </a:r>
            <a:r>
              <a:rPr lang="en-US" dirty="0" smtClean="0"/>
              <a:t>”</a:t>
            </a:r>
            <a:endParaRPr lang="en-US" dirty="0"/>
          </a:p>
          <a:p>
            <a:pPr lvl="2"/>
            <a:r>
              <a:rPr lang="en-US" dirty="0" smtClean="0"/>
              <a:t>2 Timothy 2:11 “</a:t>
            </a:r>
            <a:r>
              <a:rPr lang="en-US" i="1" dirty="0"/>
              <a:t>This is a faithful </a:t>
            </a:r>
            <a:r>
              <a:rPr lang="en-US" i="1" dirty="0" smtClean="0"/>
              <a:t>saying: For </a:t>
            </a:r>
            <a:r>
              <a:rPr lang="en-US" i="1" dirty="0"/>
              <a:t>if we died with </a:t>
            </a:r>
            <a:r>
              <a:rPr lang="en-US" i="1" dirty="0" smtClean="0"/>
              <a:t>Him, we </a:t>
            </a:r>
            <a:r>
              <a:rPr lang="en-US" i="1" dirty="0"/>
              <a:t>shall also live with Him</a:t>
            </a:r>
            <a:r>
              <a:rPr lang="en-US" i="1" dirty="0" smtClean="0"/>
              <a:t>.”</a:t>
            </a:r>
          </a:p>
          <a:p>
            <a:pPr lvl="2"/>
            <a:r>
              <a:rPr lang="en-US" dirty="0" smtClean="0"/>
              <a:t>Titus </a:t>
            </a:r>
            <a:r>
              <a:rPr lang="en-US" dirty="0"/>
              <a:t>3:8 “</a:t>
            </a:r>
            <a:r>
              <a:rPr lang="en-US" i="1" dirty="0"/>
              <a:t>This is a faithful saying, and these things I want you to affirm constantly, that those who have believed in God should be careful to maintain good works. These things are good and profitable to men</a:t>
            </a:r>
            <a:r>
              <a:rPr lang="en-US" i="1" dirty="0" smtClean="0"/>
              <a:t>.</a:t>
            </a:r>
            <a:r>
              <a:rPr lang="en-US" dirty="0" smtClean="0"/>
              <a:t>”</a:t>
            </a:r>
          </a:p>
          <a:p>
            <a:pPr lvl="1"/>
            <a:r>
              <a:rPr lang="en-US" dirty="0" smtClean="0"/>
              <a:t>2 of these add “worthy of all acceptance” indicating that all men should accept these whereas the others are specific to the church.</a:t>
            </a:r>
          </a:p>
          <a:p>
            <a:pPr lvl="1"/>
            <a:endParaRPr lang="en-US" dirty="0"/>
          </a:p>
        </p:txBody>
      </p:sp>
      <p:sp>
        <p:nvSpPr>
          <p:cNvPr id="3" name="Title 2"/>
          <p:cNvSpPr>
            <a:spLocks noGrp="1"/>
          </p:cNvSpPr>
          <p:nvPr>
            <p:ph type="title"/>
          </p:nvPr>
        </p:nvSpPr>
        <p:spPr/>
        <p:txBody>
          <a:bodyPr/>
          <a:lstStyle/>
          <a:p>
            <a:r>
              <a:rPr lang="en-US" dirty="0" smtClean="0"/>
              <a:t>Verse 15</a:t>
            </a:r>
            <a:endParaRPr lang="en-US" dirty="0"/>
          </a:p>
        </p:txBody>
      </p:sp>
      <p:sp>
        <p:nvSpPr>
          <p:cNvPr id="4" name="Footer Placeholder 3"/>
          <p:cNvSpPr>
            <a:spLocks noGrp="1"/>
          </p:cNvSpPr>
          <p:nvPr>
            <p:ph type="ftr" sz="quarter" idx="11"/>
          </p:nvPr>
        </p:nvSpPr>
        <p:spPr/>
        <p:txBody>
          <a:bodyPr/>
          <a:lstStyle/>
          <a:p>
            <a:pPr>
              <a:defRPr/>
            </a:pPr>
            <a:r>
              <a:rPr lang="en-US" dirty="0" smtClean="0"/>
              <a:t>15a</a:t>
            </a:r>
            <a:endParaRPr lang="en-US" dirty="0"/>
          </a:p>
        </p:txBody>
      </p:sp>
    </p:spTree>
    <p:extLst>
      <p:ext uri="{BB962C8B-B14F-4D97-AF65-F5344CB8AC3E}">
        <p14:creationId xmlns:p14="http://schemas.microsoft.com/office/powerpoint/2010/main" val="77763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Jesus our Savior</a:t>
            </a:r>
          </a:p>
          <a:p>
            <a:pPr lvl="1"/>
            <a:r>
              <a:rPr lang="en-US" dirty="0" smtClean="0"/>
              <a:t>Hebrews 10:4 “</a:t>
            </a:r>
            <a:r>
              <a:rPr lang="en-US" i="1" dirty="0" smtClean="0"/>
              <a:t>For it is not possible that the blood of bulls and goats could take away sins..</a:t>
            </a:r>
            <a:r>
              <a:rPr lang="en-US" dirty="0" smtClean="0"/>
              <a:t>”</a:t>
            </a:r>
          </a:p>
          <a:p>
            <a:pPr lvl="1"/>
            <a:r>
              <a:rPr lang="en-US" dirty="0" smtClean="0"/>
              <a:t>Romans 5:6 “</a:t>
            </a:r>
            <a:r>
              <a:rPr lang="en-US" i="1" dirty="0" smtClean="0"/>
              <a:t>For when we were still without strength, in due time Christ died for the ungodly.</a:t>
            </a:r>
            <a:r>
              <a:rPr lang="en-US" dirty="0" smtClean="0"/>
              <a:t>”</a:t>
            </a:r>
          </a:p>
          <a:p>
            <a:pPr lvl="1"/>
            <a:r>
              <a:rPr lang="en-US" dirty="0" smtClean="0"/>
              <a:t>Romans 3:23 </a:t>
            </a:r>
            <a:r>
              <a:rPr lang="en-US" i="1" dirty="0" smtClean="0"/>
              <a:t>“all have sinned and fall short of the glory of God.”</a:t>
            </a:r>
          </a:p>
          <a:p>
            <a:r>
              <a:rPr lang="en-US" dirty="0" smtClean="0"/>
              <a:t>Jesus came to save all men, not just the “predestined few.”</a:t>
            </a:r>
          </a:p>
          <a:p>
            <a:r>
              <a:rPr lang="en-US" dirty="0" smtClean="0"/>
              <a:t>Jesus came into the world indicating His pre-existence.</a:t>
            </a:r>
          </a:p>
          <a:p>
            <a:pPr lvl="1"/>
            <a:r>
              <a:rPr lang="en-US" dirty="0" smtClean="0"/>
              <a:t>Hebrews 10:5 “</a:t>
            </a:r>
            <a:r>
              <a:rPr lang="en-US" i="1" dirty="0" smtClean="0"/>
              <a:t>Therefore, when He came into the world, He said: “Sacrifice and offering You did not desire, but a body You have prepared for Me.”</a:t>
            </a:r>
            <a:r>
              <a:rPr lang="en-US" dirty="0" smtClean="0"/>
              <a:t>”</a:t>
            </a:r>
            <a:endParaRPr lang="en-US" dirty="0"/>
          </a:p>
        </p:txBody>
      </p:sp>
      <p:sp>
        <p:nvSpPr>
          <p:cNvPr id="3" name="Title 2"/>
          <p:cNvSpPr>
            <a:spLocks noGrp="1"/>
          </p:cNvSpPr>
          <p:nvPr>
            <p:ph type="title"/>
          </p:nvPr>
        </p:nvSpPr>
        <p:spPr/>
        <p:txBody>
          <a:bodyPr/>
          <a:lstStyle/>
          <a:p>
            <a:r>
              <a:rPr lang="en-US" dirty="0" smtClean="0"/>
              <a:t>Verse 15</a:t>
            </a:r>
            <a:endParaRPr lang="en-US" dirty="0"/>
          </a:p>
        </p:txBody>
      </p:sp>
      <p:sp>
        <p:nvSpPr>
          <p:cNvPr id="4" name="Footer Placeholder 3"/>
          <p:cNvSpPr>
            <a:spLocks noGrp="1"/>
          </p:cNvSpPr>
          <p:nvPr>
            <p:ph type="ftr" sz="quarter" idx="11"/>
          </p:nvPr>
        </p:nvSpPr>
        <p:spPr/>
        <p:txBody>
          <a:bodyPr/>
          <a:lstStyle/>
          <a:p>
            <a:pPr>
              <a:defRPr/>
            </a:pPr>
            <a:r>
              <a:rPr lang="en-US" dirty="0" smtClean="0"/>
              <a:t>15b</a:t>
            </a:r>
            <a:endParaRPr lang="en-US" dirty="0"/>
          </a:p>
        </p:txBody>
      </p:sp>
    </p:spTree>
    <p:extLst>
      <p:ext uri="{BB962C8B-B14F-4D97-AF65-F5344CB8AC3E}">
        <p14:creationId xmlns:p14="http://schemas.microsoft.com/office/powerpoint/2010/main" val="403358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chief sinner</a:t>
            </a:r>
          </a:p>
          <a:p>
            <a:pPr lvl="1"/>
            <a:r>
              <a:rPr lang="en-US" dirty="0" smtClean="0"/>
              <a:t>Paul regarded himself above all others in the manner of how he blasphemed God, persecuted the church, and his insolence.</a:t>
            </a:r>
          </a:p>
          <a:p>
            <a:pPr lvl="1"/>
            <a:r>
              <a:rPr lang="en-US" dirty="0" smtClean="0"/>
              <a:t>His position allowed him to persecute to such a great degree, yet…</a:t>
            </a:r>
          </a:p>
          <a:p>
            <a:pPr lvl="2"/>
            <a:r>
              <a:rPr lang="en-US" dirty="0" smtClean="0"/>
              <a:t>Jesus still carried out God’s plan of salvation</a:t>
            </a:r>
          </a:p>
          <a:p>
            <a:pPr lvl="2"/>
            <a:r>
              <a:rPr lang="en-US" dirty="0" smtClean="0"/>
              <a:t>The church was still established</a:t>
            </a:r>
          </a:p>
          <a:p>
            <a:pPr lvl="2"/>
            <a:r>
              <a:rPr lang="en-US" dirty="0" smtClean="0"/>
              <a:t>The church still grew greatly in numbers</a:t>
            </a:r>
            <a:endParaRPr lang="en-US" dirty="0"/>
          </a:p>
        </p:txBody>
      </p:sp>
      <p:sp>
        <p:nvSpPr>
          <p:cNvPr id="3" name="Title 2"/>
          <p:cNvSpPr>
            <a:spLocks noGrp="1"/>
          </p:cNvSpPr>
          <p:nvPr>
            <p:ph type="title"/>
          </p:nvPr>
        </p:nvSpPr>
        <p:spPr/>
        <p:txBody>
          <a:bodyPr/>
          <a:lstStyle/>
          <a:p>
            <a:r>
              <a:rPr lang="en-US" dirty="0" smtClean="0"/>
              <a:t>Verse 15</a:t>
            </a:r>
            <a:endParaRPr lang="en-US" dirty="0"/>
          </a:p>
        </p:txBody>
      </p:sp>
      <p:sp>
        <p:nvSpPr>
          <p:cNvPr id="4" name="Footer Placeholder 3"/>
          <p:cNvSpPr>
            <a:spLocks noGrp="1"/>
          </p:cNvSpPr>
          <p:nvPr>
            <p:ph type="ftr" sz="quarter" idx="11"/>
          </p:nvPr>
        </p:nvSpPr>
        <p:spPr/>
        <p:txBody>
          <a:bodyPr/>
          <a:lstStyle/>
          <a:p>
            <a:pPr>
              <a:defRPr/>
            </a:pPr>
            <a:r>
              <a:rPr lang="en-US" dirty="0" smtClean="0"/>
              <a:t>15c</a:t>
            </a:r>
            <a:endParaRPr lang="en-US" dirty="0"/>
          </a:p>
        </p:txBody>
      </p:sp>
    </p:spTree>
    <p:extLst>
      <p:ext uri="{BB962C8B-B14F-4D97-AF65-F5344CB8AC3E}">
        <p14:creationId xmlns:p14="http://schemas.microsoft.com/office/powerpoint/2010/main" val="42152612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334000"/>
          </a:xfrm>
        </p:spPr>
        <p:txBody>
          <a:bodyPr>
            <a:normAutofit fontScale="92500" lnSpcReduction="20000"/>
          </a:bodyPr>
          <a:lstStyle/>
          <a:p>
            <a:r>
              <a:rPr lang="en-US" dirty="0" smtClean="0"/>
              <a:t>God’s longsuffering</a:t>
            </a:r>
          </a:p>
          <a:p>
            <a:pPr lvl="1"/>
            <a:r>
              <a:rPr lang="en-US" dirty="0" smtClean="0"/>
              <a:t>2 Peter </a:t>
            </a:r>
            <a:r>
              <a:rPr lang="en-US" dirty="0"/>
              <a:t>3:9 “</a:t>
            </a:r>
            <a:r>
              <a:rPr lang="en-US" i="1" dirty="0"/>
              <a:t>The Lord is not slack concerning His promise, as some count slackness, </a:t>
            </a:r>
            <a:r>
              <a:rPr lang="en-US" i="1" dirty="0" smtClean="0"/>
              <a:t>but is longsuffering toward us, not willing that any should perish but that all should come to repentance. </a:t>
            </a:r>
            <a:r>
              <a:rPr lang="en-US" dirty="0" smtClean="0"/>
              <a:t>(cf. Romans 2:4-5)”</a:t>
            </a:r>
          </a:p>
          <a:p>
            <a:pPr lvl="1"/>
            <a:r>
              <a:rPr lang="en-US" dirty="0" smtClean="0"/>
              <a:t>Paul was not the first to gain salvation, but the word used here is the same as in v15 where Paul calls himself the chief of sinners.</a:t>
            </a:r>
          </a:p>
          <a:p>
            <a:r>
              <a:rPr lang="en-US" dirty="0" smtClean="0"/>
              <a:t>Paul our pattern</a:t>
            </a:r>
          </a:p>
          <a:p>
            <a:pPr lvl="1"/>
            <a:r>
              <a:rPr lang="en-US" dirty="0" smtClean="0"/>
              <a:t>Pattern – </a:t>
            </a:r>
            <a:r>
              <a:rPr lang="en-US" dirty="0" err="1" smtClean="0"/>
              <a:t>Hupotuposis</a:t>
            </a:r>
            <a:r>
              <a:rPr lang="en-US" dirty="0" smtClean="0"/>
              <a:t> (hoop-</a:t>
            </a:r>
            <a:r>
              <a:rPr lang="en-US" dirty="0" err="1" smtClean="0"/>
              <a:t>ot</a:t>
            </a:r>
            <a:r>
              <a:rPr lang="en-US" dirty="0" smtClean="0"/>
              <a:t>-</a:t>
            </a:r>
            <a:r>
              <a:rPr lang="en-US" dirty="0" err="1" smtClean="0"/>
              <a:t>oop</a:t>
            </a:r>
            <a:r>
              <a:rPr lang="en-US" dirty="0" smtClean="0"/>
              <a:t>’-o-sis) “</a:t>
            </a:r>
            <a:r>
              <a:rPr lang="en-US" i="1" dirty="0" smtClean="0"/>
              <a:t>an outline, sketch, brief and summary exposition</a:t>
            </a:r>
            <a:r>
              <a:rPr lang="en-US" dirty="0" smtClean="0"/>
              <a:t>”</a:t>
            </a:r>
          </a:p>
          <a:p>
            <a:pPr lvl="1"/>
            <a:r>
              <a:rPr lang="en-US" dirty="0" smtClean="0"/>
              <a:t>Paul’s life of sin and redemption is our pattern of God’s grace, mercy and salvation.</a:t>
            </a:r>
          </a:p>
          <a:p>
            <a:pPr lvl="1"/>
            <a:r>
              <a:rPr lang="en-US" dirty="0" smtClean="0"/>
              <a:t>Further this indicates that what Paul did in order to have his sins washed away is no different than what we are to do today.</a:t>
            </a:r>
          </a:p>
          <a:p>
            <a:pPr lvl="2"/>
            <a:r>
              <a:rPr lang="en-US" dirty="0" smtClean="0"/>
              <a:t>Acts </a:t>
            </a:r>
            <a:r>
              <a:rPr lang="en-US" dirty="0"/>
              <a:t>22:16 “</a:t>
            </a:r>
            <a:r>
              <a:rPr lang="en-US" i="1" dirty="0"/>
              <a:t>And now why are you waiting? Arise and be baptized, and wash away your sins, calling on the name of the Lord.’</a:t>
            </a:r>
            <a:r>
              <a:rPr lang="en-US" dirty="0"/>
              <a:t>”</a:t>
            </a:r>
            <a:endParaRPr lang="en-US" dirty="0" smtClean="0"/>
          </a:p>
          <a:p>
            <a:pPr lvl="1"/>
            <a:endParaRPr lang="en-US" dirty="0"/>
          </a:p>
        </p:txBody>
      </p:sp>
      <p:sp>
        <p:nvSpPr>
          <p:cNvPr id="3" name="Title 2"/>
          <p:cNvSpPr>
            <a:spLocks noGrp="1"/>
          </p:cNvSpPr>
          <p:nvPr>
            <p:ph type="title"/>
          </p:nvPr>
        </p:nvSpPr>
        <p:spPr/>
        <p:txBody>
          <a:bodyPr/>
          <a:lstStyle/>
          <a:p>
            <a:r>
              <a:rPr lang="en-US" dirty="0" smtClean="0"/>
              <a:t>Verse 16</a:t>
            </a:r>
            <a:endParaRPr lang="en-US" dirty="0"/>
          </a:p>
        </p:txBody>
      </p:sp>
      <p:sp>
        <p:nvSpPr>
          <p:cNvPr id="4" name="Footer Placeholder 3"/>
          <p:cNvSpPr>
            <a:spLocks noGrp="1"/>
          </p:cNvSpPr>
          <p:nvPr>
            <p:ph type="ftr" sz="quarter" idx="11"/>
          </p:nvPr>
        </p:nvSpPr>
        <p:spPr/>
        <p:txBody>
          <a:bodyPr/>
          <a:lstStyle/>
          <a:p>
            <a:pPr>
              <a:defRPr/>
            </a:pPr>
            <a:r>
              <a:rPr lang="en-US" dirty="0" smtClean="0"/>
              <a:t>16</a:t>
            </a:r>
            <a:endParaRPr lang="en-US" dirty="0"/>
          </a:p>
        </p:txBody>
      </p:sp>
    </p:spTree>
    <p:extLst>
      <p:ext uri="{BB962C8B-B14F-4D97-AF65-F5344CB8AC3E}">
        <p14:creationId xmlns:p14="http://schemas.microsoft.com/office/powerpoint/2010/main" val="120470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486400"/>
          </a:xfrm>
        </p:spPr>
        <p:txBody>
          <a:bodyPr>
            <a:normAutofit fontScale="85000" lnSpcReduction="20000"/>
          </a:bodyPr>
          <a:lstStyle/>
          <a:p>
            <a:r>
              <a:rPr lang="en-US" dirty="0" smtClean="0"/>
              <a:t>Doxology</a:t>
            </a:r>
          </a:p>
          <a:p>
            <a:pPr lvl="1"/>
            <a:r>
              <a:rPr lang="en-US" dirty="0" smtClean="0"/>
              <a:t>“</a:t>
            </a:r>
            <a:r>
              <a:rPr lang="en-US" dirty="0" err="1" smtClean="0"/>
              <a:t>Doxa</a:t>
            </a:r>
            <a:r>
              <a:rPr lang="en-US" dirty="0" smtClean="0"/>
              <a:t>” meaning ‘opinion, judgment, view’</a:t>
            </a:r>
          </a:p>
          <a:p>
            <a:pPr lvl="1"/>
            <a:r>
              <a:rPr lang="en-US" dirty="0" smtClean="0"/>
              <a:t>“Logos” meaning ‘utterance’</a:t>
            </a:r>
          </a:p>
          <a:p>
            <a:pPr lvl="1"/>
            <a:r>
              <a:rPr lang="en-US" dirty="0" smtClean="0"/>
              <a:t>Doxologies in scripture - </a:t>
            </a:r>
            <a:r>
              <a:rPr lang="en-US" dirty="0"/>
              <a:t>Romans 11:36, 16:27, Galatians 1:5, Ephesians 3:21, Philippians 4:20, 1 Timothy 1:17, 6:16, 2 Timothy 4:18, Hebrews 13:21, 1 Peter 4:11, 5:11, 2 Peter 3:18, Jude 25, Revelation 1:6, 5:13, 7:12</a:t>
            </a:r>
            <a:r>
              <a:rPr lang="en-US" dirty="0" smtClean="0"/>
              <a:t>.</a:t>
            </a:r>
          </a:p>
          <a:p>
            <a:r>
              <a:rPr lang="en-US" dirty="0" smtClean="0"/>
              <a:t>King eternal</a:t>
            </a:r>
          </a:p>
          <a:p>
            <a:pPr lvl="1"/>
            <a:r>
              <a:rPr lang="en-US" dirty="0" err="1" smtClean="0"/>
              <a:t>Aion</a:t>
            </a:r>
            <a:r>
              <a:rPr lang="en-US" dirty="0" smtClean="0"/>
              <a:t> (</a:t>
            </a:r>
            <a:r>
              <a:rPr lang="en-US" dirty="0" err="1" smtClean="0"/>
              <a:t>ahee-ohn</a:t>
            </a:r>
            <a:r>
              <a:rPr lang="en-US" dirty="0" smtClean="0"/>
              <a:t>’) “</a:t>
            </a:r>
            <a:r>
              <a:rPr lang="en-US" i="1" dirty="0" smtClean="0"/>
              <a:t>forever, unbroken age, perpetuity of time</a:t>
            </a:r>
            <a:r>
              <a:rPr lang="en-US" dirty="0" smtClean="0"/>
              <a:t>”</a:t>
            </a:r>
          </a:p>
          <a:p>
            <a:pPr lvl="1"/>
            <a:r>
              <a:rPr lang="en-US" dirty="0" smtClean="0"/>
              <a:t>Jesus is called the “King of kings” in 1 Timothy 6:15 (cf. </a:t>
            </a:r>
            <a:r>
              <a:rPr lang="en-US" dirty="0"/>
              <a:t>Revelation 17:14, </a:t>
            </a:r>
            <a:r>
              <a:rPr lang="en-US" dirty="0" smtClean="0"/>
              <a:t>19:16)</a:t>
            </a:r>
          </a:p>
          <a:p>
            <a:r>
              <a:rPr lang="en-US" dirty="0" smtClean="0"/>
              <a:t>King immortal</a:t>
            </a:r>
          </a:p>
          <a:p>
            <a:pPr lvl="1"/>
            <a:r>
              <a:rPr lang="en-US" dirty="0" err="1" smtClean="0"/>
              <a:t>Aphthartos</a:t>
            </a:r>
            <a:r>
              <a:rPr lang="en-US" dirty="0" smtClean="0"/>
              <a:t> (</a:t>
            </a:r>
            <a:r>
              <a:rPr lang="en-US" dirty="0" err="1" smtClean="0"/>
              <a:t>af</a:t>
            </a:r>
            <a:r>
              <a:rPr lang="en-US" dirty="0" smtClean="0"/>
              <a:t>’-</a:t>
            </a:r>
            <a:r>
              <a:rPr lang="en-US" dirty="0" err="1" smtClean="0"/>
              <a:t>thar</a:t>
            </a:r>
            <a:r>
              <a:rPr lang="en-US" dirty="0" smtClean="0"/>
              <a:t>-</a:t>
            </a:r>
            <a:r>
              <a:rPr lang="en-US" dirty="0" err="1" smtClean="0"/>
              <a:t>tos</a:t>
            </a:r>
            <a:r>
              <a:rPr lang="en-US" dirty="0" smtClean="0"/>
              <a:t>) “</a:t>
            </a:r>
            <a:r>
              <a:rPr lang="en-US" i="1" dirty="0" smtClean="0"/>
              <a:t>uncorrupted, not liable to corruption or decay, imperishable</a:t>
            </a:r>
            <a:r>
              <a:rPr lang="en-US" dirty="0" smtClean="0"/>
              <a:t>”</a:t>
            </a:r>
          </a:p>
          <a:p>
            <a:pPr lvl="2"/>
            <a:r>
              <a:rPr lang="en-US" dirty="0" smtClean="0"/>
              <a:t>‘A’ – negative participle</a:t>
            </a:r>
          </a:p>
          <a:p>
            <a:pPr lvl="2"/>
            <a:r>
              <a:rPr lang="en-US" dirty="0" err="1" smtClean="0"/>
              <a:t>Phtheiro</a:t>
            </a:r>
            <a:r>
              <a:rPr lang="en-US" dirty="0" smtClean="0"/>
              <a:t> (</a:t>
            </a:r>
            <a:r>
              <a:rPr lang="en-US" dirty="0" err="1" smtClean="0"/>
              <a:t>fthi</a:t>
            </a:r>
            <a:r>
              <a:rPr lang="en-US" dirty="0" smtClean="0"/>
              <a:t>’-</a:t>
            </a:r>
            <a:r>
              <a:rPr lang="en-US" dirty="0" err="1" smtClean="0"/>
              <a:t>ro</a:t>
            </a:r>
            <a:r>
              <a:rPr lang="en-US" dirty="0" smtClean="0"/>
              <a:t>) – corrupted, ruined, or destroyed.</a:t>
            </a:r>
          </a:p>
          <a:p>
            <a:pPr lvl="2"/>
            <a:r>
              <a:rPr lang="en-US" dirty="0" smtClean="0"/>
              <a:t>Genesis 1:31 “</a:t>
            </a:r>
            <a:r>
              <a:rPr lang="en-US" i="1" dirty="0" smtClean="0"/>
              <a:t>God saw everything that He had made, and behold, it was very good.</a:t>
            </a:r>
            <a:r>
              <a:rPr lang="en-US" dirty="0" smtClean="0"/>
              <a:t>”</a:t>
            </a:r>
          </a:p>
          <a:p>
            <a:pPr lvl="2"/>
            <a:r>
              <a:rPr lang="en-US" dirty="0" smtClean="0"/>
              <a:t>Genesis 6:11 “</a:t>
            </a:r>
            <a:r>
              <a:rPr lang="en-US" i="1" dirty="0" smtClean="0"/>
              <a:t>Now the Earth was corrupt in God’s sight, and the Earth was filled with violence.</a:t>
            </a:r>
            <a:r>
              <a:rPr lang="en-US" dirty="0" smtClean="0"/>
              <a:t>”</a:t>
            </a:r>
            <a:endParaRPr lang="en-US" dirty="0"/>
          </a:p>
        </p:txBody>
      </p:sp>
      <p:sp>
        <p:nvSpPr>
          <p:cNvPr id="3" name="Title 2"/>
          <p:cNvSpPr>
            <a:spLocks noGrp="1"/>
          </p:cNvSpPr>
          <p:nvPr>
            <p:ph type="title"/>
          </p:nvPr>
        </p:nvSpPr>
        <p:spPr/>
        <p:txBody>
          <a:bodyPr/>
          <a:lstStyle/>
          <a:p>
            <a:r>
              <a:rPr lang="en-US" dirty="0" smtClean="0"/>
              <a:t>Verse 17</a:t>
            </a:r>
            <a:endParaRPr lang="en-US" dirty="0"/>
          </a:p>
        </p:txBody>
      </p:sp>
      <p:sp>
        <p:nvSpPr>
          <p:cNvPr id="4" name="Footer Placeholder 3"/>
          <p:cNvSpPr>
            <a:spLocks noGrp="1"/>
          </p:cNvSpPr>
          <p:nvPr>
            <p:ph type="ftr" sz="quarter" idx="11"/>
          </p:nvPr>
        </p:nvSpPr>
        <p:spPr/>
        <p:txBody>
          <a:bodyPr/>
          <a:lstStyle/>
          <a:p>
            <a:pPr>
              <a:defRPr/>
            </a:pPr>
            <a:r>
              <a:rPr lang="en-US" dirty="0" smtClean="0"/>
              <a:t>17a/b/c</a:t>
            </a:r>
            <a:endParaRPr lang="en-US" dirty="0"/>
          </a:p>
        </p:txBody>
      </p:sp>
    </p:spTree>
    <p:extLst>
      <p:ext uri="{BB962C8B-B14F-4D97-AF65-F5344CB8AC3E}">
        <p14:creationId xmlns:p14="http://schemas.microsoft.com/office/powerpoint/2010/main" val="351866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20000"/>
          </a:bodyPr>
          <a:lstStyle/>
          <a:p>
            <a:r>
              <a:rPr lang="en-US" dirty="0" smtClean="0"/>
              <a:t>King invisible</a:t>
            </a:r>
          </a:p>
          <a:p>
            <a:pPr lvl="1"/>
            <a:r>
              <a:rPr lang="en-US" dirty="0" err="1" smtClean="0"/>
              <a:t>Aoraos</a:t>
            </a:r>
            <a:r>
              <a:rPr lang="en-US" dirty="0" smtClean="0"/>
              <a:t> (</a:t>
            </a:r>
            <a:r>
              <a:rPr lang="en-US" dirty="0"/>
              <a:t>ah-or'-at-</a:t>
            </a:r>
            <a:r>
              <a:rPr lang="en-US" dirty="0" err="1"/>
              <a:t>os</a:t>
            </a:r>
            <a:r>
              <a:rPr lang="en-US" dirty="0" smtClean="0"/>
              <a:t>) “</a:t>
            </a:r>
            <a:r>
              <a:rPr lang="en-US" i="1" dirty="0" smtClean="0"/>
              <a:t>unseen, or that which cannot be seen</a:t>
            </a:r>
            <a:r>
              <a:rPr lang="en-US" dirty="0" smtClean="0"/>
              <a:t>”</a:t>
            </a:r>
          </a:p>
          <a:p>
            <a:pPr lvl="2"/>
            <a:r>
              <a:rPr lang="en-US" dirty="0" smtClean="0"/>
              <a:t>‘A’ – Negative participle</a:t>
            </a:r>
          </a:p>
          <a:p>
            <a:pPr lvl="2"/>
            <a:r>
              <a:rPr lang="en-US" dirty="0" err="1" smtClean="0"/>
              <a:t>Horao</a:t>
            </a:r>
            <a:r>
              <a:rPr lang="en-US" dirty="0" smtClean="0"/>
              <a:t> (ho-ah’-o) “</a:t>
            </a:r>
            <a:r>
              <a:rPr lang="en-US" i="1" dirty="0" smtClean="0"/>
              <a:t>to see with the eyes”</a:t>
            </a:r>
          </a:p>
          <a:p>
            <a:pPr lvl="1"/>
            <a:r>
              <a:rPr lang="en-US" dirty="0" smtClean="0"/>
              <a:t>John 1:18 “</a:t>
            </a:r>
            <a:r>
              <a:rPr lang="en-US" i="1" dirty="0"/>
              <a:t>No one has seen God at any time. The only begotten Son</a:t>
            </a:r>
            <a:r>
              <a:rPr lang="en-US" i="1" dirty="0" smtClean="0"/>
              <a:t>, </a:t>
            </a:r>
            <a:r>
              <a:rPr lang="en-US" i="1" dirty="0"/>
              <a:t>who is in the bosom of the Father, He has declared Him</a:t>
            </a:r>
            <a:r>
              <a:rPr lang="en-US" i="1" dirty="0" smtClean="0"/>
              <a:t>. </a:t>
            </a:r>
            <a:r>
              <a:rPr lang="en-US" dirty="0" smtClean="0"/>
              <a:t>(cf. </a:t>
            </a:r>
            <a:r>
              <a:rPr lang="en-US" dirty="0" smtClean="0"/>
              <a:t>Exodus 33:12-23), Romans </a:t>
            </a:r>
            <a:r>
              <a:rPr lang="en-US" dirty="0" smtClean="0"/>
              <a:t>1:20, Colossians 1:15-16)</a:t>
            </a:r>
            <a:r>
              <a:rPr lang="en-US" i="1" dirty="0" smtClean="0"/>
              <a:t>”</a:t>
            </a:r>
          </a:p>
          <a:p>
            <a:r>
              <a:rPr lang="en-US" dirty="0" smtClean="0"/>
              <a:t>God is wisdom</a:t>
            </a:r>
          </a:p>
          <a:p>
            <a:pPr lvl="1"/>
            <a:r>
              <a:rPr lang="en-US" dirty="0" smtClean="0"/>
              <a:t>Sophos (</a:t>
            </a:r>
            <a:r>
              <a:rPr lang="en-US" dirty="0" err="1" smtClean="0"/>
              <a:t>sof-os</a:t>
            </a:r>
            <a:r>
              <a:rPr lang="en-US" dirty="0" smtClean="0"/>
              <a:t>’) </a:t>
            </a:r>
            <a:r>
              <a:rPr lang="en-US" i="1" dirty="0" smtClean="0"/>
              <a:t>“skilled, expert: of artificers, wise skilled in letters.”</a:t>
            </a:r>
          </a:p>
          <a:p>
            <a:pPr lvl="1"/>
            <a:r>
              <a:rPr lang="en-US" dirty="0"/>
              <a:t>Romans 11:33-36 “</a:t>
            </a:r>
            <a:r>
              <a:rPr lang="en-US" i="1" dirty="0"/>
              <a:t>Oh, the depth of the riches both of the wisdom and knowledge of God! How unsearchable are His judgments and His ways past finding out</a:t>
            </a:r>
            <a:r>
              <a:rPr lang="en-US" i="1" dirty="0" smtClean="0"/>
              <a:t>! “</a:t>
            </a:r>
            <a:r>
              <a:rPr lang="en-US" i="1" dirty="0"/>
              <a:t>For who has known the mind of the </a:t>
            </a:r>
            <a:r>
              <a:rPr lang="en-US" i="1" cap="small" dirty="0"/>
              <a:t>Lord</a:t>
            </a:r>
            <a:r>
              <a:rPr lang="en-US" i="1" dirty="0" smtClean="0"/>
              <a:t>? Or </a:t>
            </a:r>
            <a:r>
              <a:rPr lang="en-US" i="1" dirty="0"/>
              <a:t>who has become His counselor</a:t>
            </a:r>
            <a:r>
              <a:rPr lang="en-US" i="1" dirty="0" smtClean="0"/>
              <a:t>?”</a:t>
            </a:r>
            <a:r>
              <a:rPr lang="en-US" i="1" baseline="30000" dirty="0"/>
              <a:t> </a:t>
            </a:r>
            <a:r>
              <a:rPr lang="en-US" i="1" dirty="0" smtClean="0"/>
              <a:t>“</a:t>
            </a:r>
            <a:r>
              <a:rPr lang="en-US" i="1" dirty="0"/>
              <a:t>Or who has first given to </a:t>
            </a:r>
            <a:r>
              <a:rPr lang="en-US" i="1" dirty="0" smtClean="0"/>
              <a:t>Him and </a:t>
            </a:r>
            <a:r>
              <a:rPr lang="en-US" i="1" dirty="0"/>
              <a:t>it shall be repaid to him</a:t>
            </a:r>
            <a:r>
              <a:rPr lang="en-US" i="1" dirty="0" smtClean="0"/>
              <a:t>?”</a:t>
            </a:r>
            <a:r>
              <a:rPr lang="en-US" i="1" baseline="30000" dirty="0"/>
              <a:t> </a:t>
            </a:r>
            <a:r>
              <a:rPr lang="en-US" i="1" dirty="0" smtClean="0"/>
              <a:t>For </a:t>
            </a:r>
            <a:r>
              <a:rPr lang="en-US" i="1" dirty="0"/>
              <a:t>of Him and through Him and to Him are all things, to </a:t>
            </a:r>
            <a:r>
              <a:rPr lang="en-US" i="1" dirty="0" smtClean="0"/>
              <a:t>whom </a:t>
            </a:r>
            <a:r>
              <a:rPr lang="en-US" i="1" dirty="0"/>
              <a:t>be glory forever. Amen</a:t>
            </a:r>
            <a:r>
              <a:rPr lang="en-US" i="1" dirty="0" smtClean="0"/>
              <a:t>.</a:t>
            </a:r>
            <a:r>
              <a:rPr lang="en-US" dirty="0" smtClean="0"/>
              <a:t>”</a:t>
            </a:r>
          </a:p>
          <a:p>
            <a:pPr marL="0" indent="0">
              <a:buNone/>
            </a:pPr>
            <a:endParaRPr lang="en-US" i="1" dirty="0" smtClean="0"/>
          </a:p>
        </p:txBody>
      </p:sp>
      <p:sp>
        <p:nvSpPr>
          <p:cNvPr id="3" name="Title 2"/>
          <p:cNvSpPr>
            <a:spLocks noGrp="1"/>
          </p:cNvSpPr>
          <p:nvPr>
            <p:ph type="title"/>
          </p:nvPr>
        </p:nvSpPr>
        <p:spPr/>
        <p:txBody>
          <a:bodyPr/>
          <a:lstStyle/>
          <a:p>
            <a:r>
              <a:rPr lang="en-US" dirty="0" smtClean="0"/>
              <a:t>Verse 17</a:t>
            </a:r>
            <a:endParaRPr lang="en-US" dirty="0"/>
          </a:p>
        </p:txBody>
      </p:sp>
      <p:sp>
        <p:nvSpPr>
          <p:cNvPr id="4" name="Footer Placeholder 3"/>
          <p:cNvSpPr>
            <a:spLocks noGrp="1"/>
          </p:cNvSpPr>
          <p:nvPr>
            <p:ph type="ftr" sz="quarter" idx="11"/>
          </p:nvPr>
        </p:nvSpPr>
        <p:spPr/>
        <p:txBody>
          <a:bodyPr/>
          <a:lstStyle/>
          <a:p>
            <a:pPr>
              <a:defRPr/>
            </a:pPr>
            <a:r>
              <a:rPr lang="en-US" dirty="0" smtClean="0"/>
              <a:t>17d/e/f</a:t>
            </a:r>
            <a:endParaRPr lang="en-US" dirty="0"/>
          </a:p>
        </p:txBody>
      </p:sp>
    </p:spTree>
    <p:extLst>
      <p:ext uri="{BB962C8B-B14F-4D97-AF65-F5344CB8AC3E}">
        <p14:creationId xmlns:p14="http://schemas.microsoft.com/office/powerpoint/2010/main" val="3007670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normAutofit lnSpcReduction="10000"/>
          </a:bodyPr>
          <a:lstStyle/>
          <a:p>
            <a:r>
              <a:rPr lang="en-US" dirty="0" smtClean="0"/>
              <a:t>God deserves all honor</a:t>
            </a:r>
          </a:p>
          <a:p>
            <a:pPr lvl="1"/>
            <a:r>
              <a:rPr lang="en-US" dirty="0" smtClean="0"/>
              <a:t>Time (tee-may) “</a:t>
            </a:r>
            <a:r>
              <a:rPr lang="en-US" i="1" dirty="0" smtClean="0"/>
              <a:t>valuing by which the price is fixed</a:t>
            </a:r>
            <a:r>
              <a:rPr lang="en-US" dirty="0" smtClean="0"/>
              <a:t>”</a:t>
            </a:r>
          </a:p>
          <a:p>
            <a:r>
              <a:rPr lang="en-US" dirty="0" smtClean="0"/>
              <a:t>God deserves all the glory</a:t>
            </a:r>
          </a:p>
          <a:p>
            <a:pPr lvl="1"/>
            <a:r>
              <a:rPr lang="en-US" dirty="0" err="1" smtClean="0"/>
              <a:t>Doxa</a:t>
            </a:r>
            <a:r>
              <a:rPr lang="en-US" dirty="0" smtClean="0"/>
              <a:t> (</a:t>
            </a:r>
            <a:r>
              <a:rPr lang="en-US" dirty="0" err="1" smtClean="0"/>
              <a:t>dox</a:t>
            </a:r>
            <a:r>
              <a:rPr lang="en-US" dirty="0" smtClean="0"/>
              <a:t>’-ah) </a:t>
            </a:r>
            <a:r>
              <a:rPr lang="en-US" i="1" dirty="0" smtClean="0"/>
              <a:t>“opinion, judgment, view, estimate whether good or bad concerning someone.”</a:t>
            </a:r>
          </a:p>
          <a:p>
            <a:pPr lvl="1"/>
            <a:r>
              <a:rPr lang="en-US" dirty="0" smtClean="0"/>
              <a:t>Psalm 19:1 “</a:t>
            </a:r>
            <a:r>
              <a:rPr lang="en-US" i="1" dirty="0" smtClean="0"/>
              <a:t>The heavens declare the glory of God; and the firmament shows His handiwork.</a:t>
            </a:r>
            <a:r>
              <a:rPr lang="en-US" dirty="0" smtClean="0"/>
              <a:t>”</a:t>
            </a:r>
          </a:p>
          <a:p>
            <a:pPr lvl="1"/>
            <a:r>
              <a:rPr lang="en-US" dirty="0" smtClean="0"/>
              <a:t>Acts 22:11 “</a:t>
            </a:r>
            <a:r>
              <a:rPr lang="en-US" i="1" dirty="0"/>
              <a:t>And since I could not see for the glory (NASB – brightness) of that light, being led by the hand of those who were with me, I came into Damascus</a:t>
            </a:r>
            <a:r>
              <a:rPr lang="en-US" i="1" dirty="0" smtClean="0"/>
              <a:t>.</a:t>
            </a:r>
            <a:r>
              <a:rPr lang="en-US" dirty="0" smtClean="0"/>
              <a:t>”</a:t>
            </a:r>
          </a:p>
          <a:p>
            <a:r>
              <a:rPr lang="en-US" dirty="0" smtClean="0"/>
              <a:t>Forever and ever</a:t>
            </a:r>
          </a:p>
          <a:p>
            <a:pPr lvl="1"/>
            <a:r>
              <a:rPr lang="en-US" dirty="0" smtClean="0"/>
              <a:t>God should be honored, respected and praised eternally! (cf. </a:t>
            </a:r>
            <a:r>
              <a:rPr lang="en-US" dirty="0"/>
              <a:t>Daniel 4:34-37, Revelation </a:t>
            </a:r>
            <a:r>
              <a:rPr lang="en-US" dirty="0" smtClean="0"/>
              <a:t>5:9-14)</a:t>
            </a:r>
            <a:endParaRPr lang="en-US" dirty="0"/>
          </a:p>
        </p:txBody>
      </p:sp>
      <p:sp>
        <p:nvSpPr>
          <p:cNvPr id="3" name="Title 2"/>
          <p:cNvSpPr>
            <a:spLocks noGrp="1"/>
          </p:cNvSpPr>
          <p:nvPr>
            <p:ph type="title"/>
          </p:nvPr>
        </p:nvSpPr>
        <p:spPr/>
        <p:txBody>
          <a:bodyPr/>
          <a:lstStyle/>
          <a:p>
            <a:r>
              <a:rPr lang="en-US" dirty="0" smtClean="0"/>
              <a:t>Verse 17</a:t>
            </a:r>
            <a:endParaRPr lang="en-US" dirty="0"/>
          </a:p>
        </p:txBody>
      </p:sp>
      <p:sp>
        <p:nvSpPr>
          <p:cNvPr id="4" name="Footer Placeholder 3"/>
          <p:cNvSpPr>
            <a:spLocks noGrp="1"/>
          </p:cNvSpPr>
          <p:nvPr>
            <p:ph type="ftr" sz="quarter" idx="11"/>
          </p:nvPr>
        </p:nvSpPr>
        <p:spPr/>
        <p:txBody>
          <a:bodyPr/>
          <a:lstStyle/>
          <a:p>
            <a:pPr>
              <a:defRPr/>
            </a:pPr>
            <a:r>
              <a:rPr lang="en-US" dirty="0" smtClean="0"/>
              <a:t>17f/g/h</a:t>
            </a:r>
            <a:endParaRPr lang="en-US" dirty="0"/>
          </a:p>
        </p:txBody>
      </p:sp>
    </p:spTree>
    <p:extLst>
      <p:ext uri="{BB962C8B-B14F-4D97-AF65-F5344CB8AC3E}">
        <p14:creationId xmlns:p14="http://schemas.microsoft.com/office/powerpoint/2010/main" val="379507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10000"/>
          </a:bodyPr>
          <a:lstStyle/>
          <a:p>
            <a:r>
              <a:rPr lang="en-US" dirty="0" smtClean="0"/>
              <a:t>Amen</a:t>
            </a:r>
          </a:p>
          <a:p>
            <a:pPr lvl="1"/>
            <a:r>
              <a:rPr lang="en-US" dirty="0" smtClean="0"/>
              <a:t>Meaning “</a:t>
            </a:r>
            <a:r>
              <a:rPr lang="en-US" i="1" dirty="0" smtClean="0"/>
              <a:t>verily</a:t>
            </a:r>
            <a:r>
              <a:rPr lang="en-US" i="1" dirty="0"/>
              <a:t>, amen, at the beginning of a discourse - surely, truly, of a truth, and at the end - so it is, so be it, may it be fulfilled. It was a custom, which passed over from the synagogues to the Christian assemblies, that when he who had read or discoursed, had offered up solemn prayer to God, the others responded Amen, and thus made the substance of what was uttered their own.  The word "amen" is a most remarkable word. It was transliterated directly from the Hebrew into the Greek of the New Testament, then into Latin and into English and many other languages, so that it is practically a universal word. It has been called the best known word in human speech. The word is directly related -- in fact, almost identical -- to the Hebrew word for "believe" (</a:t>
            </a:r>
            <a:r>
              <a:rPr lang="en-US" i="1" dirty="0" err="1"/>
              <a:t>amam</a:t>
            </a:r>
            <a:r>
              <a:rPr lang="en-US" i="1" dirty="0"/>
              <a:t>), or faithful. Thus, it came to mean "sure" or "truly", an expression of absolute trust and confidence.</a:t>
            </a:r>
            <a:r>
              <a:rPr lang="en-US" dirty="0"/>
              <a:t>”</a:t>
            </a:r>
          </a:p>
        </p:txBody>
      </p:sp>
      <p:sp>
        <p:nvSpPr>
          <p:cNvPr id="3" name="Title 2"/>
          <p:cNvSpPr>
            <a:spLocks noGrp="1"/>
          </p:cNvSpPr>
          <p:nvPr>
            <p:ph type="title"/>
          </p:nvPr>
        </p:nvSpPr>
        <p:spPr/>
        <p:txBody>
          <a:bodyPr/>
          <a:lstStyle/>
          <a:p>
            <a:r>
              <a:rPr lang="en-US" dirty="0" smtClean="0"/>
              <a:t>Verse 17</a:t>
            </a:r>
            <a:endParaRPr lang="en-US" dirty="0"/>
          </a:p>
        </p:txBody>
      </p:sp>
      <p:sp>
        <p:nvSpPr>
          <p:cNvPr id="4" name="Footer Placeholder 3"/>
          <p:cNvSpPr>
            <a:spLocks noGrp="1"/>
          </p:cNvSpPr>
          <p:nvPr>
            <p:ph type="ftr" sz="quarter" idx="11"/>
          </p:nvPr>
        </p:nvSpPr>
        <p:spPr/>
        <p:txBody>
          <a:bodyPr/>
          <a:lstStyle/>
          <a:p>
            <a:pPr>
              <a:defRPr/>
            </a:pPr>
            <a:r>
              <a:rPr lang="en-US" dirty="0" smtClean="0"/>
              <a:t>17i</a:t>
            </a:r>
            <a:endParaRPr lang="en-US" dirty="0"/>
          </a:p>
        </p:txBody>
      </p:sp>
    </p:spTree>
    <p:extLst>
      <p:ext uri="{BB962C8B-B14F-4D97-AF65-F5344CB8AC3E}">
        <p14:creationId xmlns:p14="http://schemas.microsoft.com/office/powerpoint/2010/main" val="40521752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Paul returns to once again the charge he began with speaking as a father to his son.</a:t>
            </a:r>
          </a:p>
          <a:p>
            <a:r>
              <a:rPr lang="en-US" dirty="0" smtClean="0"/>
              <a:t>The prophecies previously made</a:t>
            </a:r>
          </a:p>
          <a:p>
            <a:pPr lvl="1"/>
            <a:r>
              <a:rPr lang="en-US" dirty="0" smtClean="0"/>
              <a:t>No direct information on what they are.</a:t>
            </a:r>
          </a:p>
          <a:p>
            <a:pPr lvl="1"/>
            <a:r>
              <a:rPr lang="en-US" dirty="0" smtClean="0"/>
              <a:t>Could be a prophecy of Timothy as a strong soldier of Christ.</a:t>
            </a:r>
          </a:p>
          <a:p>
            <a:pPr lvl="1"/>
            <a:r>
              <a:rPr lang="en-US" dirty="0" smtClean="0"/>
              <a:t>Could be regarding the obstacles Timothy would face.</a:t>
            </a:r>
          </a:p>
          <a:p>
            <a:pPr lvl="1"/>
            <a:r>
              <a:rPr lang="en-US" dirty="0" smtClean="0"/>
              <a:t>These could be direct revelation from God</a:t>
            </a:r>
          </a:p>
          <a:p>
            <a:pPr lvl="1"/>
            <a:r>
              <a:rPr lang="en-US" dirty="0" smtClean="0"/>
              <a:t>These could be things spoken of by the brethren regarding Timothy’s usefulness in the gospel due to his good character we read about in Acts 16:1-5.</a:t>
            </a:r>
            <a:endParaRPr lang="en-US" dirty="0"/>
          </a:p>
        </p:txBody>
      </p:sp>
      <p:sp>
        <p:nvSpPr>
          <p:cNvPr id="3" name="Title 2"/>
          <p:cNvSpPr>
            <a:spLocks noGrp="1"/>
          </p:cNvSpPr>
          <p:nvPr>
            <p:ph type="title"/>
          </p:nvPr>
        </p:nvSpPr>
        <p:spPr/>
        <p:txBody>
          <a:bodyPr/>
          <a:lstStyle/>
          <a:p>
            <a:r>
              <a:rPr lang="en-US" dirty="0" smtClean="0"/>
              <a:t>Verse 18</a:t>
            </a:r>
            <a:endParaRPr lang="en-US" dirty="0"/>
          </a:p>
        </p:txBody>
      </p:sp>
      <p:sp>
        <p:nvSpPr>
          <p:cNvPr id="4" name="Footer Placeholder 3"/>
          <p:cNvSpPr>
            <a:spLocks noGrp="1"/>
          </p:cNvSpPr>
          <p:nvPr>
            <p:ph type="ftr" sz="quarter" idx="11"/>
          </p:nvPr>
        </p:nvSpPr>
        <p:spPr/>
        <p:txBody>
          <a:bodyPr/>
          <a:lstStyle/>
          <a:p>
            <a:pPr>
              <a:defRPr/>
            </a:pPr>
            <a:r>
              <a:rPr lang="en-US" dirty="0" smtClean="0"/>
              <a:t>18a/b/c</a:t>
            </a:r>
            <a:endParaRPr lang="en-US" dirty="0"/>
          </a:p>
        </p:txBody>
      </p:sp>
    </p:spTree>
    <p:extLst>
      <p:ext uri="{BB962C8B-B14F-4D97-AF65-F5344CB8AC3E}">
        <p14:creationId xmlns:p14="http://schemas.microsoft.com/office/powerpoint/2010/main" val="1305778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Other “apostles”</a:t>
            </a:r>
          </a:p>
          <a:p>
            <a:pPr lvl="1"/>
            <a:r>
              <a:rPr lang="en-US" dirty="0" smtClean="0"/>
              <a:t>Barnabas – Acts 14:14 (cf. Acts 13:1-3)</a:t>
            </a:r>
          </a:p>
          <a:p>
            <a:pPr lvl="1"/>
            <a:r>
              <a:rPr lang="en-US" dirty="0" smtClean="0"/>
              <a:t>Jesus – Hebrews 3:1</a:t>
            </a:r>
          </a:p>
          <a:p>
            <a:pPr lvl="1"/>
            <a:r>
              <a:rPr lang="en-US" dirty="0" err="1" smtClean="0"/>
              <a:t>Epaphroditus</a:t>
            </a:r>
            <a:r>
              <a:rPr lang="en-US" dirty="0" smtClean="0"/>
              <a:t> - Philippians 2:25 </a:t>
            </a:r>
            <a:endParaRPr lang="en-US" dirty="0"/>
          </a:p>
          <a:p>
            <a:pPr lvl="1"/>
            <a:r>
              <a:rPr lang="en-US"/>
              <a:t>The </a:t>
            </a:r>
            <a:r>
              <a:rPr lang="en-US" smtClean="0"/>
              <a:t>brethren - 2 Corinthians 8:23</a:t>
            </a:r>
            <a:endParaRPr lang="en-US" dirty="0" smtClean="0"/>
          </a:p>
          <a:p>
            <a:r>
              <a:rPr lang="en-US" dirty="0" smtClean="0"/>
              <a:t>Apostles in general vs. “The twelve apostles”</a:t>
            </a:r>
          </a:p>
          <a:p>
            <a:pPr lvl="1"/>
            <a:r>
              <a:rPr lang="en-US" dirty="0" smtClean="0"/>
              <a:t>The 12 were specifically sent/commissioned/authorized by Jesus to preach the gospel and be witnesses to the resurrection.</a:t>
            </a:r>
          </a:p>
          <a:p>
            <a:pPr lvl="1"/>
            <a:r>
              <a:rPr lang="en-US" dirty="0" smtClean="0"/>
              <a:t>Other men were sent in limited fashions</a:t>
            </a:r>
          </a:p>
        </p:txBody>
      </p:sp>
      <p:sp>
        <p:nvSpPr>
          <p:cNvPr id="3" name="Title 2"/>
          <p:cNvSpPr>
            <a:spLocks noGrp="1"/>
          </p:cNvSpPr>
          <p:nvPr>
            <p:ph type="title"/>
          </p:nvPr>
        </p:nvSpPr>
        <p:spPr/>
        <p:txBody>
          <a:bodyPr/>
          <a:lstStyle/>
          <a:p>
            <a:pPr algn="ctr"/>
            <a:r>
              <a:rPr lang="en-US" dirty="0" smtClean="0"/>
              <a:t>Verse 1</a:t>
            </a:r>
            <a:endParaRPr lang="en-US" dirty="0"/>
          </a:p>
        </p:txBody>
      </p:sp>
      <p:sp>
        <p:nvSpPr>
          <p:cNvPr id="6" name="Footer Placeholder 1"/>
          <p:cNvSpPr txBox="1">
            <a:spLocks/>
          </p:cNvSpPr>
          <p:nvPr/>
        </p:nvSpPr>
        <p:spPr>
          <a:xfrm>
            <a:off x="5562600" y="0"/>
            <a:ext cx="3581400" cy="384175"/>
          </a:xfrm>
          <a:prstGeom prst="rect">
            <a:avLst/>
          </a:prstGeom>
        </p:spPr>
        <p:txBody>
          <a:bodyPr vert="horz" anchor="ctr" anchorCtr="0"/>
          <a:lstStyle>
            <a:defPPr>
              <a:defRPr lang="en-US"/>
            </a:defPPr>
            <a:lvl1pPr algn="r" rtl="0" eaLnBrk="1" fontAlgn="auto" latinLnBrk="0" hangingPunct="1">
              <a:spcBef>
                <a:spcPts val="0"/>
              </a:spcBef>
              <a:spcAft>
                <a:spcPts val="0"/>
              </a:spcAft>
              <a:defRPr kumimoji="0" sz="1200" kern="1200">
                <a:solidFill>
                  <a:schemeClr val="tx2"/>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z="2000" dirty="0" smtClean="0">
                <a:solidFill>
                  <a:schemeClr val="tx1"/>
                </a:solidFill>
              </a:rPr>
              <a:t>1b.iii/iv</a:t>
            </a:r>
            <a:endParaRPr lang="en-US" sz="2000" dirty="0">
              <a:solidFill>
                <a:schemeClr val="tx1"/>
              </a:solidFill>
            </a:endParaRPr>
          </a:p>
        </p:txBody>
      </p:sp>
    </p:spTree>
    <p:extLst>
      <p:ext uri="{BB962C8B-B14F-4D97-AF65-F5344CB8AC3E}">
        <p14:creationId xmlns:p14="http://schemas.microsoft.com/office/powerpoint/2010/main" val="148903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4648200" cy="5410200"/>
          </a:xfrm>
        </p:spPr>
        <p:txBody>
          <a:bodyPr>
            <a:normAutofit fontScale="92500" lnSpcReduction="10000"/>
          </a:bodyPr>
          <a:lstStyle/>
          <a:p>
            <a:r>
              <a:rPr lang="en-US" dirty="0" smtClean="0"/>
              <a:t>Encouragement to wage the good warfare</a:t>
            </a:r>
          </a:p>
          <a:p>
            <a:pPr lvl="1"/>
            <a:r>
              <a:rPr lang="en-US" dirty="0" smtClean="0"/>
              <a:t>The prophecies currently under consideration.</a:t>
            </a:r>
          </a:p>
          <a:p>
            <a:pPr lvl="1"/>
            <a:r>
              <a:rPr lang="en-US" dirty="0" smtClean="0"/>
              <a:t>1 Timothy 4:6 – Be a good </a:t>
            </a:r>
            <a:r>
              <a:rPr lang="en-US" dirty="0" smtClean="0"/>
              <a:t>minister</a:t>
            </a:r>
          </a:p>
          <a:p>
            <a:pPr lvl="1"/>
            <a:r>
              <a:rPr lang="en-US" dirty="0" smtClean="0"/>
              <a:t>1 Timothy 4:7 – Exercise to godliness.</a:t>
            </a:r>
          </a:p>
          <a:p>
            <a:pPr lvl="1"/>
            <a:r>
              <a:rPr lang="en-US" dirty="0" smtClean="0"/>
              <a:t>1 Timothy 4:12 – Be an example</a:t>
            </a:r>
          </a:p>
          <a:p>
            <a:pPr lvl="1"/>
            <a:r>
              <a:rPr lang="en-US" dirty="0" smtClean="0"/>
              <a:t>1 Timothy 4:14 – Don’t neglect your gift</a:t>
            </a:r>
          </a:p>
          <a:p>
            <a:pPr lvl="1"/>
            <a:r>
              <a:rPr lang="en-US" dirty="0" smtClean="0"/>
              <a:t>1 Timothy 4:15 – Grow in the faith</a:t>
            </a:r>
          </a:p>
          <a:p>
            <a:pPr lvl="1"/>
            <a:r>
              <a:rPr lang="en-US" dirty="0" smtClean="0"/>
              <a:t>1 Timothy 4:16 – Continue in the doctrine</a:t>
            </a:r>
          </a:p>
          <a:p>
            <a:pPr lvl="1"/>
            <a:r>
              <a:rPr lang="en-US" dirty="0" smtClean="0"/>
              <a:t>1 Timothy 5:1-2 – Exhort</a:t>
            </a:r>
          </a:p>
        </p:txBody>
      </p:sp>
      <p:sp>
        <p:nvSpPr>
          <p:cNvPr id="3" name="Title 2"/>
          <p:cNvSpPr>
            <a:spLocks noGrp="1"/>
          </p:cNvSpPr>
          <p:nvPr>
            <p:ph type="title"/>
          </p:nvPr>
        </p:nvSpPr>
        <p:spPr/>
        <p:txBody>
          <a:bodyPr/>
          <a:lstStyle/>
          <a:p>
            <a:r>
              <a:rPr lang="en-US" dirty="0" smtClean="0"/>
              <a:t>Verse 18</a:t>
            </a:r>
            <a:endParaRPr lang="en-US" dirty="0"/>
          </a:p>
        </p:txBody>
      </p:sp>
      <p:sp>
        <p:nvSpPr>
          <p:cNvPr id="4" name="Footer Placeholder 3"/>
          <p:cNvSpPr>
            <a:spLocks noGrp="1"/>
          </p:cNvSpPr>
          <p:nvPr>
            <p:ph type="ftr" sz="quarter" idx="11"/>
          </p:nvPr>
        </p:nvSpPr>
        <p:spPr/>
        <p:txBody>
          <a:bodyPr/>
          <a:lstStyle/>
          <a:p>
            <a:pPr>
              <a:defRPr/>
            </a:pPr>
            <a:r>
              <a:rPr lang="en-US" dirty="0" smtClean="0"/>
              <a:t>18d</a:t>
            </a:r>
            <a:endParaRPr lang="en-US" dirty="0"/>
          </a:p>
        </p:txBody>
      </p:sp>
      <p:sp>
        <p:nvSpPr>
          <p:cNvPr id="5" name="Content Placeholder 1"/>
          <p:cNvSpPr txBox="1">
            <a:spLocks/>
          </p:cNvSpPr>
          <p:nvPr/>
        </p:nvSpPr>
        <p:spPr bwMode="auto">
          <a:xfrm>
            <a:off x="4267200" y="1383792"/>
            <a:ext cx="4648200" cy="53980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a:bodyPr>
          <a:lst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lvl="1"/>
            <a:r>
              <a:rPr lang="en-US" dirty="0"/>
              <a:t>1 Timothy 6:6 – Be content with godliness</a:t>
            </a:r>
          </a:p>
          <a:p>
            <a:pPr lvl="1"/>
            <a:r>
              <a:rPr lang="en-US" dirty="0"/>
              <a:t>1 Timothy 6:11 – Flee covetousness</a:t>
            </a:r>
          </a:p>
          <a:p>
            <a:pPr lvl="1"/>
            <a:r>
              <a:rPr lang="en-US" dirty="0"/>
              <a:t>1 Timothy 6:12 – Fight the good fight</a:t>
            </a:r>
          </a:p>
          <a:p>
            <a:pPr lvl="1"/>
            <a:r>
              <a:rPr lang="en-US" dirty="0"/>
              <a:t>1 Timothy 6:14 – Keep commandments w/o sin</a:t>
            </a:r>
          </a:p>
          <a:p>
            <a:pPr lvl="1"/>
            <a:r>
              <a:rPr lang="en-US" dirty="0"/>
              <a:t>1 Timothy 6:20 – Guard the trust</a:t>
            </a:r>
          </a:p>
          <a:p>
            <a:pPr lvl="1"/>
            <a:r>
              <a:rPr lang="en-US" dirty="0"/>
              <a:t>2 Timothy 1:5 – Remember your genuine faith.</a:t>
            </a:r>
          </a:p>
          <a:p>
            <a:pPr lvl="1"/>
            <a:r>
              <a:rPr lang="en-US" dirty="0"/>
              <a:t>2 Timothy 1:6 – Stir up the gift.</a:t>
            </a:r>
          </a:p>
          <a:p>
            <a:pPr lvl="1"/>
            <a:r>
              <a:rPr lang="en-US" dirty="0"/>
              <a:t>2 Timothy 1:7 – Spirit of power, love, sound mind.</a:t>
            </a:r>
          </a:p>
        </p:txBody>
      </p:sp>
    </p:spTree>
    <p:extLst>
      <p:ext uri="{BB962C8B-B14F-4D97-AF65-F5344CB8AC3E}">
        <p14:creationId xmlns:p14="http://schemas.microsoft.com/office/powerpoint/2010/main" val="2159896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4648200" cy="5410200"/>
          </a:xfrm>
        </p:spPr>
        <p:txBody>
          <a:bodyPr>
            <a:normAutofit fontScale="92500"/>
          </a:bodyPr>
          <a:lstStyle/>
          <a:p>
            <a:r>
              <a:rPr lang="en-US" dirty="0" smtClean="0"/>
              <a:t>Encouragement to wage the good warfare</a:t>
            </a:r>
          </a:p>
          <a:p>
            <a:pPr lvl="1"/>
            <a:r>
              <a:rPr lang="en-US" dirty="0"/>
              <a:t>2 Timothy 1:8 – Share in the sufferings. </a:t>
            </a:r>
          </a:p>
          <a:p>
            <a:pPr lvl="1"/>
            <a:r>
              <a:rPr lang="en-US" dirty="0"/>
              <a:t>2 Timothy 1:13 – Hold fast the pattern of sound words.</a:t>
            </a:r>
          </a:p>
          <a:p>
            <a:pPr lvl="1"/>
            <a:r>
              <a:rPr lang="en-US" dirty="0"/>
              <a:t>2 Timothy 1:14 – Remember God’s Spirit within.</a:t>
            </a:r>
          </a:p>
          <a:p>
            <a:pPr lvl="1"/>
            <a:r>
              <a:rPr lang="en-US" dirty="0"/>
              <a:t>2 Timothy 2:1 – Be strong in the grace of Jesus.</a:t>
            </a:r>
          </a:p>
          <a:p>
            <a:pPr lvl="1"/>
            <a:r>
              <a:rPr lang="en-US" dirty="0"/>
              <a:t>2 Timothy 2:2 – Teach others.</a:t>
            </a:r>
          </a:p>
          <a:p>
            <a:pPr lvl="1"/>
            <a:r>
              <a:rPr lang="en-US" dirty="0"/>
              <a:t>2 Timothy 2:3 – Endure.</a:t>
            </a:r>
          </a:p>
          <a:p>
            <a:pPr lvl="1"/>
            <a:r>
              <a:rPr lang="en-US" dirty="0"/>
              <a:t>2 Timothy 2:8 – Remember Jesus was raised from the dead.</a:t>
            </a:r>
          </a:p>
        </p:txBody>
      </p:sp>
      <p:sp>
        <p:nvSpPr>
          <p:cNvPr id="3" name="Title 2"/>
          <p:cNvSpPr>
            <a:spLocks noGrp="1"/>
          </p:cNvSpPr>
          <p:nvPr>
            <p:ph type="title"/>
          </p:nvPr>
        </p:nvSpPr>
        <p:spPr/>
        <p:txBody>
          <a:bodyPr/>
          <a:lstStyle/>
          <a:p>
            <a:r>
              <a:rPr lang="en-US" dirty="0" smtClean="0"/>
              <a:t>Verse 18</a:t>
            </a:r>
            <a:endParaRPr lang="en-US" dirty="0"/>
          </a:p>
        </p:txBody>
      </p:sp>
      <p:sp>
        <p:nvSpPr>
          <p:cNvPr id="4" name="Footer Placeholder 3"/>
          <p:cNvSpPr>
            <a:spLocks noGrp="1"/>
          </p:cNvSpPr>
          <p:nvPr>
            <p:ph type="ftr" sz="quarter" idx="11"/>
          </p:nvPr>
        </p:nvSpPr>
        <p:spPr/>
        <p:txBody>
          <a:bodyPr/>
          <a:lstStyle/>
          <a:p>
            <a:pPr>
              <a:defRPr/>
            </a:pPr>
            <a:r>
              <a:rPr lang="en-US" dirty="0" smtClean="0"/>
              <a:t>18d</a:t>
            </a:r>
            <a:endParaRPr lang="en-US" dirty="0"/>
          </a:p>
        </p:txBody>
      </p:sp>
      <p:sp>
        <p:nvSpPr>
          <p:cNvPr id="5" name="Content Placeholder 1"/>
          <p:cNvSpPr txBox="1">
            <a:spLocks/>
          </p:cNvSpPr>
          <p:nvPr/>
        </p:nvSpPr>
        <p:spPr bwMode="auto">
          <a:xfrm>
            <a:off x="4267200" y="1383792"/>
            <a:ext cx="4724400" cy="53980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10000"/>
          </a:bodyPr>
          <a:lst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lvl="1"/>
            <a:r>
              <a:rPr lang="en-US" dirty="0" smtClean="0"/>
              <a:t>2 </a:t>
            </a:r>
            <a:r>
              <a:rPr lang="en-US" dirty="0" smtClean="0"/>
              <a:t>Timothy 2:15 – Be diligent.</a:t>
            </a:r>
          </a:p>
          <a:p>
            <a:pPr lvl="1"/>
            <a:r>
              <a:rPr lang="en-US" dirty="0" smtClean="0"/>
              <a:t>2 Timothy 2:22 – Flee youthful lusts.</a:t>
            </a:r>
          </a:p>
          <a:p>
            <a:pPr lvl="1"/>
            <a:r>
              <a:rPr lang="en-US" dirty="0" smtClean="0"/>
              <a:t>2 Timothy 2:24-25 – Have the right attitude.</a:t>
            </a:r>
          </a:p>
          <a:p>
            <a:pPr lvl="1"/>
            <a:r>
              <a:rPr lang="en-US" dirty="0" smtClean="0"/>
              <a:t>2 Timothy 3:4 – Turn from unrepentant sinners.</a:t>
            </a:r>
          </a:p>
          <a:p>
            <a:pPr lvl="1"/>
            <a:r>
              <a:rPr lang="en-US" dirty="0" smtClean="0"/>
              <a:t>2 Timothy 3:12 – Suffer persecution.</a:t>
            </a:r>
          </a:p>
          <a:p>
            <a:pPr lvl="1"/>
            <a:r>
              <a:rPr lang="en-US" dirty="0" smtClean="0"/>
              <a:t>2 Timothy 3:14 – Continue in the teachings.</a:t>
            </a:r>
          </a:p>
          <a:p>
            <a:pPr lvl="1"/>
            <a:r>
              <a:rPr lang="en-US" dirty="0" smtClean="0"/>
              <a:t>2 timothy 4:2 – Preach the word and always be ready.</a:t>
            </a:r>
          </a:p>
          <a:p>
            <a:pPr lvl="1"/>
            <a:r>
              <a:rPr lang="en-US" dirty="0" smtClean="0"/>
              <a:t>2 Timothy 4:5 – Be watchful, endure afflictions, do your work and fulfill your ministry.</a:t>
            </a:r>
          </a:p>
        </p:txBody>
      </p:sp>
    </p:spTree>
    <p:extLst>
      <p:ext uri="{BB962C8B-B14F-4D97-AF65-F5344CB8AC3E}">
        <p14:creationId xmlns:p14="http://schemas.microsoft.com/office/powerpoint/2010/main" val="1303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charRg st="39" end="8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charRg st="81" end="13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charRg st="136" end="18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charRg st="183" end="23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charRg st="232" end="26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charRg st="262" end="28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charRg st="286" end="34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334000"/>
          </a:xfrm>
        </p:spPr>
        <p:txBody>
          <a:bodyPr>
            <a:normAutofit/>
          </a:bodyPr>
          <a:lstStyle/>
          <a:p>
            <a:r>
              <a:rPr lang="en-US" sz="2100" dirty="0"/>
              <a:t>Hold on to your faith</a:t>
            </a:r>
          </a:p>
          <a:p>
            <a:pPr lvl="1"/>
            <a:r>
              <a:rPr lang="en-US" sz="2000" dirty="0"/>
              <a:t>Don’t let the enemy cause you to reject your faith and your good conscience!</a:t>
            </a:r>
          </a:p>
          <a:p>
            <a:r>
              <a:rPr lang="en-US" sz="2100" dirty="0"/>
              <a:t>A shipwrecked faith</a:t>
            </a:r>
          </a:p>
          <a:p>
            <a:pPr lvl="1"/>
            <a:r>
              <a:rPr lang="en-US" sz="2000" dirty="0"/>
              <a:t>The teaching of once saved always saved (OSAS) is one of those “other doctrines” (not specifically) that Timothy was charged to stand against.</a:t>
            </a:r>
          </a:p>
          <a:p>
            <a:pPr lvl="1"/>
            <a:r>
              <a:rPr lang="en-US" sz="2000" dirty="0"/>
              <a:t>Timothy is a Christian, yet he is told to be on guard lest his own faith suffer shipwreck, thus clear proof against the false teaching of OSAS.</a:t>
            </a:r>
          </a:p>
          <a:p>
            <a:pPr lvl="1"/>
            <a:r>
              <a:rPr lang="en-US" sz="2000" dirty="0"/>
              <a:t>Galatians 5:4 “</a:t>
            </a:r>
            <a:r>
              <a:rPr lang="en-US" sz="2000" i="1" dirty="0"/>
              <a:t>You have become estranged from Christ, you who attempt to be justified by law; you have fallen from grace. </a:t>
            </a:r>
            <a:r>
              <a:rPr lang="en-US" sz="2000" dirty="0"/>
              <a:t>(cf. </a:t>
            </a:r>
            <a:r>
              <a:rPr lang="en-US" sz="2000" dirty="0" smtClean="0"/>
              <a:t>Hebrews </a:t>
            </a:r>
            <a:r>
              <a:rPr lang="en-US" sz="2000" dirty="0"/>
              <a:t>10:26-39).”</a:t>
            </a:r>
          </a:p>
          <a:p>
            <a:pPr lvl="1"/>
            <a:endParaRPr lang="en-US" sz="2000" dirty="0" smtClean="0"/>
          </a:p>
        </p:txBody>
      </p:sp>
      <p:sp>
        <p:nvSpPr>
          <p:cNvPr id="3" name="Title 2"/>
          <p:cNvSpPr>
            <a:spLocks noGrp="1"/>
          </p:cNvSpPr>
          <p:nvPr>
            <p:ph type="title"/>
          </p:nvPr>
        </p:nvSpPr>
        <p:spPr/>
        <p:txBody>
          <a:bodyPr/>
          <a:lstStyle/>
          <a:p>
            <a:r>
              <a:rPr lang="en-US" dirty="0" smtClean="0"/>
              <a:t>Verse 19</a:t>
            </a:r>
            <a:endParaRPr lang="en-US" dirty="0"/>
          </a:p>
        </p:txBody>
      </p:sp>
      <p:sp>
        <p:nvSpPr>
          <p:cNvPr id="4" name="Footer Placeholder 3"/>
          <p:cNvSpPr>
            <a:spLocks noGrp="1"/>
          </p:cNvSpPr>
          <p:nvPr>
            <p:ph type="ftr" sz="quarter" idx="11"/>
          </p:nvPr>
        </p:nvSpPr>
        <p:spPr/>
        <p:txBody>
          <a:bodyPr/>
          <a:lstStyle/>
          <a:p>
            <a:pPr>
              <a:defRPr/>
            </a:pPr>
            <a:r>
              <a:rPr lang="en-US" dirty="0" smtClean="0"/>
              <a:t>19a/b/</a:t>
            </a:r>
            <a:r>
              <a:rPr lang="en-US" dirty="0" err="1" smtClean="0"/>
              <a:t>c.i</a:t>
            </a:r>
            <a:r>
              <a:rPr lang="en-US" dirty="0"/>
              <a:t>-</a:t>
            </a:r>
            <a:r>
              <a:rPr lang="en-US" dirty="0" smtClean="0"/>
              <a:t>ii</a:t>
            </a:r>
            <a:endParaRPr lang="en-US" dirty="0"/>
          </a:p>
        </p:txBody>
      </p:sp>
    </p:spTree>
    <p:extLst>
      <p:ext uri="{BB962C8B-B14F-4D97-AF65-F5344CB8AC3E}">
        <p14:creationId xmlns:p14="http://schemas.microsoft.com/office/powerpoint/2010/main" val="176464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consideration of the image of a shipwreck…</a:t>
            </a:r>
          </a:p>
          <a:p>
            <a:pPr lvl="1"/>
            <a:r>
              <a:rPr lang="en-US" dirty="0"/>
              <a:t>It doesn’t mean that one cannot repent, in fact Paul’s purpose as we read in v20 was to cause those men to do so.</a:t>
            </a:r>
          </a:p>
          <a:p>
            <a:pPr lvl="1"/>
            <a:r>
              <a:rPr lang="en-US" dirty="0"/>
              <a:t>Hebrews 6:4-6 “</a:t>
            </a:r>
            <a:r>
              <a:rPr lang="en-US" i="1" dirty="0"/>
              <a:t>For it is impossible for those who were once enlightened, and have tasted the heavenly gift, and have become partakers of the Holy Spirit, and have tasted the good word of God and the powers of the age to come, if they fall away, to renew them again to repentance, since they crucify again for themselves the Son of God, and put Him to an open shame</a:t>
            </a:r>
            <a:r>
              <a:rPr lang="en-US" dirty="0"/>
              <a:t>.”</a:t>
            </a:r>
          </a:p>
          <a:p>
            <a:endParaRPr lang="en-US" dirty="0"/>
          </a:p>
        </p:txBody>
      </p:sp>
      <p:sp>
        <p:nvSpPr>
          <p:cNvPr id="3" name="Title 2"/>
          <p:cNvSpPr>
            <a:spLocks noGrp="1"/>
          </p:cNvSpPr>
          <p:nvPr>
            <p:ph type="title"/>
          </p:nvPr>
        </p:nvSpPr>
        <p:spPr/>
        <p:txBody>
          <a:bodyPr/>
          <a:lstStyle/>
          <a:p>
            <a:r>
              <a:rPr lang="en-US" dirty="0" smtClean="0"/>
              <a:t>Verse 19</a:t>
            </a:r>
            <a:endParaRPr lang="en-US" dirty="0"/>
          </a:p>
        </p:txBody>
      </p:sp>
      <p:sp>
        <p:nvSpPr>
          <p:cNvPr id="4" name="Footer Placeholder 3"/>
          <p:cNvSpPr>
            <a:spLocks noGrp="1"/>
          </p:cNvSpPr>
          <p:nvPr>
            <p:ph type="ftr" sz="quarter" idx="11"/>
          </p:nvPr>
        </p:nvSpPr>
        <p:spPr/>
        <p:txBody>
          <a:bodyPr/>
          <a:lstStyle/>
          <a:p>
            <a:pPr>
              <a:defRPr/>
            </a:pPr>
            <a:r>
              <a:rPr lang="en-US" dirty="0" smtClean="0"/>
              <a:t>19c.iii</a:t>
            </a:r>
            <a:endParaRPr lang="en-US" dirty="0"/>
          </a:p>
        </p:txBody>
      </p:sp>
    </p:spTree>
    <p:extLst>
      <p:ext uri="{BB962C8B-B14F-4D97-AF65-F5344CB8AC3E}">
        <p14:creationId xmlns:p14="http://schemas.microsoft.com/office/powerpoint/2010/main" val="122201757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Who are they?</a:t>
            </a:r>
          </a:p>
          <a:p>
            <a:pPr lvl="1"/>
            <a:r>
              <a:rPr lang="en-US" dirty="0" smtClean="0"/>
              <a:t>Paul warns Timothy of these two men… by name.</a:t>
            </a:r>
          </a:p>
          <a:p>
            <a:pPr lvl="1"/>
            <a:r>
              <a:rPr lang="en-US" dirty="0" smtClean="0"/>
              <a:t>Paul was motivated in doing so through love.</a:t>
            </a:r>
          </a:p>
          <a:p>
            <a:r>
              <a:rPr lang="en-US" dirty="0" smtClean="0"/>
              <a:t>Why do we need to know?</a:t>
            </a:r>
          </a:p>
          <a:p>
            <a:pPr lvl="1"/>
            <a:r>
              <a:rPr lang="en-US" dirty="0" smtClean="0"/>
              <a:t>2 Timothy </a:t>
            </a:r>
            <a:r>
              <a:rPr lang="en-US" dirty="0"/>
              <a:t>2:14-18 “</a:t>
            </a:r>
            <a:r>
              <a:rPr lang="en-US" i="1" dirty="0" err="1"/>
              <a:t>Hymenaeus</a:t>
            </a:r>
            <a:r>
              <a:rPr lang="en-US" i="1" dirty="0"/>
              <a:t> and </a:t>
            </a:r>
            <a:r>
              <a:rPr lang="en-US" i="1" dirty="0" err="1"/>
              <a:t>Philetus</a:t>
            </a:r>
            <a:r>
              <a:rPr lang="en-US" i="1" dirty="0"/>
              <a:t> are of this sort, </a:t>
            </a:r>
            <a:r>
              <a:rPr lang="en-US" i="1" dirty="0" smtClean="0"/>
              <a:t>who </a:t>
            </a:r>
            <a:r>
              <a:rPr lang="en-US" i="1" dirty="0"/>
              <a:t>have strayed concerning the truth</a:t>
            </a:r>
            <a:r>
              <a:rPr lang="en-US" dirty="0" smtClean="0"/>
              <a:t>”</a:t>
            </a:r>
          </a:p>
          <a:p>
            <a:pPr lvl="2"/>
            <a:r>
              <a:rPr lang="en-US" dirty="0" smtClean="0"/>
              <a:t>V14 – Their words are “</a:t>
            </a:r>
            <a:r>
              <a:rPr lang="en-US" i="1" dirty="0" smtClean="0"/>
              <a:t>to the ruin of the hearers.</a:t>
            </a:r>
            <a:r>
              <a:rPr lang="en-US" dirty="0" smtClean="0"/>
              <a:t>”</a:t>
            </a:r>
          </a:p>
          <a:p>
            <a:pPr lvl="2"/>
            <a:r>
              <a:rPr lang="en-US" dirty="0" smtClean="0"/>
              <a:t>V16 – Their message will “</a:t>
            </a:r>
            <a:r>
              <a:rPr lang="en-US" i="1" dirty="0" smtClean="0"/>
              <a:t>increase to more ungodliness.</a:t>
            </a:r>
            <a:r>
              <a:rPr lang="en-US" dirty="0" smtClean="0"/>
              <a:t>”</a:t>
            </a:r>
          </a:p>
          <a:p>
            <a:pPr lvl="2"/>
            <a:r>
              <a:rPr lang="en-US" dirty="0" smtClean="0"/>
              <a:t>V17 – Their message “</a:t>
            </a:r>
            <a:r>
              <a:rPr lang="en-US" i="1" dirty="0" smtClean="0"/>
              <a:t>will spread like cancer.</a:t>
            </a:r>
            <a:r>
              <a:rPr lang="en-US" dirty="0" smtClean="0"/>
              <a:t>”</a:t>
            </a:r>
          </a:p>
          <a:p>
            <a:pPr lvl="2"/>
            <a:r>
              <a:rPr lang="en-US" dirty="0" smtClean="0"/>
              <a:t>V18 – Their message had “</a:t>
            </a:r>
            <a:r>
              <a:rPr lang="en-US" i="1" dirty="0" smtClean="0"/>
              <a:t>overthrown the faith of some.</a:t>
            </a:r>
            <a:r>
              <a:rPr lang="en-US" dirty="0" smtClean="0"/>
              <a:t>”</a:t>
            </a:r>
          </a:p>
        </p:txBody>
      </p:sp>
      <p:sp>
        <p:nvSpPr>
          <p:cNvPr id="3" name="Title 2"/>
          <p:cNvSpPr>
            <a:spLocks noGrp="1"/>
          </p:cNvSpPr>
          <p:nvPr>
            <p:ph type="title"/>
          </p:nvPr>
        </p:nvSpPr>
        <p:spPr/>
        <p:txBody>
          <a:bodyPr/>
          <a:lstStyle/>
          <a:p>
            <a:r>
              <a:rPr lang="en-US" dirty="0" smtClean="0"/>
              <a:t>Verse 20</a:t>
            </a:r>
            <a:endParaRPr lang="en-US" dirty="0"/>
          </a:p>
        </p:txBody>
      </p:sp>
      <p:sp>
        <p:nvSpPr>
          <p:cNvPr id="4" name="Footer Placeholder 3"/>
          <p:cNvSpPr>
            <a:spLocks noGrp="1"/>
          </p:cNvSpPr>
          <p:nvPr>
            <p:ph type="ftr" sz="quarter" idx="11"/>
          </p:nvPr>
        </p:nvSpPr>
        <p:spPr/>
        <p:txBody>
          <a:bodyPr/>
          <a:lstStyle/>
          <a:p>
            <a:pPr>
              <a:defRPr/>
            </a:pPr>
            <a:r>
              <a:rPr lang="en-US" dirty="0" smtClean="0"/>
              <a:t>20a/b</a:t>
            </a:r>
            <a:endParaRPr lang="en-US" dirty="0"/>
          </a:p>
        </p:txBody>
      </p:sp>
    </p:spTree>
    <p:extLst>
      <p:ext uri="{BB962C8B-B14F-4D97-AF65-F5344CB8AC3E}">
        <p14:creationId xmlns:p14="http://schemas.microsoft.com/office/powerpoint/2010/main" val="882169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lstStyle/>
          <a:p>
            <a:r>
              <a:rPr lang="en-US" dirty="0" smtClean="0"/>
              <a:t>2 Timothy 4:14-15 “</a:t>
            </a:r>
            <a:r>
              <a:rPr lang="en-US" i="1" dirty="0" smtClean="0"/>
              <a:t>Alexander the coppersmith did me much harm.  May the Lord repay him according to his works.  You also must beware of him, for he has greatly resisted our words.</a:t>
            </a:r>
            <a:r>
              <a:rPr lang="en-US" dirty="0" smtClean="0"/>
              <a:t>”</a:t>
            </a:r>
          </a:p>
          <a:p>
            <a:r>
              <a:rPr lang="en-US" dirty="0" smtClean="0"/>
              <a:t>Delivered up to </a:t>
            </a:r>
            <a:r>
              <a:rPr lang="en-US" dirty="0" err="1" smtClean="0"/>
              <a:t>satan</a:t>
            </a:r>
            <a:endParaRPr lang="en-US" dirty="0" smtClean="0"/>
          </a:p>
          <a:p>
            <a:pPr lvl="1"/>
            <a:r>
              <a:rPr lang="en-US" dirty="0" smtClean="0"/>
              <a:t>1 Corinthians 5:5-6 “</a:t>
            </a:r>
            <a:r>
              <a:rPr lang="en-US" i="1" dirty="0"/>
              <a:t>deliver such a one to Satan for the destruction of the flesh, that his spirit may be saved in the day of the Lord Jesus. Your glorying is not good. Do you not know that a little leaven leavens the whole lump</a:t>
            </a:r>
            <a:r>
              <a:rPr lang="en-US" i="1" dirty="0" smtClean="0"/>
              <a:t>?</a:t>
            </a:r>
            <a:r>
              <a:rPr lang="en-US" dirty="0" smtClean="0"/>
              <a:t>”</a:t>
            </a:r>
          </a:p>
          <a:p>
            <a:pPr lvl="2"/>
            <a:r>
              <a:rPr lang="en-US" dirty="0" smtClean="0"/>
              <a:t>Done with the hope of restoring the person.</a:t>
            </a:r>
          </a:p>
          <a:p>
            <a:pPr lvl="2"/>
            <a:r>
              <a:rPr lang="en-US" dirty="0" smtClean="0"/>
              <a:t>Done so that the church will remain pure.</a:t>
            </a:r>
            <a:endParaRPr lang="en-US" dirty="0"/>
          </a:p>
        </p:txBody>
      </p:sp>
      <p:sp>
        <p:nvSpPr>
          <p:cNvPr id="3" name="Title 2"/>
          <p:cNvSpPr>
            <a:spLocks noGrp="1"/>
          </p:cNvSpPr>
          <p:nvPr>
            <p:ph type="title"/>
          </p:nvPr>
        </p:nvSpPr>
        <p:spPr/>
        <p:txBody>
          <a:bodyPr/>
          <a:lstStyle/>
          <a:p>
            <a:r>
              <a:rPr lang="en-US" dirty="0" smtClean="0"/>
              <a:t>Verse 20</a:t>
            </a:r>
            <a:endParaRPr lang="en-US" dirty="0"/>
          </a:p>
        </p:txBody>
      </p:sp>
      <p:sp>
        <p:nvSpPr>
          <p:cNvPr id="4" name="Footer Placeholder 3"/>
          <p:cNvSpPr>
            <a:spLocks noGrp="1"/>
          </p:cNvSpPr>
          <p:nvPr>
            <p:ph type="ftr" sz="quarter" idx="11"/>
          </p:nvPr>
        </p:nvSpPr>
        <p:spPr/>
        <p:txBody>
          <a:bodyPr/>
          <a:lstStyle/>
          <a:p>
            <a:pPr>
              <a:defRPr/>
            </a:pPr>
            <a:r>
              <a:rPr lang="en-US" dirty="0" smtClean="0"/>
              <a:t>20c/</a:t>
            </a:r>
            <a:r>
              <a:rPr lang="en-US" dirty="0" err="1" smtClean="0"/>
              <a:t>d.i</a:t>
            </a:r>
            <a:endParaRPr lang="en-US" dirty="0"/>
          </a:p>
        </p:txBody>
      </p:sp>
    </p:spTree>
    <p:extLst>
      <p:ext uri="{BB962C8B-B14F-4D97-AF65-F5344CB8AC3E}">
        <p14:creationId xmlns:p14="http://schemas.microsoft.com/office/powerpoint/2010/main" val="3380159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lstStyle/>
          <a:p>
            <a:r>
              <a:rPr lang="en-US" dirty="0" smtClean="0"/>
              <a:t>Delivered up to </a:t>
            </a:r>
            <a:r>
              <a:rPr lang="en-US" dirty="0" err="1" smtClean="0"/>
              <a:t>satan</a:t>
            </a:r>
            <a:endParaRPr lang="en-US" dirty="0" smtClean="0"/>
          </a:p>
          <a:p>
            <a:pPr lvl="1"/>
            <a:r>
              <a:rPr lang="en-US" dirty="0" smtClean="0"/>
              <a:t>2 Thessalonians 3:14-15 “</a:t>
            </a:r>
            <a:r>
              <a:rPr lang="en-US" i="1" dirty="0"/>
              <a:t>And if anyone does not obey our word in this epistle, note that person and do not keep company with him, that he may be ashamed. Yet do not count him as an enemy, but admonish him as a brother</a:t>
            </a:r>
            <a:r>
              <a:rPr lang="en-US" i="1" dirty="0" smtClean="0"/>
              <a:t>.</a:t>
            </a:r>
            <a:r>
              <a:rPr lang="en-US" dirty="0" smtClean="0"/>
              <a:t>”</a:t>
            </a:r>
          </a:p>
          <a:p>
            <a:pPr lvl="1"/>
            <a:r>
              <a:rPr lang="en-US" dirty="0" smtClean="0"/>
              <a:t>There is no guarantee that it will work as seems evident with these two men. But with the man of 1 Corinthians 5, the indication in the 2</a:t>
            </a:r>
            <a:r>
              <a:rPr lang="en-US" baseline="30000" dirty="0" smtClean="0"/>
              <a:t>nd</a:t>
            </a:r>
            <a:r>
              <a:rPr lang="en-US" dirty="0" smtClean="0"/>
              <a:t> letter indicates that he did repent.</a:t>
            </a:r>
          </a:p>
          <a:p>
            <a:r>
              <a:rPr lang="en-US" dirty="0" smtClean="0"/>
              <a:t>Learn – </a:t>
            </a:r>
            <a:r>
              <a:rPr lang="en-US" dirty="0" err="1" smtClean="0"/>
              <a:t>Paideuo</a:t>
            </a:r>
            <a:r>
              <a:rPr lang="en-US" dirty="0" smtClean="0"/>
              <a:t> (</a:t>
            </a:r>
            <a:r>
              <a:rPr lang="en-US" dirty="0" err="1" smtClean="0"/>
              <a:t>pahee</a:t>
            </a:r>
            <a:r>
              <a:rPr lang="en-US" dirty="0" smtClean="0"/>
              <a:t>-</a:t>
            </a:r>
            <a:r>
              <a:rPr lang="en-US" dirty="0" err="1" smtClean="0"/>
              <a:t>dyoo</a:t>
            </a:r>
            <a:r>
              <a:rPr lang="en-US" dirty="0" smtClean="0"/>
              <a:t>’-o)</a:t>
            </a:r>
          </a:p>
          <a:p>
            <a:pPr lvl="1"/>
            <a:r>
              <a:rPr lang="en-US" dirty="0" smtClean="0"/>
              <a:t>Primarily has to do with training or disciplining children.</a:t>
            </a:r>
          </a:p>
          <a:p>
            <a:pPr lvl="1"/>
            <a:endParaRPr lang="en-US" dirty="0"/>
          </a:p>
        </p:txBody>
      </p:sp>
      <p:sp>
        <p:nvSpPr>
          <p:cNvPr id="3" name="Title 2"/>
          <p:cNvSpPr>
            <a:spLocks noGrp="1"/>
          </p:cNvSpPr>
          <p:nvPr>
            <p:ph type="title"/>
          </p:nvPr>
        </p:nvSpPr>
        <p:spPr/>
        <p:txBody>
          <a:bodyPr/>
          <a:lstStyle/>
          <a:p>
            <a:r>
              <a:rPr lang="en-US" dirty="0" smtClean="0"/>
              <a:t>Verse 20</a:t>
            </a:r>
            <a:endParaRPr lang="en-US" dirty="0"/>
          </a:p>
        </p:txBody>
      </p:sp>
      <p:sp>
        <p:nvSpPr>
          <p:cNvPr id="4" name="Footer Placeholder 3"/>
          <p:cNvSpPr>
            <a:spLocks noGrp="1"/>
          </p:cNvSpPr>
          <p:nvPr>
            <p:ph type="ftr" sz="quarter" idx="11"/>
          </p:nvPr>
        </p:nvSpPr>
        <p:spPr/>
        <p:txBody>
          <a:bodyPr/>
          <a:lstStyle/>
          <a:p>
            <a:pPr>
              <a:defRPr/>
            </a:pPr>
            <a:r>
              <a:rPr lang="en-US" dirty="0" smtClean="0"/>
              <a:t>20d.ii-iii</a:t>
            </a:r>
            <a:endParaRPr lang="en-US" dirty="0"/>
          </a:p>
        </p:txBody>
      </p:sp>
    </p:spTree>
    <p:extLst>
      <p:ext uri="{BB962C8B-B14F-4D97-AF65-F5344CB8AC3E}">
        <p14:creationId xmlns:p14="http://schemas.microsoft.com/office/powerpoint/2010/main" val="4071210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334000"/>
          </a:xfrm>
        </p:spPr>
        <p:txBody>
          <a:bodyPr>
            <a:normAutofit lnSpcReduction="10000"/>
          </a:bodyPr>
          <a:lstStyle/>
          <a:p>
            <a:r>
              <a:rPr lang="en-US" dirty="0" smtClean="0"/>
              <a:t>Paul’s apostleship by Gods commandment</a:t>
            </a:r>
          </a:p>
          <a:p>
            <a:pPr lvl="1"/>
            <a:r>
              <a:rPr lang="en-US" dirty="0"/>
              <a:t>Acts 9:15-16 “</a:t>
            </a:r>
            <a:r>
              <a:rPr lang="en-US" i="1" dirty="0"/>
              <a:t>But the Lord said to him, “Go, for he is a chosen vessel of Mine to bear My name before Gentiles, kings, and the children of Israel. </a:t>
            </a:r>
            <a:r>
              <a:rPr lang="en-US" i="1" dirty="0" smtClean="0"/>
              <a:t>For </a:t>
            </a:r>
            <a:r>
              <a:rPr lang="en-US" i="1" dirty="0"/>
              <a:t>I will show him how many things he must suffer for My name’s sake</a:t>
            </a:r>
            <a:r>
              <a:rPr lang="en-US" i="1" dirty="0" smtClean="0"/>
              <a:t>.</a:t>
            </a:r>
            <a:r>
              <a:rPr lang="en-US" dirty="0" smtClean="0"/>
              <a:t>””</a:t>
            </a:r>
          </a:p>
          <a:p>
            <a:r>
              <a:rPr lang="en-US" dirty="0" smtClean="0"/>
              <a:t>God our Savior</a:t>
            </a:r>
          </a:p>
          <a:p>
            <a:pPr lvl="1"/>
            <a:r>
              <a:rPr lang="en-US" dirty="0"/>
              <a:t>John 6:38 “</a:t>
            </a:r>
            <a:r>
              <a:rPr lang="en-US" i="1" dirty="0"/>
              <a:t>For I have come down from heaven, not to do My own will, but the will of Him who sent Me</a:t>
            </a:r>
            <a:r>
              <a:rPr lang="en-US" i="1" dirty="0" smtClean="0"/>
              <a:t>.</a:t>
            </a:r>
            <a:r>
              <a:rPr lang="en-US" dirty="0" smtClean="0"/>
              <a:t>”</a:t>
            </a:r>
          </a:p>
          <a:p>
            <a:pPr lvl="1"/>
            <a:r>
              <a:rPr lang="en-US" dirty="0" smtClean="0"/>
              <a:t>John 10:30 “</a:t>
            </a:r>
            <a:r>
              <a:rPr lang="en-US" i="1" dirty="0" smtClean="0"/>
              <a:t>I and My Father are one.</a:t>
            </a:r>
            <a:r>
              <a:rPr lang="en-US" dirty="0" smtClean="0"/>
              <a:t>”</a:t>
            </a:r>
          </a:p>
          <a:p>
            <a:r>
              <a:rPr lang="en-US" dirty="0" smtClean="0"/>
              <a:t>The Lord Jesus our hope</a:t>
            </a:r>
          </a:p>
          <a:p>
            <a:pPr lvl="1"/>
            <a:r>
              <a:rPr lang="en-US" dirty="0" smtClean="0"/>
              <a:t>John 14:6 – Jesus is the only way</a:t>
            </a:r>
          </a:p>
          <a:p>
            <a:pPr lvl="1"/>
            <a:r>
              <a:rPr lang="en-US" dirty="0" smtClean="0"/>
              <a:t>Ephesians 1:3 – All spiritual blessings in Christ</a:t>
            </a:r>
          </a:p>
          <a:p>
            <a:pPr lvl="1"/>
            <a:r>
              <a:rPr lang="en-US" dirty="0" smtClean="0"/>
              <a:t>Colossians 2:13 – Made us alive, forgiveness of sin</a:t>
            </a:r>
          </a:p>
          <a:p>
            <a:pPr lvl="1"/>
            <a:r>
              <a:rPr lang="en-US" dirty="0" smtClean="0"/>
              <a:t>1 Corinthians 15 – Hope in death</a:t>
            </a:r>
          </a:p>
        </p:txBody>
      </p:sp>
      <p:sp>
        <p:nvSpPr>
          <p:cNvPr id="3" name="Title 2"/>
          <p:cNvSpPr>
            <a:spLocks noGrp="1"/>
          </p:cNvSpPr>
          <p:nvPr>
            <p:ph type="title"/>
          </p:nvPr>
        </p:nvSpPr>
        <p:spPr/>
        <p:txBody>
          <a:bodyPr/>
          <a:lstStyle/>
          <a:p>
            <a:r>
              <a:rPr lang="en-US" dirty="0" smtClean="0"/>
              <a:t>Verse 1</a:t>
            </a:r>
            <a:endParaRPr lang="en-US" dirty="0"/>
          </a:p>
        </p:txBody>
      </p:sp>
      <p:sp>
        <p:nvSpPr>
          <p:cNvPr id="4" name="Footer Placeholder 3"/>
          <p:cNvSpPr>
            <a:spLocks noGrp="1"/>
          </p:cNvSpPr>
          <p:nvPr>
            <p:ph type="ftr" sz="quarter" idx="11"/>
          </p:nvPr>
        </p:nvSpPr>
        <p:spPr/>
        <p:txBody>
          <a:bodyPr/>
          <a:lstStyle/>
          <a:p>
            <a:pPr>
              <a:defRPr/>
            </a:pPr>
            <a:r>
              <a:rPr lang="en-US" dirty="0" smtClean="0"/>
              <a:t>1c/d/e</a:t>
            </a:r>
            <a:endParaRPr lang="en-US" dirty="0"/>
          </a:p>
        </p:txBody>
      </p:sp>
    </p:spTree>
    <p:extLst>
      <p:ext uri="{BB962C8B-B14F-4D97-AF65-F5344CB8AC3E}">
        <p14:creationId xmlns:p14="http://schemas.microsoft.com/office/powerpoint/2010/main" val="3599930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Timothy is clearly the recipient of this letter, and the same Timothy that Paul mentions in most of his letters.</a:t>
            </a:r>
          </a:p>
          <a:p>
            <a:r>
              <a:rPr lang="en-US" dirty="0" smtClean="0"/>
              <a:t>“A true son / my own son”</a:t>
            </a:r>
          </a:p>
          <a:p>
            <a:pPr lvl="1"/>
            <a:r>
              <a:rPr lang="en-US" dirty="0" smtClean="0"/>
              <a:t>A true son – An encouragement and affirmation of Timothy’s genuine faith (cf. 2 Timothy 1:5)</a:t>
            </a:r>
          </a:p>
          <a:p>
            <a:pPr lvl="1"/>
            <a:r>
              <a:rPr lang="en-US" dirty="0" smtClean="0"/>
              <a:t>My own son – An affirmation of Paul as Timothy’s spiritual father.</a:t>
            </a:r>
          </a:p>
          <a:p>
            <a:pPr lvl="2"/>
            <a:r>
              <a:rPr lang="en-US" dirty="0" smtClean="0"/>
              <a:t>1 Corinthians 4:14-15 “</a:t>
            </a:r>
            <a:r>
              <a:rPr lang="en-US" i="1" dirty="0"/>
              <a:t>I do not write these things to shame you, but as my beloved children I warn you. For though you might have ten thousand instructors in Christ, yet you do not have many fathers; for in Christ Jesus I have begotten you through the </a:t>
            </a:r>
            <a:r>
              <a:rPr lang="en-US" i="1" dirty="0" smtClean="0"/>
              <a:t>gospel. </a:t>
            </a:r>
            <a:r>
              <a:rPr lang="en-US" dirty="0" smtClean="0"/>
              <a:t>(cf. Philippians 2:19-22)”</a:t>
            </a:r>
            <a:endParaRPr lang="en-US" dirty="0"/>
          </a:p>
        </p:txBody>
      </p:sp>
      <p:sp>
        <p:nvSpPr>
          <p:cNvPr id="3" name="Title 2"/>
          <p:cNvSpPr>
            <a:spLocks noGrp="1"/>
          </p:cNvSpPr>
          <p:nvPr>
            <p:ph type="title"/>
          </p:nvPr>
        </p:nvSpPr>
        <p:spPr/>
        <p:txBody>
          <a:bodyPr/>
          <a:lstStyle/>
          <a:p>
            <a:r>
              <a:rPr lang="en-US" dirty="0" smtClean="0"/>
              <a:t>Verse 2</a:t>
            </a:r>
            <a:endParaRPr lang="en-US" dirty="0"/>
          </a:p>
        </p:txBody>
      </p:sp>
      <p:sp>
        <p:nvSpPr>
          <p:cNvPr id="4" name="Footer Placeholder 3"/>
          <p:cNvSpPr>
            <a:spLocks noGrp="1"/>
          </p:cNvSpPr>
          <p:nvPr>
            <p:ph type="ftr" sz="quarter" idx="11"/>
          </p:nvPr>
        </p:nvSpPr>
        <p:spPr/>
        <p:txBody>
          <a:bodyPr/>
          <a:lstStyle/>
          <a:p>
            <a:pPr>
              <a:defRPr/>
            </a:pPr>
            <a:r>
              <a:rPr lang="en-US" dirty="0" smtClean="0"/>
              <a:t>2a/b</a:t>
            </a:r>
            <a:endParaRPr lang="en-US" dirty="0"/>
          </a:p>
        </p:txBody>
      </p:sp>
    </p:spTree>
    <p:extLst>
      <p:ext uri="{BB962C8B-B14F-4D97-AF65-F5344CB8AC3E}">
        <p14:creationId xmlns:p14="http://schemas.microsoft.com/office/powerpoint/2010/main" val="3835177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92500" lnSpcReduction="10000"/>
          </a:bodyPr>
          <a:lstStyle/>
          <a:p>
            <a:r>
              <a:rPr lang="en-US" dirty="0" smtClean="0"/>
              <a:t>“The faith”</a:t>
            </a:r>
          </a:p>
          <a:p>
            <a:pPr lvl="1"/>
            <a:r>
              <a:rPr lang="en-US" dirty="0" smtClean="0"/>
              <a:t>Representative of the whole Christian religion</a:t>
            </a:r>
          </a:p>
          <a:p>
            <a:pPr lvl="1"/>
            <a:r>
              <a:rPr lang="en-US" dirty="0"/>
              <a:t>Acts 6:7, 13:8, Romans 1:5, 1 Corinthians 16:13, Galatians 1:23, 1 Peter 5:8-9, Jude </a:t>
            </a:r>
            <a:r>
              <a:rPr lang="en-US" dirty="0" smtClean="0"/>
              <a:t>1:3</a:t>
            </a:r>
          </a:p>
          <a:p>
            <a:r>
              <a:rPr lang="en-US" dirty="0" smtClean="0"/>
              <a:t>Grace</a:t>
            </a:r>
          </a:p>
          <a:p>
            <a:pPr lvl="1"/>
            <a:r>
              <a:rPr lang="en-US" dirty="0" smtClean="0"/>
              <a:t>God’s goodwill and favor to mankind.</a:t>
            </a:r>
          </a:p>
          <a:p>
            <a:pPr lvl="2"/>
            <a:r>
              <a:rPr lang="en-US" dirty="0" smtClean="0"/>
              <a:t>Romans 5:8 </a:t>
            </a:r>
            <a:r>
              <a:rPr lang="en-US" i="1" dirty="0" smtClean="0"/>
              <a:t>“But God demonstrates His own love toward us, in that while we were still sinners, Christ died for us.”</a:t>
            </a:r>
          </a:p>
          <a:p>
            <a:r>
              <a:rPr lang="en-US" dirty="0" smtClean="0"/>
              <a:t>Mercy</a:t>
            </a:r>
          </a:p>
          <a:p>
            <a:pPr lvl="1"/>
            <a:r>
              <a:rPr lang="en-US" dirty="0" smtClean="0"/>
              <a:t>God’s compassion, loving-kindness and pity for mankind.</a:t>
            </a:r>
          </a:p>
          <a:p>
            <a:pPr lvl="2"/>
            <a:r>
              <a:rPr lang="en-US" dirty="0" smtClean="0"/>
              <a:t>Romans 6:23 </a:t>
            </a:r>
            <a:r>
              <a:rPr lang="en-US" i="1" dirty="0" smtClean="0"/>
              <a:t>“For the wages of sin is death, but the gift of God is eternal life in Christ Jesus our Lord.”</a:t>
            </a:r>
          </a:p>
          <a:p>
            <a:r>
              <a:rPr lang="en-US" dirty="0" smtClean="0"/>
              <a:t>Peace</a:t>
            </a:r>
          </a:p>
          <a:p>
            <a:pPr lvl="1"/>
            <a:r>
              <a:rPr lang="en-US" dirty="0" smtClean="0"/>
              <a:t>The inner tranquility that men have through God.</a:t>
            </a:r>
          </a:p>
          <a:p>
            <a:pPr lvl="2"/>
            <a:r>
              <a:rPr lang="en-US" dirty="0" smtClean="0"/>
              <a:t>1 Peter 3:21 “…</a:t>
            </a:r>
            <a:r>
              <a:rPr lang="en-US" i="1" dirty="0" smtClean="0"/>
              <a:t>the answer of a good conscience toward God.</a:t>
            </a:r>
            <a:r>
              <a:rPr lang="en-US" dirty="0" smtClean="0"/>
              <a:t>”</a:t>
            </a:r>
            <a:endParaRPr lang="en-US" dirty="0"/>
          </a:p>
        </p:txBody>
      </p:sp>
      <p:sp>
        <p:nvSpPr>
          <p:cNvPr id="3" name="Title 2"/>
          <p:cNvSpPr>
            <a:spLocks noGrp="1"/>
          </p:cNvSpPr>
          <p:nvPr>
            <p:ph type="title"/>
          </p:nvPr>
        </p:nvSpPr>
        <p:spPr/>
        <p:txBody>
          <a:bodyPr/>
          <a:lstStyle/>
          <a:p>
            <a:r>
              <a:rPr lang="en-US" dirty="0" smtClean="0"/>
              <a:t>Verse 2</a:t>
            </a:r>
            <a:endParaRPr lang="en-US" dirty="0"/>
          </a:p>
        </p:txBody>
      </p:sp>
      <p:sp>
        <p:nvSpPr>
          <p:cNvPr id="4" name="Footer Placeholder 3"/>
          <p:cNvSpPr>
            <a:spLocks noGrp="1"/>
          </p:cNvSpPr>
          <p:nvPr>
            <p:ph type="ftr" sz="quarter" idx="11"/>
          </p:nvPr>
        </p:nvSpPr>
        <p:spPr/>
        <p:txBody>
          <a:bodyPr/>
          <a:lstStyle/>
          <a:p>
            <a:pPr>
              <a:defRPr/>
            </a:pPr>
            <a:r>
              <a:rPr lang="en-US" dirty="0" smtClean="0"/>
              <a:t>2c/d</a:t>
            </a:r>
            <a:endParaRPr lang="en-US" dirty="0"/>
          </a:p>
        </p:txBody>
      </p:sp>
    </p:spTree>
    <p:extLst>
      <p:ext uri="{BB962C8B-B14F-4D97-AF65-F5344CB8AC3E}">
        <p14:creationId xmlns:p14="http://schemas.microsoft.com/office/powerpoint/2010/main" val="342746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discussed in the introduction, Paul likely went into Macedonia somewhere within the first year or two after having been released from his first imprisonment that we read about in Acts 28.</a:t>
            </a:r>
          </a:p>
          <a:p>
            <a:r>
              <a:rPr lang="en-US" dirty="0" smtClean="0"/>
              <a:t>Paul charges Timothy to counter false doctrine</a:t>
            </a:r>
          </a:p>
          <a:p>
            <a:pPr lvl="1"/>
            <a:r>
              <a:rPr lang="en-US" dirty="0" smtClean="0"/>
              <a:t>Paul and Timothy were likely in Ephesus</a:t>
            </a:r>
          </a:p>
          <a:p>
            <a:pPr lvl="1"/>
            <a:r>
              <a:rPr lang="en-US" dirty="0" smtClean="0"/>
              <a:t>Paul had to leave into Macedonia</a:t>
            </a:r>
          </a:p>
          <a:p>
            <a:pPr lvl="1"/>
            <a:r>
              <a:rPr lang="en-US" dirty="0" smtClean="0"/>
              <a:t>Paul needed Timothy to remain in Ephesus to correct error.</a:t>
            </a:r>
            <a:endParaRPr lang="en-US" dirty="0"/>
          </a:p>
        </p:txBody>
      </p:sp>
      <p:sp>
        <p:nvSpPr>
          <p:cNvPr id="3" name="Title 2"/>
          <p:cNvSpPr>
            <a:spLocks noGrp="1"/>
          </p:cNvSpPr>
          <p:nvPr>
            <p:ph type="title"/>
          </p:nvPr>
        </p:nvSpPr>
        <p:spPr/>
        <p:txBody>
          <a:bodyPr/>
          <a:lstStyle/>
          <a:p>
            <a:r>
              <a:rPr lang="en-US" dirty="0" smtClean="0"/>
              <a:t>Verse 3</a:t>
            </a:r>
            <a:endParaRPr lang="en-US" dirty="0"/>
          </a:p>
        </p:txBody>
      </p:sp>
      <p:sp>
        <p:nvSpPr>
          <p:cNvPr id="4" name="Footer Placeholder 3"/>
          <p:cNvSpPr>
            <a:spLocks noGrp="1"/>
          </p:cNvSpPr>
          <p:nvPr>
            <p:ph type="ftr" sz="quarter" idx="11"/>
          </p:nvPr>
        </p:nvSpPr>
        <p:spPr/>
        <p:txBody>
          <a:bodyPr/>
          <a:lstStyle/>
          <a:p>
            <a:pPr>
              <a:defRPr/>
            </a:pPr>
            <a:r>
              <a:rPr lang="en-US" dirty="0" smtClean="0"/>
              <a:t>3a/b</a:t>
            </a:r>
            <a:endParaRPr lang="en-US" dirty="0"/>
          </a:p>
        </p:txBody>
      </p:sp>
    </p:spTree>
    <p:extLst>
      <p:ext uri="{BB962C8B-B14F-4D97-AF65-F5344CB8AC3E}">
        <p14:creationId xmlns:p14="http://schemas.microsoft.com/office/powerpoint/2010/main" val="367488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Paper</Template>
  <TotalTime>34261</TotalTime>
  <Words>6418</Words>
  <Application>Microsoft Office PowerPoint</Application>
  <PresentationFormat>On-screen Show (4:3)</PresentationFormat>
  <Paragraphs>552</Paragraphs>
  <Slides>56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Constantia</vt:lpstr>
      <vt:lpstr>Wingdings 2</vt:lpstr>
      <vt:lpstr>Paper</vt:lpstr>
      <vt:lpstr>1 Timothy</vt:lpstr>
      <vt:lpstr>Verse 1</vt:lpstr>
      <vt:lpstr>Verse 1</vt:lpstr>
      <vt:lpstr>Verse 1</vt:lpstr>
      <vt:lpstr>Verse 1</vt:lpstr>
      <vt:lpstr>Verse 1</vt:lpstr>
      <vt:lpstr>Verse 2</vt:lpstr>
      <vt:lpstr>Verse 2</vt:lpstr>
      <vt:lpstr>Verse 3</vt:lpstr>
      <vt:lpstr>Verse 3</vt:lpstr>
      <vt:lpstr>Verse 3</vt:lpstr>
      <vt:lpstr>Verse 3</vt:lpstr>
      <vt:lpstr>Verse 4</vt:lpstr>
      <vt:lpstr>Verse 4</vt:lpstr>
      <vt:lpstr>Verse 4</vt:lpstr>
      <vt:lpstr>Verse 4</vt:lpstr>
      <vt:lpstr>Verse 5</vt:lpstr>
      <vt:lpstr>Verse 5</vt:lpstr>
      <vt:lpstr>Verse 5</vt:lpstr>
      <vt:lpstr>Verse 5</vt:lpstr>
      <vt:lpstr>Verse 6</vt:lpstr>
      <vt:lpstr>Verse 7</vt:lpstr>
      <vt:lpstr>Verse 8</vt:lpstr>
      <vt:lpstr>Verse 8</vt:lpstr>
      <vt:lpstr>Verse 8 </vt:lpstr>
      <vt:lpstr>Verse 8</vt:lpstr>
      <vt:lpstr>Verse 8</vt:lpstr>
      <vt:lpstr>Verse 9</vt:lpstr>
      <vt:lpstr>Verse 9</vt:lpstr>
      <vt:lpstr>Verse 10</vt:lpstr>
      <vt:lpstr>Verse 10</vt:lpstr>
      <vt:lpstr>Verse 10</vt:lpstr>
      <vt:lpstr>Verse 10</vt:lpstr>
      <vt:lpstr>Verse 11</vt:lpstr>
      <vt:lpstr>Verse 12</vt:lpstr>
      <vt:lpstr>Verse 12</vt:lpstr>
      <vt:lpstr>Verse 13</vt:lpstr>
      <vt:lpstr>Verse 13</vt:lpstr>
      <vt:lpstr>Verse 13</vt:lpstr>
      <vt:lpstr>Verse 14</vt:lpstr>
      <vt:lpstr>Verse 15</vt:lpstr>
      <vt:lpstr>Verse 15</vt:lpstr>
      <vt:lpstr>Verse 15</vt:lpstr>
      <vt:lpstr>Verse 16</vt:lpstr>
      <vt:lpstr>Verse 17</vt:lpstr>
      <vt:lpstr>Verse 17</vt:lpstr>
      <vt:lpstr>Verse 17</vt:lpstr>
      <vt:lpstr>Verse 17</vt:lpstr>
      <vt:lpstr>Verse 18</vt:lpstr>
      <vt:lpstr>Verse 18</vt:lpstr>
      <vt:lpstr>Verse 18</vt:lpstr>
      <vt:lpstr>Verse 19</vt:lpstr>
      <vt:lpstr>Verse 19</vt:lpstr>
      <vt:lpstr>Verse 20</vt:lpstr>
      <vt:lpstr>Verse 20</vt:lpstr>
      <vt:lpstr>Verse 20</vt:lpstr>
    </vt:vector>
  </TitlesOfParts>
  <Company>CH2M Hill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Timothy 1</dc:title>
  <dc:creator>Devin Leiding</dc:creator>
  <cp:lastModifiedBy>Devin Leiding</cp:lastModifiedBy>
  <cp:revision>279</cp:revision>
  <dcterms:created xsi:type="dcterms:W3CDTF">2010-05-01T00:39:18Z</dcterms:created>
  <dcterms:modified xsi:type="dcterms:W3CDTF">2015-05-03T03:41:18Z</dcterms:modified>
</cp:coreProperties>
</file>