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3"/>
  </p:notesMasterIdLst>
  <p:handoutMasterIdLst>
    <p:handoutMasterId r:id="rId4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3" r:id="rId27"/>
    <p:sldId id="284" r:id="rId28"/>
    <p:sldId id="282" r:id="rId29"/>
    <p:sldId id="280"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p:cViewPr varScale="1">
        <p:scale>
          <a:sx n="84" d="100"/>
          <a:sy n="84" d="100"/>
        </p:scale>
        <p:origin x="-84" y="-246"/>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0EE358-17B5-4DD7-8EF7-1F238720F524}" type="datetimeFigureOut">
              <a:rPr lang="en-US" smtClean="0"/>
              <a:t>5/17/2015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685181-E4AE-4CF0-88EA-163658653503}" type="slidenum">
              <a:rPr lang="en-US" smtClean="0"/>
              <a:t>‹#›</a:t>
            </a:fld>
            <a:endParaRPr lang="en-US"/>
          </a:p>
        </p:txBody>
      </p:sp>
    </p:spTree>
    <p:extLst>
      <p:ext uri="{BB962C8B-B14F-4D97-AF65-F5344CB8AC3E}">
        <p14:creationId xmlns:p14="http://schemas.microsoft.com/office/powerpoint/2010/main" val="2346711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416E99-13E1-475C-920E-03F3279B8A07}" type="datetimeFigureOut">
              <a:rPr lang="en-US" smtClean="0"/>
              <a:t>5/17/2015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10CDF-0107-4450-B13B-3E29FD4EE180}" type="slidenum">
              <a:rPr lang="en-US" smtClean="0"/>
              <a:t>‹#›</a:t>
            </a:fld>
            <a:endParaRPr lang="en-US"/>
          </a:p>
        </p:txBody>
      </p:sp>
    </p:spTree>
    <p:extLst>
      <p:ext uri="{BB962C8B-B14F-4D97-AF65-F5344CB8AC3E}">
        <p14:creationId xmlns:p14="http://schemas.microsoft.com/office/powerpoint/2010/main" val="424032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8EC823FE-4A7D-4D10-AA63-CE57CC634CD4}" type="datetime1">
              <a:rPr lang="en-US" smtClean="0"/>
              <a:t>5/17/2015</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D7688B00-C0F6-40F0-99F9-7EA823DFCA9D}"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r>
              <a:rPr lang="en-US" smtClean="0"/>
              <a:t>1a</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F8110C21-EAD8-4D58-93E9-FECB751A227E}" type="datetime1">
              <a:rPr lang="en-US" smtClean="0"/>
              <a:t>5/17/2015</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1a</a:t>
            </a:r>
            <a:endParaRPr lang="en-US"/>
          </a:p>
        </p:txBody>
      </p:sp>
      <p:sp>
        <p:nvSpPr>
          <p:cNvPr id="6" name="Slide Number Placeholder 21"/>
          <p:cNvSpPr>
            <a:spLocks noGrp="1"/>
          </p:cNvSpPr>
          <p:nvPr>
            <p:ph type="sldNum" sz="quarter" idx="12"/>
          </p:nvPr>
        </p:nvSpPr>
        <p:spPr/>
        <p:txBody>
          <a:bodyPr/>
          <a:lstStyle>
            <a:lvl1pPr>
              <a:defRPr/>
            </a:lvl1pPr>
          </a:lstStyle>
          <a:p>
            <a:pPr>
              <a:defRPr/>
            </a:pPr>
            <a:fld id="{9CFE5656-B599-42D4-BF12-04B01F77C7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1C35099-1B82-4B30-8DAD-9273942EE11F}" type="datetime1">
              <a:rPr lang="en-US" smtClean="0"/>
              <a:t>5/17/2015</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1a</a:t>
            </a:r>
            <a:endParaRPr lang="en-US"/>
          </a:p>
        </p:txBody>
      </p:sp>
      <p:sp>
        <p:nvSpPr>
          <p:cNvPr id="6" name="Slide Number Placeholder 21"/>
          <p:cNvSpPr>
            <a:spLocks noGrp="1"/>
          </p:cNvSpPr>
          <p:nvPr>
            <p:ph type="sldNum" sz="quarter" idx="12"/>
          </p:nvPr>
        </p:nvSpPr>
        <p:spPr/>
        <p:txBody>
          <a:bodyPr/>
          <a:lstStyle>
            <a:lvl1pPr>
              <a:defRPr/>
            </a:lvl1pPr>
          </a:lstStyle>
          <a:p>
            <a:pPr>
              <a:defRPr/>
            </a:pPr>
            <a:fld id="{18BE9E1B-B1EE-459B-A4AB-29F595C153A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hasCustomPrompt="1"/>
          </p:nvPr>
        </p:nvSpPr>
        <p:spPr/>
        <p:txBody>
          <a:bodyPr rtlCol="0"/>
          <a:lstStyle>
            <a:lvl1pPr algn="ctr">
              <a:defRPr/>
            </a:lvl1pPr>
          </a:lstStyle>
          <a:p>
            <a:r>
              <a:rPr lang="en-US" dirty="0" smtClean="0"/>
              <a:t>Verse</a:t>
            </a:r>
            <a:endParaRPr lang="en-US" dirty="0"/>
          </a:p>
        </p:txBody>
      </p:sp>
      <p:sp>
        <p:nvSpPr>
          <p:cNvPr id="4" name="Date Placeholder 23"/>
          <p:cNvSpPr>
            <a:spLocks noGrp="1"/>
          </p:cNvSpPr>
          <p:nvPr>
            <p:ph type="dt" sz="half" idx="10"/>
          </p:nvPr>
        </p:nvSpPr>
        <p:spPr/>
        <p:txBody>
          <a:bodyPr/>
          <a:lstStyle>
            <a:lvl1pPr>
              <a:defRPr/>
            </a:lvl1pPr>
          </a:lstStyle>
          <a:p>
            <a:pPr>
              <a:defRPr/>
            </a:pPr>
            <a:fld id="{5A8CDBC8-7FA0-4C59-BA01-F8926FBBF99D}" type="datetime1">
              <a:rPr lang="en-US" smtClean="0"/>
              <a:t>5/17/2015</a:t>
            </a:fld>
            <a:endParaRPr lang="en-US"/>
          </a:p>
        </p:txBody>
      </p:sp>
      <p:sp>
        <p:nvSpPr>
          <p:cNvPr id="5" name="Footer Placeholder 9"/>
          <p:cNvSpPr>
            <a:spLocks noGrp="1"/>
          </p:cNvSpPr>
          <p:nvPr>
            <p:ph type="ftr" sz="quarter" idx="11"/>
          </p:nvPr>
        </p:nvSpPr>
        <p:spPr>
          <a:xfrm>
            <a:off x="5562600" y="0"/>
            <a:ext cx="3581400" cy="384175"/>
          </a:xfrm>
        </p:spPr>
        <p:txBody>
          <a:bodyPr/>
          <a:lstStyle>
            <a:lvl1pPr>
              <a:defRPr sz="2000">
                <a:solidFill>
                  <a:schemeClr val="tx1"/>
                </a:solidFill>
              </a:defRPr>
            </a:lvl1pPr>
          </a:lstStyle>
          <a:p>
            <a:pPr>
              <a:defRPr/>
            </a:pPr>
            <a:r>
              <a:rPr lang="en-US" dirty="0" smtClean="0"/>
              <a:t>1b</a:t>
            </a: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DF69B0D1-4EED-4D25-AE66-71839B63FC1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FDE22-B0B3-48AA-9084-62E2C2ADDBF1}" type="datetime1">
              <a:rPr lang="en-US" smtClean="0"/>
              <a:t>5/17/2015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1a</a:t>
            </a:r>
            <a:endParaRPr lang="en-US"/>
          </a:p>
        </p:txBody>
      </p:sp>
      <p:sp>
        <p:nvSpPr>
          <p:cNvPr id="7" name="Slide Number Placeholder 5"/>
          <p:cNvSpPr>
            <a:spLocks noGrp="1"/>
          </p:cNvSpPr>
          <p:nvPr>
            <p:ph type="sldNum" sz="quarter" idx="12"/>
          </p:nvPr>
        </p:nvSpPr>
        <p:spPr/>
        <p:txBody>
          <a:bodyPr/>
          <a:lstStyle>
            <a:lvl1pPr>
              <a:defRPr/>
            </a:lvl1pPr>
          </a:lstStyle>
          <a:p>
            <a:pPr>
              <a:defRPr/>
            </a:pPr>
            <a:fld id="{C870C472-2A9F-4462-A98F-58743F8425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9590B14-8CFC-4490-8936-0C21F50147B8}" type="datetime1">
              <a:rPr lang="en-US" smtClean="0"/>
              <a:t>5/17/2015</a:t>
            </a:fld>
            <a:endParaRPr lang="en-US"/>
          </a:p>
        </p:txBody>
      </p:sp>
      <p:sp>
        <p:nvSpPr>
          <p:cNvPr id="6" name="Footer Placeholder 9"/>
          <p:cNvSpPr>
            <a:spLocks noGrp="1"/>
          </p:cNvSpPr>
          <p:nvPr>
            <p:ph type="ftr" sz="quarter" idx="11"/>
          </p:nvPr>
        </p:nvSpPr>
        <p:spPr/>
        <p:txBody>
          <a:bodyPr/>
          <a:lstStyle>
            <a:lvl1pPr>
              <a:defRPr/>
            </a:lvl1pPr>
          </a:lstStyle>
          <a:p>
            <a:pPr>
              <a:defRPr/>
            </a:pPr>
            <a:r>
              <a:rPr lang="en-US" smtClean="0"/>
              <a:t>1a</a:t>
            </a:r>
            <a:endParaRPr lang="en-US"/>
          </a:p>
        </p:txBody>
      </p:sp>
      <p:sp>
        <p:nvSpPr>
          <p:cNvPr id="7" name="Slide Number Placeholder 21"/>
          <p:cNvSpPr>
            <a:spLocks noGrp="1"/>
          </p:cNvSpPr>
          <p:nvPr>
            <p:ph type="sldNum" sz="quarter" idx="12"/>
          </p:nvPr>
        </p:nvSpPr>
        <p:spPr/>
        <p:txBody>
          <a:bodyPr/>
          <a:lstStyle>
            <a:lvl1pPr>
              <a:defRPr/>
            </a:lvl1pPr>
          </a:lstStyle>
          <a:p>
            <a:pPr>
              <a:defRPr/>
            </a:pPr>
            <a:fld id="{8460E365-0663-4A56-9AB0-5CABBC802D8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6B534109-71BD-4BA1-A3A8-D8786F7AF75B}"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r>
              <a:rPr lang="en-US" smtClean="0"/>
              <a:t>1a</a:t>
            </a:r>
            <a:endParaRPr lang="en-US"/>
          </a:p>
        </p:txBody>
      </p:sp>
      <p:sp>
        <p:nvSpPr>
          <p:cNvPr id="11" name="Date Placeholder 6"/>
          <p:cNvSpPr>
            <a:spLocks noGrp="1"/>
          </p:cNvSpPr>
          <p:nvPr>
            <p:ph type="dt" sz="half" idx="12"/>
          </p:nvPr>
        </p:nvSpPr>
        <p:spPr/>
        <p:txBody>
          <a:bodyPr/>
          <a:lstStyle>
            <a:lvl1pPr>
              <a:defRPr/>
            </a:lvl1pPr>
          </a:lstStyle>
          <a:p>
            <a:pPr>
              <a:defRPr/>
            </a:pPr>
            <a:fld id="{CCB5D822-3541-4E28-9EA0-A7B98BE1C2DA}" type="datetime1">
              <a:rPr lang="en-US" smtClean="0"/>
              <a:t>5/17/2015</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D9456999-FBF7-43AE-A578-681F5C036BC3}" type="datetime1">
              <a:rPr lang="en-US" smtClean="0"/>
              <a:t>5/17/2015</a:t>
            </a:fld>
            <a:endParaRPr lang="en-US"/>
          </a:p>
        </p:txBody>
      </p:sp>
      <p:sp>
        <p:nvSpPr>
          <p:cNvPr id="4" name="Footer Placeholder 9"/>
          <p:cNvSpPr>
            <a:spLocks noGrp="1"/>
          </p:cNvSpPr>
          <p:nvPr>
            <p:ph type="ftr" sz="quarter" idx="11"/>
          </p:nvPr>
        </p:nvSpPr>
        <p:spPr/>
        <p:txBody>
          <a:bodyPr/>
          <a:lstStyle>
            <a:lvl1pPr>
              <a:defRPr/>
            </a:lvl1pPr>
          </a:lstStyle>
          <a:p>
            <a:pPr>
              <a:defRPr/>
            </a:pPr>
            <a:r>
              <a:rPr lang="en-US" smtClean="0"/>
              <a:t>1a</a:t>
            </a:r>
            <a:endParaRPr lang="en-US"/>
          </a:p>
        </p:txBody>
      </p:sp>
      <p:sp>
        <p:nvSpPr>
          <p:cNvPr id="5" name="Slide Number Placeholder 21"/>
          <p:cNvSpPr>
            <a:spLocks noGrp="1"/>
          </p:cNvSpPr>
          <p:nvPr>
            <p:ph type="sldNum" sz="quarter" idx="12"/>
          </p:nvPr>
        </p:nvSpPr>
        <p:spPr/>
        <p:txBody>
          <a:bodyPr/>
          <a:lstStyle>
            <a:lvl1pPr>
              <a:defRPr/>
            </a:lvl1pPr>
          </a:lstStyle>
          <a:p>
            <a:pPr>
              <a:defRPr/>
            </a:pPr>
            <a:fld id="{6D310545-D26E-47F2-BD61-6E071F86FF1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8021917B-CBE5-4CC3-8D97-579B1CFA098F}" type="datetime1">
              <a:rPr lang="en-US" smtClean="0"/>
              <a:t>5/17/2015</a:t>
            </a:fld>
            <a:endParaRPr lang="en-US"/>
          </a:p>
        </p:txBody>
      </p:sp>
      <p:sp>
        <p:nvSpPr>
          <p:cNvPr id="3" name="Footer Placeholder 9"/>
          <p:cNvSpPr>
            <a:spLocks noGrp="1"/>
          </p:cNvSpPr>
          <p:nvPr>
            <p:ph type="ftr" sz="quarter" idx="11"/>
          </p:nvPr>
        </p:nvSpPr>
        <p:spPr/>
        <p:txBody>
          <a:bodyPr/>
          <a:lstStyle>
            <a:lvl1pPr>
              <a:defRPr/>
            </a:lvl1pPr>
          </a:lstStyle>
          <a:p>
            <a:pPr>
              <a:defRPr/>
            </a:pPr>
            <a:r>
              <a:rPr lang="en-US" smtClean="0"/>
              <a:t>1a</a:t>
            </a:r>
            <a:endParaRPr lang="en-US"/>
          </a:p>
        </p:txBody>
      </p:sp>
      <p:sp>
        <p:nvSpPr>
          <p:cNvPr id="4" name="Slide Number Placeholder 21"/>
          <p:cNvSpPr>
            <a:spLocks noGrp="1"/>
          </p:cNvSpPr>
          <p:nvPr>
            <p:ph type="sldNum" sz="quarter" idx="12"/>
          </p:nvPr>
        </p:nvSpPr>
        <p:spPr/>
        <p:txBody>
          <a:bodyPr/>
          <a:lstStyle>
            <a:lvl1pPr>
              <a:defRPr/>
            </a:lvl1pPr>
          </a:lstStyle>
          <a:p>
            <a:pPr>
              <a:defRPr/>
            </a:pPr>
            <a:fld id="{D9F68EC2-2EB9-4696-9720-28AD673E838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D4A276CA-9448-4CEC-B8A2-BF2C00961C7B}" type="datetime1">
              <a:rPr lang="en-US" smtClean="0"/>
              <a:t>5/17/2015</a:t>
            </a:fld>
            <a:endParaRPr lang="en-US"/>
          </a:p>
        </p:txBody>
      </p:sp>
      <p:sp>
        <p:nvSpPr>
          <p:cNvPr id="6" name="Slide Number Placeholder 8"/>
          <p:cNvSpPr>
            <a:spLocks noGrp="1"/>
          </p:cNvSpPr>
          <p:nvPr>
            <p:ph type="sldNum" sz="quarter" idx="11"/>
          </p:nvPr>
        </p:nvSpPr>
        <p:spPr/>
        <p:txBody>
          <a:bodyPr/>
          <a:lstStyle>
            <a:lvl1pPr>
              <a:defRPr/>
            </a:lvl1pPr>
          </a:lstStyle>
          <a:p>
            <a:pPr>
              <a:defRPr/>
            </a:pPr>
            <a:fld id="{4D757DE7-5FA4-47D8-9757-1428774AB21D}"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r>
              <a:rPr lang="en-US" smtClean="0"/>
              <a:t>1a</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9CE3ED67-B90D-4719-84F4-6E15FC892C30}" type="datetime1">
              <a:rPr lang="en-US" smtClean="0"/>
              <a:t>5/17/2015</a:t>
            </a:fld>
            <a:endParaRPr lang="en-US"/>
          </a:p>
        </p:txBody>
      </p:sp>
      <p:sp>
        <p:nvSpPr>
          <p:cNvPr id="6" name="Slide Number Placeholder 8"/>
          <p:cNvSpPr>
            <a:spLocks noGrp="1"/>
          </p:cNvSpPr>
          <p:nvPr>
            <p:ph type="sldNum" sz="quarter" idx="11"/>
          </p:nvPr>
        </p:nvSpPr>
        <p:spPr/>
        <p:txBody>
          <a:bodyPr/>
          <a:lstStyle>
            <a:lvl1pPr>
              <a:defRPr/>
            </a:lvl1pPr>
          </a:lstStyle>
          <a:p>
            <a:pPr>
              <a:defRPr/>
            </a:pPr>
            <a:fld id="{26EFA7BE-0507-44D3-92FF-6AFADA47B60D}"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r>
              <a:rPr lang="en-US" smtClean="0"/>
              <a:t>1a</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1">
                <a:shade val="12000"/>
                <a:satMod val="240000"/>
              </a:schemeClr>
              <a:schemeClr val="bg1">
                <a:tint val="65000"/>
              </a:schemeClr>
            </a:duotone>
            <a:extLst>
              <a:ext uri="{BEBA8EAE-BF5A-486C-A8C5-ECC9F3942E4B}">
                <a14:imgProps xmlns:a14="http://schemas.microsoft.com/office/drawing/2010/main">
                  <a14:imgLayer r:embed="rId14">
                    <a14:imgEffect>
                      <a14:brightnessContrast contrast="-44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DEC8ACC3-4F76-4F55-80CF-A781E772D1EF}" type="datetime1">
              <a:rPr lang="en-US" smtClean="0"/>
              <a:t>5/17/2015</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r>
              <a:rPr lang="en-US" smtClean="0"/>
              <a:t>1a</a:t>
            </a: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cs typeface="+mn-cs"/>
              </a:defRPr>
            </a:lvl1pPr>
          </a:lstStyle>
          <a:p>
            <a:pPr>
              <a:defRPr/>
            </a:pPr>
            <a:fld id="{89747B44-F44E-42CF-8B84-FA9570E22543}"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hf sldNum="0" hdr="0" dt="0"/>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fontAlgn="auto">
              <a:spcAft>
                <a:spcPts val="0"/>
              </a:spcAft>
              <a:defRPr/>
            </a:pPr>
            <a:r>
              <a:rPr lang="en-US" dirty="0" smtClean="0"/>
              <a:t>Chapter 2</a:t>
            </a:r>
            <a:endParaRPr lang="en-US" dirty="0"/>
          </a:p>
        </p:txBody>
      </p:sp>
      <p:sp>
        <p:nvSpPr>
          <p:cNvPr id="3" name="Title 2"/>
          <p:cNvSpPr>
            <a:spLocks noGrp="1"/>
          </p:cNvSpPr>
          <p:nvPr>
            <p:ph type="ctrTitle"/>
          </p:nvPr>
        </p:nvSpPr>
        <p:spPr/>
        <p:txBody>
          <a:bodyPr/>
          <a:lstStyle/>
          <a:p>
            <a:pPr fontAlgn="auto">
              <a:spcAft>
                <a:spcPts val="0"/>
              </a:spcAft>
              <a:defRPr/>
            </a:pPr>
            <a:r>
              <a:rPr dirty="0" smtClean="0"/>
              <a:t>1 Timothy</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fontScale="92500"/>
          </a:bodyPr>
          <a:lstStyle/>
          <a:p>
            <a:r>
              <a:rPr lang="en-US" dirty="0" smtClean="0"/>
              <a:t>The knowledge of truth</a:t>
            </a:r>
          </a:p>
          <a:p>
            <a:pPr lvl="1"/>
            <a:r>
              <a:rPr lang="en-US" dirty="0" smtClean="0"/>
              <a:t>Knowledge – </a:t>
            </a:r>
            <a:r>
              <a:rPr lang="en-US" dirty="0" err="1" smtClean="0"/>
              <a:t>Epignosis</a:t>
            </a:r>
            <a:r>
              <a:rPr lang="en-US" dirty="0" smtClean="0"/>
              <a:t> (ep-</a:t>
            </a:r>
            <a:r>
              <a:rPr lang="en-US" dirty="0" err="1" smtClean="0"/>
              <a:t>ig</a:t>
            </a:r>
            <a:r>
              <a:rPr lang="en-US" dirty="0" smtClean="0"/>
              <a:t>’-no-sis) “</a:t>
            </a:r>
            <a:r>
              <a:rPr lang="en-US" i="1" dirty="0" smtClean="0"/>
              <a:t>precise and correct knowledge.</a:t>
            </a:r>
            <a:r>
              <a:rPr lang="en-US" dirty="0" smtClean="0"/>
              <a:t>”</a:t>
            </a:r>
          </a:p>
          <a:p>
            <a:pPr lvl="1"/>
            <a:r>
              <a:rPr lang="en-US" dirty="0" smtClean="0"/>
              <a:t>Proverbs 2:5 “</a:t>
            </a:r>
            <a:r>
              <a:rPr lang="en-US" i="1" dirty="0" smtClean="0"/>
              <a:t>Then you will understand the fear of the Lord, and find the knowledge (</a:t>
            </a:r>
            <a:r>
              <a:rPr lang="en-US" i="1" dirty="0" err="1" smtClean="0"/>
              <a:t>epignosis</a:t>
            </a:r>
            <a:r>
              <a:rPr lang="en-US" i="1" dirty="0" smtClean="0"/>
              <a:t>) of God.</a:t>
            </a:r>
            <a:r>
              <a:rPr lang="en-US" dirty="0" smtClean="0"/>
              <a:t>”</a:t>
            </a:r>
          </a:p>
          <a:p>
            <a:pPr lvl="1"/>
            <a:r>
              <a:rPr lang="en-US" dirty="0" smtClean="0"/>
              <a:t>1 Corinthians 13:12 “</a:t>
            </a:r>
            <a:r>
              <a:rPr lang="en-US" i="1" dirty="0" smtClean="0"/>
              <a:t>For now we see in a mirror, dimly, but then face to face.  Now I know (gnosis) in part, but then I shall know (</a:t>
            </a:r>
            <a:r>
              <a:rPr lang="en-US" i="1" dirty="0" err="1" smtClean="0"/>
              <a:t>epignosis</a:t>
            </a:r>
            <a:r>
              <a:rPr lang="en-US" i="1" dirty="0" smtClean="0"/>
              <a:t>) just as I also am known (</a:t>
            </a:r>
            <a:r>
              <a:rPr lang="en-US" i="1" dirty="0" err="1" smtClean="0"/>
              <a:t>epignosis</a:t>
            </a:r>
            <a:r>
              <a:rPr lang="en-US" i="1" dirty="0" smtClean="0"/>
              <a:t>)</a:t>
            </a:r>
            <a:r>
              <a:rPr lang="en-US" dirty="0" smtClean="0"/>
              <a:t>”</a:t>
            </a:r>
          </a:p>
          <a:p>
            <a:r>
              <a:rPr lang="en-US" dirty="0" smtClean="0"/>
              <a:t>Truth – </a:t>
            </a:r>
            <a:r>
              <a:rPr lang="en-US" dirty="0" err="1" smtClean="0"/>
              <a:t>Aletheia</a:t>
            </a:r>
            <a:r>
              <a:rPr lang="en-US" dirty="0" smtClean="0"/>
              <a:t> (al-ay’-</a:t>
            </a:r>
            <a:r>
              <a:rPr lang="en-US" dirty="0" err="1" smtClean="0"/>
              <a:t>thi</a:t>
            </a:r>
            <a:r>
              <a:rPr lang="en-US" dirty="0" smtClean="0"/>
              <a:t>-a) “</a:t>
            </a:r>
            <a:r>
              <a:rPr lang="en-US" i="1" dirty="0" smtClean="0"/>
              <a:t>true, reality, genuine, factual, and objective.</a:t>
            </a:r>
            <a:r>
              <a:rPr lang="en-US" dirty="0" smtClean="0"/>
              <a:t>”</a:t>
            </a:r>
          </a:p>
          <a:p>
            <a:pPr lvl="1"/>
            <a:r>
              <a:rPr lang="en-US" dirty="0" smtClean="0"/>
              <a:t>John 8:32 “</a:t>
            </a:r>
            <a:r>
              <a:rPr lang="en-US" i="1" dirty="0" smtClean="0"/>
              <a:t>And you shall know the truth, and the truth shall make you free.</a:t>
            </a:r>
            <a:r>
              <a:rPr lang="en-US" dirty="0" smtClean="0"/>
              <a:t>”</a:t>
            </a:r>
          </a:p>
          <a:p>
            <a:pPr lvl="1"/>
            <a:r>
              <a:rPr lang="en-US" dirty="0" smtClean="0"/>
              <a:t>John 17:17 “</a:t>
            </a:r>
            <a:r>
              <a:rPr lang="en-US" i="1" dirty="0" smtClean="0"/>
              <a:t>Sanctify them by Your truth.  Your word is truth.</a:t>
            </a:r>
            <a:r>
              <a:rPr lang="en-US" dirty="0" smtClean="0"/>
              <a:t>”</a:t>
            </a:r>
            <a:endParaRPr lang="en-US" dirty="0"/>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4d.i-ii</a:t>
            </a:r>
            <a:endParaRPr lang="en-US" dirty="0"/>
          </a:p>
        </p:txBody>
      </p:sp>
    </p:spTree>
    <p:extLst>
      <p:ext uri="{BB962C8B-B14F-4D97-AF65-F5344CB8AC3E}">
        <p14:creationId xmlns:p14="http://schemas.microsoft.com/office/powerpoint/2010/main" val="3262937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The seed is the word</a:t>
            </a:r>
          </a:p>
          <a:p>
            <a:pPr lvl="1"/>
            <a:r>
              <a:rPr lang="en-US" dirty="0" smtClean="0"/>
              <a:t>Luke </a:t>
            </a:r>
            <a:r>
              <a:rPr lang="en-US" dirty="0"/>
              <a:t>8:11,15 “</a:t>
            </a:r>
            <a:r>
              <a:rPr lang="en-US" i="1" dirty="0"/>
              <a:t>Now the parable is this: The seed is the word of God … But the ones that fell on the good ground are those who, having heard the word with a noble and good heart, keep it and bear fruit with patience</a:t>
            </a:r>
            <a:r>
              <a:rPr lang="en-US" i="1" dirty="0" smtClean="0"/>
              <a:t>.</a:t>
            </a:r>
            <a:r>
              <a:rPr lang="en-US" dirty="0" smtClean="0"/>
              <a:t>”</a:t>
            </a:r>
          </a:p>
          <a:p>
            <a:r>
              <a:rPr lang="en-US" dirty="0" smtClean="0"/>
              <a:t>The testament of Jesus Christ</a:t>
            </a:r>
          </a:p>
          <a:p>
            <a:pPr lvl="1"/>
            <a:r>
              <a:rPr lang="en-US" dirty="0" smtClean="0"/>
              <a:t>Before His death</a:t>
            </a:r>
          </a:p>
          <a:p>
            <a:pPr lvl="2"/>
            <a:r>
              <a:rPr lang="en-US" dirty="0"/>
              <a:t>Matthew 9:6 “</a:t>
            </a:r>
            <a:r>
              <a:rPr lang="en-US" i="1" dirty="0"/>
              <a:t>But that you may know that the Son of Man has power on earth to forgive sins”—then He said to the paralytic, “Arise, take up your bed, and go to your house</a:t>
            </a:r>
            <a:r>
              <a:rPr lang="en-US" i="1" dirty="0" smtClean="0"/>
              <a:t>.”</a:t>
            </a:r>
            <a:r>
              <a:rPr lang="en-US" dirty="0" smtClean="0"/>
              <a:t>”</a:t>
            </a:r>
          </a:p>
          <a:p>
            <a:pPr lvl="1"/>
            <a:r>
              <a:rPr lang="en-US" dirty="0" smtClean="0"/>
              <a:t>After His death</a:t>
            </a:r>
          </a:p>
          <a:p>
            <a:pPr lvl="2"/>
            <a:r>
              <a:rPr lang="en-US" dirty="0"/>
              <a:t>Hebrews 9:16-17 “</a:t>
            </a:r>
            <a:r>
              <a:rPr lang="en-US" i="1" dirty="0"/>
              <a:t>For where there is a testament, there must also of necessity be the death of the testator. </a:t>
            </a:r>
            <a:r>
              <a:rPr lang="en-US" i="1" dirty="0" smtClean="0"/>
              <a:t>For </a:t>
            </a:r>
            <a:r>
              <a:rPr lang="en-US" i="1" dirty="0"/>
              <a:t>a testament is in force after men are dead, since it has no power at all while the testator lives.</a:t>
            </a:r>
            <a:r>
              <a:rPr lang="en-US" dirty="0"/>
              <a:t>”</a:t>
            </a:r>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4c.iii-iv</a:t>
            </a:r>
            <a:endParaRPr lang="en-US" dirty="0"/>
          </a:p>
        </p:txBody>
      </p:sp>
    </p:spTree>
    <p:extLst>
      <p:ext uri="{BB962C8B-B14F-4D97-AF65-F5344CB8AC3E}">
        <p14:creationId xmlns:p14="http://schemas.microsoft.com/office/powerpoint/2010/main" val="328790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One God</a:t>
            </a:r>
          </a:p>
          <a:p>
            <a:pPr lvl="1"/>
            <a:r>
              <a:rPr lang="en-US" dirty="0" smtClean="0"/>
              <a:t>The world has many gods, but there is only one true God (cf. 1 Corinthians 8:4-6)</a:t>
            </a:r>
          </a:p>
          <a:p>
            <a:pPr lvl="1"/>
            <a:r>
              <a:rPr lang="en-US" dirty="0" smtClean="0"/>
              <a:t>God is the god of all men no matter who they are or where they are, or when they’ve lived in time (cf. Acts 17:26-31)</a:t>
            </a:r>
          </a:p>
          <a:p>
            <a:pPr marL="273050" lvl="1">
              <a:spcBef>
                <a:spcPts val="600"/>
              </a:spcBef>
              <a:buClr>
                <a:schemeClr val="accent2"/>
              </a:buClr>
            </a:pPr>
            <a:r>
              <a:rPr lang="en-US" sz="2600" dirty="0" smtClean="0">
                <a:solidFill>
                  <a:schemeClr val="tx1"/>
                </a:solidFill>
              </a:rPr>
              <a:t>One Mediator</a:t>
            </a:r>
            <a:endParaRPr lang="en-US" sz="2600" dirty="0">
              <a:solidFill>
                <a:schemeClr val="tx1"/>
              </a:solidFill>
            </a:endParaRPr>
          </a:p>
          <a:p>
            <a:pPr marL="638175" lvl="2">
              <a:spcBef>
                <a:spcPts val="600"/>
              </a:spcBef>
              <a:buClr>
                <a:schemeClr val="accent2"/>
              </a:buClr>
            </a:pPr>
            <a:r>
              <a:rPr lang="en-US" sz="2400" dirty="0" err="1">
                <a:solidFill>
                  <a:schemeClr val="tx2"/>
                </a:solidFill>
              </a:rPr>
              <a:t>Mesites</a:t>
            </a:r>
            <a:r>
              <a:rPr lang="en-US" sz="2400" dirty="0">
                <a:solidFill>
                  <a:schemeClr val="tx2"/>
                </a:solidFill>
              </a:rPr>
              <a:t> (</a:t>
            </a:r>
            <a:r>
              <a:rPr lang="en-US" sz="2400" dirty="0" err="1">
                <a:solidFill>
                  <a:schemeClr val="tx2"/>
                </a:solidFill>
              </a:rPr>
              <a:t>mes-ee</a:t>
            </a:r>
            <a:r>
              <a:rPr lang="en-US" sz="2400" dirty="0">
                <a:solidFill>
                  <a:schemeClr val="tx2"/>
                </a:solidFill>
              </a:rPr>
              <a:t>’-</a:t>
            </a:r>
            <a:r>
              <a:rPr lang="en-US" sz="2400" dirty="0" err="1">
                <a:solidFill>
                  <a:schemeClr val="tx2"/>
                </a:solidFill>
              </a:rPr>
              <a:t>tace</a:t>
            </a:r>
            <a:r>
              <a:rPr lang="en-US" sz="2400" dirty="0">
                <a:solidFill>
                  <a:schemeClr val="tx2"/>
                </a:solidFill>
              </a:rPr>
              <a:t>) “</a:t>
            </a:r>
            <a:r>
              <a:rPr lang="en-US" sz="2400" i="1" dirty="0">
                <a:solidFill>
                  <a:schemeClr val="tx2"/>
                </a:solidFill>
              </a:rPr>
              <a:t>one who intervenes between two, either in order to make or restore peace friendship, or form a compact, or for ratifying a covenant</a:t>
            </a:r>
            <a:r>
              <a:rPr lang="en-US" sz="2400" dirty="0">
                <a:solidFill>
                  <a:schemeClr val="tx2"/>
                </a:solidFill>
              </a:rPr>
              <a:t>.”</a:t>
            </a:r>
          </a:p>
          <a:p>
            <a:endParaRPr lang="en-US" dirty="0" smtClean="0"/>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5a/</a:t>
            </a:r>
            <a:r>
              <a:rPr lang="en-US" dirty="0" err="1" smtClean="0"/>
              <a:t>b.i</a:t>
            </a:r>
            <a:endParaRPr lang="en-US" dirty="0"/>
          </a:p>
        </p:txBody>
      </p:sp>
    </p:spTree>
    <p:extLst>
      <p:ext uri="{BB962C8B-B14F-4D97-AF65-F5344CB8AC3E}">
        <p14:creationId xmlns:p14="http://schemas.microsoft.com/office/powerpoint/2010/main" val="3313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85000" lnSpcReduction="10000"/>
          </a:bodyPr>
          <a:lstStyle/>
          <a:p>
            <a:r>
              <a:rPr lang="en-US" dirty="0"/>
              <a:t>One </a:t>
            </a:r>
            <a:r>
              <a:rPr lang="en-US" dirty="0" smtClean="0"/>
              <a:t>Mediator</a:t>
            </a:r>
          </a:p>
          <a:p>
            <a:pPr lvl="1"/>
            <a:r>
              <a:rPr lang="en-US" dirty="0"/>
              <a:t>Prayer is to be directed to the Father</a:t>
            </a:r>
          </a:p>
          <a:p>
            <a:pPr lvl="2"/>
            <a:r>
              <a:rPr lang="en-US" dirty="0" smtClean="0"/>
              <a:t>Matthew </a:t>
            </a:r>
            <a:r>
              <a:rPr lang="en-US" dirty="0"/>
              <a:t>6:9 “</a:t>
            </a:r>
            <a:r>
              <a:rPr lang="en-US" i="1" dirty="0"/>
              <a:t>In this manner, therefore, pray: Our Father in heaven</a:t>
            </a:r>
            <a:r>
              <a:rPr lang="en-US" i="1" dirty="0" smtClean="0"/>
              <a:t>…</a:t>
            </a:r>
            <a:r>
              <a:rPr lang="en-US" dirty="0" smtClean="0"/>
              <a:t>”</a:t>
            </a:r>
          </a:p>
          <a:p>
            <a:pPr lvl="2"/>
            <a:r>
              <a:rPr lang="en-US" dirty="0"/>
              <a:t>John 16:23 “</a:t>
            </a:r>
            <a:r>
              <a:rPr lang="en-US" i="1" dirty="0"/>
              <a:t>And in that day you will ask Me nothing. Most assuredly, I say to you, whatever you ask the Father in My name He will give you</a:t>
            </a:r>
            <a:r>
              <a:rPr lang="en-US" i="1" dirty="0" smtClean="0"/>
              <a:t>.</a:t>
            </a:r>
            <a:r>
              <a:rPr lang="en-US" dirty="0" smtClean="0"/>
              <a:t>”</a:t>
            </a:r>
          </a:p>
          <a:p>
            <a:pPr lvl="2"/>
            <a:r>
              <a:rPr lang="en-US" dirty="0" smtClean="0"/>
              <a:t>Ephesians 5:20 “</a:t>
            </a:r>
            <a:r>
              <a:rPr lang="en-US" i="1" dirty="0" smtClean="0"/>
              <a:t>giving thanks always for all things to God the Father in the name of our Lord Jesus Christ</a:t>
            </a:r>
            <a:r>
              <a:rPr lang="en-US" dirty="0" smtClean="0"/>
              <a:t>”</a:t>
            </a:r>
          </a:p>
          <a:p>
            <a:pPr lvl="2"/>
            <a:r>
              <a:rPr lang="en-US" dirty="0"/>
              <a:t>Colossians 3:17 “</a:t>
            </a:r>
            <a:r>
              <a:rPr lang="en-US" i="1" dirty="0"/>
              <a:t>And whatever you do in word or deed, do all in the name of the Lord Jesus, giving thanks to God the Father through Him</a:t>
            </a:r>
            <a:r>
              <a:rPr lang="en-US" i="1" dirty="0" smtClean="0"/>
              <a:t>.</a:t>
            </a:r>
            <a:r>
              <a:rPr lang="en-US" dirty="0" smtClean="0"/>
              <a:t>”</a:t>
            </a:r>
          </a:p>
          <a:p>
            <a:pPr lvl="1"/>
            <a:r>
              <a:rPr lang="en-US" dirty="0" smtClean="0"/>
              <a:t>Prayer is through our Mediator Jesus</a:t>
            </a:r>
          </a:p>
          <a:p>
            <a:pPr lvl="2"/>
            <a:r>
              <a:rPr lang="en-US" dirty="0" smtClean="0"/>
              <a:t>See passages above.</a:t>
            </a:r>
          </a:p>
          <a:p>
            <a:pPr lvl="1"/>
            <a:r>
              <a:rPr lang="en-US" dirty="0" smtClean="0"/>
              <a:t>The Spirit assists in prayer</a:t>
            </a:r>
          </a:p>
          <a:p>
            <a:pPr lvl="2"/>
            <a:r>
              <a:rPr lang="en-US" dirty="0"/>
              <a:t>Romans 8:26 “</a:t>
            </a:r>
            <a:r>
              <a:rPr lang="en-US" i="1" dirty="0"/>
              <a:t>Likewise the Spirit also helps in our weaknesses. For we do not know what we should pray for as we ought, but the Spirit Himself makes intercession for </a:t>
            </a:r>
            <a:r>
              <a:rPr lang="en-US" i="1" dirty="0" smtClean="0"/>
              <a:t>us </a:t>
            </a:r>
            <a:r>
              <a:rPr lang="en-US" i="1" dirty="0"/>
              <a:t>with </a:t>
            </a:r>
            <a:r>
              <a:rPr lang="en-US" i="1" dirty="0" err="1"/>
              <a:t>groanings</a:t>
            </a:r>
            <a:r>
              <a:rPr lang="en-US" i="1" dirty="0"/>
              <a:t> which cannot be uttered. </a:t>
            </a:r>
            <a:r>
              <a:rPr lang="en-US" dirty="0" smtClean="0"/>
              <a:t>”</a:t>
            </a:r>
          </a:p>
          <a:p>
            <a:pPr lvl="3"/>
            <a:r>
              <a:rPr lang="en-US" dirty="0" smtClean="0"/>
              <a:t>Intercession – “</a:t>
            </a:r>
            <a:r>
              <a:rPr lang="en-US" i="1" dirty="0"/>
              <a:t>to go to or meet a person, esp. for the purpose of conversation, consultation, or supplication</a:t>
            </a:r>
            <a:r>
              <a:rPr lang="en-US" dirty="0" smtClean="0"/>
              <a:t>” (cf. 1 Timothy 2:1)</a:t>
            </a:r>
            <a:endParaRPr lang="en-US" dirty="0"/>
          </a:p>
          <a:p>
            <a:pPr lvl="2"/>
            <a:endParaRPr lang="en-US" dirty="0" smtClean="0"/>
          </a:p>
          <a:p>
            <a:endParaRPr lang="en-US" dirty="0"/>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5b.ii</a:t>
            </a:r>
            <a:endParaRPr lang="en-US" dirty="0"/>
          </a:p>
        </p:txBody>
      </p:sp>
    </p:spTree>
    <p:extLst>
      <p:ext uri="{BB962C8B-B14F-4D97-AF65-F5344CB8AC3E}">
        <p14:creationId xmlns:p14="http://schemas.microsoft.com/office/powerpoint/2010/main" val="179869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a:bodyPr>
          <a:lstStyle/>
          <a:p>
            <a:pPr lvl="1"/>
            <a:r>
              <a:rPr lang="en-US" dirty="0"/>
              <a:t>It is incorrect to invoke the name of other “saints” especially as the Catholics do.</a:t>
            </a:r>
          </a:p>
          <a:p>
            <a:pPr lvl="2"/>
            <a:r>
              <a:rPr lang="en-US" dirty="0"/>
              <a:t>Catholics clarify though that they are asking Mary and other saints to pray for them, just like we do (cf. 2 Corinthians 1:11; Ephesians 1:16; Philippians 1:19; 2 Timothy 1:3).  Though this is not necessarily always true.</a:t>
            </a:r>
          </a:p>
          <a:p>
            <a:pPr lvl="2"/>
            <a:r>
              <a:rPr lang="en-US" dirty="0"/>
              <a:t>The problem is where do we see any authorization to pray to saints?  </a:t>
            </a:r>
          </a:p>
          <a:p>
            <a:pPr lvl="2"/>
            <a:r>
              <a:rPr lang="en-US" dirty="0"/>
              <a:t>Ecclesiastes 9:5-6 “</a:t>
            </a:r>
            <a:r>
              <a:rPr lang="en-US" i="1" dirty="0"/>
              <a:t>For the living know that they will die; But the dead know nothing, and they have no more reward, for the memory of them is forgotten. Also their love, their hatred, and their envy have now perished; Nevermore will they have a share in anything done under the sun</a:t>
            </a:r>
            <a:r>
              <a:rPr lang="en-US" i="1" dirty="0" smtClean="0"/>
              <a:t>.</a:t>
            </a:r>
            <a:r>
              <a:rPr lang="en-US" dirty="0" smtClean="0"/>
              <a:t>” (cf. Luke 16:19-31)</a:t>
            </a:r>
            <a:endParaRPr lang="en-US" dirty="0"/>
          </a:p>
          <a:p>
            <a:pPr lvl="2"/>
            <a:r>
              <a:rPr lang="en-US" dirty="0"/>
              <a:t>1 John 5:14-15 “</a:t>
            </a:r>
            <a:r>
              <a:rPr lang="en-US" i="1" dirty="0"/>
              <a:t>Now this is the confidence that we have in Him, that if we ask anything </a:t>
            </a:r>
            <a:r>
              <a:rPr lang="en-US" i="1" u="sng" dirty="0"/>
              <a:t>according to His will</a:t>
            </a:r>
            <a:r>
              <a:rPr lang="en-US" i="1" dirty="0"/>
              <a:t>, He hears us. And if we know that He hears us, whatever we ask, we know that we have the petitions that we have asked of Him.</a:t>
            </a:r>
            <a:r>
              <a:rPr lang="en-US" dirty="0"/>
              <a:t>”</a:t>
            </a:r>
          </a:p>
          <a:p>
            <a:endParaRPr lang="en-US" dirty="0"/>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5b.iii</a:t>
            </a:r>
            <a:endParaRPr lang="en-US" dirty="0"/>
          </a:p>
        </p:txBody>
      </p:sp>
    </p:spTree>
    <p:extLst>
      <p:ext uri="{BB962C8B-B14F-4D97-AF65-F5344CB8AC3E}">
        <p14:creationId xmlns:p14="http://schemas.microsoft.com/office/powerpoint/2010/main" val="189266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Pray for all men</a:t>
            </a:r>
          </a:p>
          <a:p>
            <a:pPr lvl="1"/>
            <a:r>
              <a:rPr lang="en-US" dirty="0" smtClean="0"/>
              <a:t>God created all men.</a:t>
            </a:r>
          </a:p>
          <a:p>
            <a:pPr lvl="1"/>
            <a:r>
              <a:rPr lang="en-US" dirty="0" smtClean="0"/>
              <a:t>Only one man worthy to die for all men.</a:t>
            </a:r>
          </a:p>
          <a:p>
            <a:pPr lvl="1"/>
            <a:r>
              <a:rPr lang="en-US" dirty="0" smtClean="0"/>
              <a:t>All men are of equal importance to God.</a:t>
            </a:r>
          </a:p>
          <a:p>
            <a:r>
              <a:rPr lang="en-US" dirty="0" smtClean="0"/>
              <a:t>Sin separates us (Isaiah 59:1-2)</a:t>
            </a:r>
          </a:p>
          <a:p>
            <a:pPr lvl="1"/>
            <a:r>
              <a:rPr lang="en-US" dirty="0" smtClean="0"/>
              <a:t>James 4:4 “</a:t>
            </a:r>
            <a:r>
              <a:rPr lang="en-US" i="1" dirty="0" smtClean="0"/>
              <a:t>…friendship with the world is enmity with God…</a:t>
            </a:r>
            <a:r>
              <a:rPr lang="en-US" dirty="0" smtClean="0"/>
              <a:t>”</a:t>
            </a:r>
          </a:p>
          <a:p>
            <a:pPr lvl="1"/>
            <a:r>
              <a:rPr lang="en-US" dirty="0" smtClean="0"/>
              <a:t>Jesus came to restore the peace that sin destroyed.</a:t>
            </a:r>
            <a:endParaRPr lang="en-US" dirty="0"/>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5b.iv-v</a:t>
            </a:r>
            <a:endParaRPr lang="en-US" dirty="0"/>
          </a:p>
        </p:txBody>
      </p:sp>
    </p:spTree>
    <p:extLst>
      <p:ext uri="{BB962C8B-B14F-4D97-AF65-F5344CB8AC3E}">
        <p14:creationId xmlns:p14="http://schemas.microsoft.com/office/powerpoint/2010/main" val="73258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man Christ Jesus</a:t>
            </a:r>
          </a:p>
          <a:p>
            <a:pPr lvl="1"/>
            <a:r>
              <a:rPr lang="en-US" dirty="0" smtClean="0"/>
              <a:t>Job 9:30-33 “</a:t>
            </a:r>
            <a:r>
              <a:rPr lang="en-US" i="1" dirty="0"/>
              <a:t>If I wash myself with snow water, and cleanse my hands with soap, yet You will plunge me into the pit, and my own clothes will abhor me. For He is not a man, as I am, that I may answer Him, and that we should go to court together. Nor is there any mediator between us, who may lay his hand on us both</a:t>
            </a:r>
            <a:r>
              <a:rPr lang="en-US" i="1" dirty="0" smtClean="0"/>
              <a:t>.</a:t>
            </a:r>
            <a:r>
              <a:rPr lang="en-US" dirty="0" smtClean="0"/>
              <a:t>”</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5c.i</a:t>
            </a:r>
            <a:endParaRPr lang="en-US" dirty="0"/>
          </a:p>
        </p:txBody>
      </p:sp>
    </p:spTree>
    <p:extLst>
      <p:ext uri="{BB962C8B-B14F-4D97-AF65-F5344CB8AC3E}">
        <p14:creationId xmlns:p14="http://schemas.microsoft.com/office/powerpoint/2010/main" val="2957974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Jesus is highly qualified to mediate</a:t>
            </a:r>
          </a:p>
          <a:p>
            <a:pPr lvl="1"/>
            <a:r>
              <a:rPr lang="en-US" dirty="0" smtClean="0"/>
              <a:t>Jesus is clearly a man (cf. Hebrews 2:14-18, Philippians 2:5-8).</a:t>
            </a:r>
          </a:p>
          <a:p>
            <a:pPr lvl="1"/>
            <a:r>
              <a:rPr lang="en-US" dirty="0" smtClean="0"/>
              <a:t>Jesus is clearly God (John 1:1,17, 20:28, Romans 9:5, 1 John 5:20, Hebrews 1:8).</a:t>
            </a:r>
          </a:p>
          <a:p>
            <a:pPr lvl="1"/>
            <a:r>
              <a:rPr lang="en-US" dirty="0" smtClean="0"/>
              <a:t>Jesus can sympathize with all mankind being tempted as we are (cf. Hebrews 4:14-16).</a:t>
            </a:r>
          </a:p>
          <a:p>
            <a:pPr lvl="1"/>
            <a:r>
              <a:rPr lang="en-US" dirty="0" smtClean="0"/>
              <a:t>Jesus our High Priest can have compassion on all mankind (Hebrews 5:1-2).</a:t>
            </a:r>
            <a:endParaRPr lang="en-US" dirty="0"/>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5c.ii</a:t>
            </a:r>
            <a:endParaRPr lang="en-US" dirty="0"/>
          </a:p>
        </p:txBody>
      </p:sp>
    </p:spTree>
    <p:extLst>
      <p:ext uri="{BB962C8B-B14F-4D97-AF65-F5344CB8AC3E}">
        <p14:creationId xmlns:p14="http://schemas.microsoft.com/office/powerpoint/2010/main" val="326811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lnSpcReduction="10000"/>
          </a:bodyPr>
          <a:lstStyle/>
          <a:p>
            <a:r>
              <a:rPr lang="en-US" dirty="0" smtClean="0"/>
              <a:t>Jesus our ransom</a:t>
            </a:r>
          </a:p>
          <a:p>
            <a:pPr lvl="1"/>
            <a:r>
              <a:rPr lang="en-US" dirty="0" smtClean="0"/>
              <a:t>Ransom – </a:t>
            </a:r>
            <a:r>
              <a:rPr lang="en-US" dirty="0" err="1" smtClean="0"/>
              <a:t>Antilutron</a:t>
            </a:r>
            <a:r>
              <a:rPr lang="en-US" dirty="0" smtClean="0"/>
              <a:t> “</a:t>
            </a:r>
            <a:r>
              <a:rPr lang="en-US" i="1" dirty="0" smtClean="0"/>
              <a:t>What is given in exchange for another as the price of his redemption</a:t>
            </a:r>
            <a:r>
              <a:rPr lang="en-US" dirty="0" smtClean="0"/>
              <a:t>”</a:t>
            </a:r>
          </a:p>
          <a:p>
            <a:pPr lvl="2"/>
            <a:r>
              <a:rPr lang="en-US" dirty="0" smtClean="0"/>
              <a:t>Composed of - Anti “</a:t>
            </a:r>
            <a:r>
              <a:rPr lang="en-US" i="1" dirty="0" smtClean="0"/>
              <a:t>instead of</a:t>
            </a:r>
            <a:r>
              <a:rPr lang="en-US" dirty="0" smtClean="0"/>
              <a:t>” and Lutron “</a:t>
            </a:r>
            <a:r>
              <a:rPr lang="en-US" i="1" dirty="0" smtClean="0"/>
              <a:t>the price paid for slaves</a:t>
            </a:r>
            <a:r>
              <a:rPr lang="en-US" dirty="0" smtClean="0"/>
              <a:t>”</a:t>
            </a:r>
          </a:p>
          <a:p>
            <a:pPr lvl="1"/>
            <a:r>
              <a:rPr lang="en-US" dirty="0" smtClean="0"/>
              <a:t>Jesus paid the debt of our sin.</a:t>
            </a:r>
          </a:p>
          <a:p>
            <a:pPr lvl="2"/>
            <a:r>
              <a:rPr lang="en-US" dirty="0" smtClean="0"/>
              <a:t>Romans 6:23 “</a:t>
            </a:r>
            <a:r>
              <a:rPr lang="en-US" i="1" dirty="0" smtClean="0"/>
              <a:t>the wages of sin is death</a:t>
            </a:r>
            <a:r>
              <a:rPr lang="en-US" dirty="0" smtClean="0"/>
              <a:t>”</a:t>
            </a:r>
          </a:p>
          <a:p>
            <a:pPr lvl="2"/>
            <a:r>
              <a:rPr lang="en-US" dirty="0" smtClean="0"/>
              <a:t>Romans 6:17-23 – We were slaves to sin.</a:t>
            </a:r>
          </a:p>
          <a:p>
            <a:pPr lvl="2"/>
            <a:r>
              <a:rPr lang="en-US" dirty="0" smtClean="0"/>
              <a:t>Jesus became the payment for our sins.</a:t>
            </a:r>
          </a:p>
          <a:p>
            <a:pPr lvl="1"/>
            <a:r>
              <a:rPr lang="en-US" dirty="0" smtClean="0"/>
              <a:t>Jesus “gave” His life</a:t>
            </a:r>
          </a:p>
          <a:p>
            <a:pPr lvl="2"/>
            <a:r>
              <a:rPr lang="en-US" dirty="0"/>
              <a:t>John 10:17-18 “</a:t>
            </a:r>
            <a:r>
              <a:rPr lang="en-US" i="1" dirty="0"/>
              <a:t>Therefore My Father loves Me, because I lay down My life that I may take it again. </a:t>
            </a:r>
            <a:r>
              <a:rPr lang="en-US" i="1" baseline="30000" dirty="0"/>
              <a:t> </a:t>
            </a:r>
            <a:r>
              <a:rPr lang="en-US" i="1" dirty="0"/>
              <a:t>No one takes it from Me, but I lay it down of Myself. I have power to lay it down, and I have power to take it again. This command I have received from My Father.</a:t>
            </a:r>
            <a:r>
              <a:rPr lang="en-US" dirty="0"/>
              <a:t>”</a:t>
            </a:r>
          </a:p>
        </p:txBody>
      </p:sp>
      <p:sp>
        <p:nvSpPr>
          <p:cNvPr id="3" name="Title 2"/>
          <p:cNvSpPr>
            <a:spLocks noGrp="1"/>
          </p:cNvSpPr>
          <p:nvPr>
            <p:ph type="title"/>
          </p:nvPr>
        </p:nvSpPr>
        <p:spPr/>
        <p:txBody>
          <a:bodyPr/>
          <a:lstStyle/>
          <a:p>
            <a:r>
              <a:rPr lang="en-US" dirty="0" smtClean="0"/>
              <a:t>Verse 6</a:t>
            </a:r>
            <a:endParaRPr lang="en-US" dirty="0"/>
          </a:p>
        </p:txBody>
      </p:sp>
      <p:sp>
        <p:nvSpPr>
          <p:cNvPr id="4" name="Footer Placeholder 3"/>
          <p:cNvSpPr>
            <a:spLocks noGrp="1"/>
          </p:cNvSpPr>
          <p:nvPr>
            <p:ph type="ftr" sz="quarter" idx="11"/>
          </p:nvPr>
        </p:nvSpPr>
        <p:spPr/>
        <p:txBody>
          <a:bodyPr/>
          <a:lstStyle/>
          <a:p>
            <a:pPr>
              <a:defRPr/>
            </a:pPr>
            <a:r>
              <a:rPr lang="en-US" dirty="0" smtClean="0"/>
              <a:t>6a</a:t>
            </a:r>
            <a:endParaRPr lang="en-US" dirty="0"/>
          </a:p>
        </p:txBody>
      </p:sp>
    </p:spTree>
    <p:extLst>
      <p:ext uri="{BB962C8B-B14F-4D97-AF65-F5344CB8AC3E}">
        <p14:creationId xmlns:p14="http://schemas.microsoft.com/office/powerpoint/2010/main" val="84136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Testified in due time</a:t>
            </a:r>
          </a:p>
          <a:p>
            <a:pPr lvl="1"/>
            <a:r>
              <a:rPr lang="en-US" dirty="0" smtClean="0"/>
              <a:t>Kairos having to do with quality of time whereas ‘</a:t>
            </a:r>
            <a:r>
              <a:rPr lang="en-US" dirty="0" err="1" smtClean="0"/>
              <a:t>chronos</a:t>
            </a:r>
            <a:r>
              <a:rPr lang="en-US" dirty="0" smtClean="0"/>
              <a:t>’ has to do with quantity of time.</a:t>
            </a:r>
          </a:p>
          <a:p>
            <a:pPr lvl="1"/>
            <a:r>
              <a:rPr lang="en-US" dirty="0"/>
              <a:t>1 Peter 1:20 “</a:t>
            </a:r>
            <a:r>
              <a:rPr lang="en-US" i="1" dirty="0"/>
              <a:t>He indeed was foreordained before the foundation of the </a:t>
            </a:r>
            <a:r>
              <a:rPr lang="en-US" i="1" dirty="0" smtClean="0"/>
              <a:t>world</a:t>
            </a:r>
            <a:r>
              <a:rPr lang="en-US" dirty="0" smtClean="0"/>
              <a:t>.”</a:t>
            </a:r>
          </a:p>
          <a:p>
            <a:pPr lvl="1"/>
            <a:r>
              <a:rPr lang="en-US" dirty="0"/>
              <a:t>Revelation 13:8 </a:t>
            </a:r>
            <a:r>
              <a:rPr lang="en-US" dirty="0" smtClean="0"/>
              <a:t>“</a:t>
            </a:r>
            <a:r>
              <a:rPr lang="en-US" i="1" dirty="0" smtClean="0"/>
              <a:t>…the </a:t>
            </a:r>
            <a:r>
              <a:rPr lang="en-US" i="1" dirty="0"/>
              <a:t>Lamb slain from the foundation of the world</a:t>
            </a:r>
            <a:r>
              <a:rPr lang="en-US" i="1" dirty="0" smtClean="0"/>
              <a:t>.</a:t>
            </a:r>
            <a:r>
              <a:rPr lang="en-US" dirty="0" smtClean="0"/>
              <a:t>”</a:t>
            </a:r>
          </a:p>
          <a:p>
            <a:pPr lvl="1"/>
            <a:r>
              <a:rPr lang="en-US" dirty="0" smtClean="0"/>
              <a:t>Galatians 4:4 “</a:t>
            </a:r>
            <a:r>
              <a:rPr lang="en-US" i="1" dirty="0" smtClean="0"/>
              <a:t>…when the fullness of time had come </a:t>
            </a:r>
            <a:r>
              <a:rPr lang="en-US" dirty="0" smtClean="0"/>
              <a:t>(cf. Titus 1:1-3, Ephesians 1:4, 3:9-11).”</a:t>
            </a:r>
          </a:p>
          <a:p>
            <a:pPr lvl="1"/>
            <a:r>
              <a:rPr lang="en-US" dirty="0" smtClean="0"/>
              <a:t>The time was not right because it was March 13</a:t>
            </a:r>
            <a:r>
              <a:rPr lang="en-US" baseline="30000" dirty="0" smtClean="0"/>
              <a:t>th</a:t>
            </a:r>
            <a:r>
              <a:rPr lang="en-US" dirty="0"/>
              <a:t> </a:t>
            </a:r>
            <a:r>
              <a:rPr lang="en-US" dirty="0" err="1" smtClean="0"/>
              <a:t>etc</a:t>
            </a:r>
            <a:r>
              <a:rPr lang="en-US" dirty="0" smtClean="0"/>
              <a:t> (</a:t>
            </a:r>
            <a:r>
              <a:rPr lang="en-US" dirty="0" err="1" smtClean="0"/>
              <a:t>chronos</a:t>
            </a:r>
            <a:r>
              <a:rPr lang="en-US" dirty="0" smtClean="0"/>
              <a:t>), but the time was right because all the circumstances, people, history, prophecies and so forth were at the right time (Kairos) and place for God to carry out His plan!!</a:t>
            </a:r>
            <a:endParaRPr lang="en-US" dirty="0"/>
          </a:p>
        </p:txBody>
      </p:sp>
      <p:sp>
        <p:nvSpPr>
          <p:cNvPr id="3" name="Title 2"/>
          <p:cNvSpPr>
            <a:spLocks noGrp="1"/>
          </p:cNvSpPr>
          <p:nvPr>
            <p:ph type="title"/>
          </p:nvPr>
        </p:nvSpPr>
        <p:spPr/>
        <p:txBody>
          <a:bodyPr/>
          <a:lstStyle/>
          <a:p>
            <a:r>
              <a:rPr lang="en-US" dirty="0" smtClean="0"/>
              <a:t>Verse 6</a:t>
            </a:r>
            <a:endParaRPr lang="en-US" dirty="0"/>
          </a:p>
        </p:txBody>
      </p:sp>
      <p:sp>
        <p:nvSpPr>
          <p:cNvPr id="4" name="Footer Placeholder 3"/>
          <p:cNvSpPr>
            <a:spLocks noGrp="1"/>
          </p:cNvSpPr>
          <p:nvPr>
            <p:ph type="ftr" sz="quarter" idx="11"/>
          </p:nvPr>
        </p:nvSpPr>
        <p:spPr/>
        <p:txBody>
          <a:bodyPr/>
          <a:lstStyle/>
          <a:p>
            <a:pPr>
              <a:defRPr/>
            </a:pPr>
            <a:r>
              <a:rPr lang="en-US" dirty="0"/>
              <a:t>6</a:t>
            </a:r>
            <a:r>
              <a:rPr lang="en-US" dirty="0" smtClean="0"/>
              <a:t>b</a:t>
            </a:r>
            <a:endParaRPr lang="en-US" dirty="0"/>
          </a:p>
        </p:txBody>
      </p:sp>
    </p:spTree>
    <p:extLst>
      <p:ext uri="{BB962C8B-B14F-4D97-AF65-F5344CB8AC3E}">
        <p14:creationId xmlns:p14="http://schemas.microsoft.com/office/powerpoint/2010/main" val="2858874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fontScale="92500" lnSpcReduction="20000"/>
          </a:bodyPr>
          <a:lstStyle/>
          <a:p>
            <a:r>
              <a:rPr lang="en-US" dirty="0" smtClean="0"/>
              <a:t>First of all</a:t>
            </a:r>
          </a:p>
          <a:p>
            <a:pPr lvl="1"/>
            <a:r>
              <a:rPr lang="en-US" dirty="0" smtClean="0"/>
              <a:t>The word “first” indicates the importance of prayer.</a:t>
            </a:r>
          </a:p>
          <a:p>
            <a:pPr lvl="1"/>
            <a:r>
              <a:rPr lang="en-US" dirty="0" smtClean="0"/>
              <a:t>Same word as used in 1 Timothy 1:15 where Paul calls himself the “chief” of all sinners.</a:t>
            </a:r>
          </a:p>
          <a:p>
            <a:pPr lvl="1"/>
            <a:r>
              <a:rPr lang="en-US" dirty="0" smtClean="0"/>
              <a:t>Demonstrates even more so that prayer is a necessity in the life of especially an evangelist, but all of us as well.</a:t>
            </a:r>
          </a:p>
          <a:p>
            <a:r>
              <a:rPr lang="en-US" dirty="0" smtClean="0"/>
              <a:t>Supplications – </a:t>
            </a:r>
            <a:r>
              <a:rPr lang="en-US" dirty="0" err="1" smtClean="0"/>
              <a:t>Deesis</a:t>
            </a:r>
            <a:r>
              <a:rPr lang="en-US" dirty="0" smtClean="0"/>
              <a:t> (</a:t>
            </a:r>
            <a:r>
              <a:rPr lang="en-US" dirty="0" err="1" smtClean="0"/>
              <a:t>deh</a:t>
            </a:r>
            <a:r>
              <a:rPr lang="en-US" dirty="0" smtClean="0"/>
              <a:t>’-ay-sis) “</a:t>
            </a:r>
            <a:r>
              <a:rPr lang="en-US" i="1" dirty="0" smtClean="0"/>
              <a:t>need, indigence, want, privation, penury</a:t>
            </a:r>
            <a:r>
              <a:rPr lang="en-US" dirty="0" smtClean="0"/>
              <a:t>”</a:t>
            </a:r>
          </a:p>
          <a:p>
            <a:pPr lvl="1"/>
            <a:r>
              <a:rPr lang="en-US" dirty="0" smtClean="0"/>
              <a:t>Prayer for particular benefits especially to one’s needs.</a:t>
            </a:r>
          </a:p>
          <a:p>
            <a:pPr lvl="1"/>
            <a:r>
              <a:rPr lang="en-US" dirty="0" smtClean="0"/>
              <a:t>Webster says to supplicate means to make humble entreaty.</a:t>
            </a:r>
          </a:p>
          <a:p>
            <a:pPr lvl="1"/>
            <a:r>
              <a:rPr lang="en-US" dirty="0" smtClean="0"/>
              <a:t>1 Timothy 5:5 “</a:t>
            </a:r>
            <a:r>
              <a:rPr lang="en-US" i="1" dirty="0" smtClean="0"/>
              <a:t>Now she who is really a widow, and left alone, trusts in God and continues in supplications and prayers night and day.</a:t>
            </a:r>
            <a:r>
              <a:rPr lang="en-US" dirty="0" smtClean="0"/>
              <a:t>”</a:t>
            </a:r>
          </a:p>
          <a:p>
            <a:pPr lvl="1"/>
            <a:r>
              <a:rPr lang="en-US" dirty="0" smtClean="0"/>
              <a:t>Luke 1:13 </a:t>
            </a:r>
            <a:r>
              <a:rPr lang="en-US" i="1" dirty="0" smtClean="0"/>
              <a:t>“But the angel said to him, “Do not be afraid, Zacharias, for your prayer is heard; and your wife Elizabeth will bear you a son, and you shall call his name John.”</a:t>
            </a:r>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1a/b</a:t>
            </a:r>
            <a:endParaRPr lang="en-US" dirty="0"/>
          </a:p>
        </p:txBody>
      </p:sp>
    </p:spTree>
    <p:extLst>
      <p:ext uri="{BB962C8B-B14F-4D97-AF65-F5344CB8AC3E}">
        <p14:creationId xmlns:p14="http://schemas.microsoft.com/office/powerpoint/2010/main" val="148016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20000"/>
          </a:bodyPr>
          <a:lstStyle/>
          <a:p>
            <a:r>
              <a:rPr lang="en-US" dirty="0" smtClean="0"/>
              <a:t>Appointed a preacher and an apostle</a:t>
            </a:r>
          </a:p>
          <a:p>
            <a:pPr lvl="1"/>
            <a:r>
              <a:rPr lang="en-US" dirty="0" smtClean="0"/>
              <a:t>Galatians 1:15-16 “</a:t>
            </a:r>
            <a:r>
              <a:rPr lang="en-US" i="1" dirty="0" smtClean="0"/>
              <a:t>But when it pleased God, who separated me from my mother’s womb and called me through His grace, to reveal His Son in me, that I might preach Him among the Gentiles.</a:t>
            </a:r>
            <a:r>
              <a:rPr lang="en-US" dirty="0" smtClean="0"/>
              <a:t>”</a:t>
            </a:r>
          </a:p>
          <a:p>
            <a:r>
              <a:rPr lang="en-US" dirty="0" smtClean="0"/>
              <a:t>Speaking the truth</a:t>
            </a:r>
          </a:p>
          <a:p>
            <a:pPr lvl="1"/>
            <a:r>
              <a:rPr lang="en-US" dirty="0" smtClean="0"/>
              <a:t>Paul affirms the truth of His appointment as being from Christ (cf. Romans 1:9, 9:1, 2 Corinthians 11:31, Galatians 1:20).</a:t>
            </a:r>
          </a:p>
          <a:p>
            <a:r>
              <a:rPr lang="en-US" dirty="0" smtClean="0"/>
              <a:t>A teacher of the Gentiles</a:t>
            </a:r>
          </a:p>
          <a:p>
            <a:pPr lvl="1"/>
            <a:r>
              <a:rPr lang="en-US" dirty="0" smtClean="0"/>
              <a:t>Acts 9:15 “</a:t>
            </a:r>
            <a:r>
              <a:rPr lang="en-US" i="1" dirty="0" smtClean="0"/>
              <a:t>But the Lord said to him, “Go, for he is a chosen vessel of Mine to bear My name before Gentiles, kings, and the children of Israel.</a:t>
            </a:r>
            <a:r>
              <a:rPr lang="en-US" dirty="0" smtClean="0"/>
              <a:t>”</a:t>
            </a:r>
          </a:p>
          <a:p>
            <a:r>
              <a:rPr lang="en-US" dirty="0" smtClean="0"/>
              <a:t>Faith and truth</a:t>
            </a:r>
          </a:p>
          <a:p>
            <a:pPr lvl="1"/>
            <a:r>
              <a:rPr lang="en-US" dirty="0" smtClean="0"/>
              <a:t>His message was faith in God and the truth of the gospel</a:t>
            </a:r>
          </a:p>
          <a:p>
            <a:pPr lvl="1"/>
            <a:r>
              <a:rPr lang="en-US" dirty="0" smtClean="0"/>
              <a:t>Paul had faith in God and he was true to his appointment</a:t>
            </a:r>
            <a:endParaRPr lang="en-US" dirty="0"/>
          </a:p>
        </p:txBody>
      </p:sp>
      <p:sp>
        <p:nvSpPr>
          <p:cNvPr id="3" name="Title 2"/>
          <p:cNvSpPr>
            <a:spLocks noGrp="1"/>
          </p:cNvSpPr>
          <p:nvPr>
            <p:ph type="title"/>
          </p:nvPr>
        </p:nvSpPr>
        <p:spPr/>
        <p:txBody>
          <a:bodyPr/>
          <a:lstStyle/>
          <a:p>
            <a:r>
              <a:rPr lang="en-US" dirty="0" smtClean="0"/>
              <a:t>Verse 7</a:t>
            </a:r>
            <a:endParaRPr lang="en-US" dirty="0"/>
          </a:p>
        </p:txBody>
      </p:sp>
      <p:sp>
        <p:nvSpPr>
          <p:cNvPr id="4" name="Footer Placeholder 3"/>
          <p:cNvSpPr>
            <a:spLocks noGrp="1"/>
          </p:cNvSpPr>
          <p:nvPr>
            <p:ph type="ftr" sz="quarter" idx="11"/>
          </p:nvPr>
        </p:nvSpPr>
        <p:spPr/>
        <p:txBody>
          <a:bodyPr/>
          <a:lstStyle/>
          <a:p>
            <a:pPr>
              <a:defRPr/>
            </a:pPr>
            <a:r>
              <a:rPr lang="en-US" dirty="0"/>
              <a:t>7</a:t>
            </a:r>
          </a:p>
        </p:txBody>
      </p:sp>
    </p:spTree>
    <p:extLst>
      <p:ext uri="{BB962C8B-B14F-4D97-AF65-F5344CB8AC3E}">
        <p14:creationId xmlns:p14="http://schemas.microsoft.com/office/powerpoint/2010/main" val="38203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lstStyle/>
          <a:p>
            <a:r>
              <a:rPr lang="en-US" dirty="0" smtClean="0"/>
              <a:t>Paul’s desire</a:t>
            </a:r>
          </a:p>
          <a:p>
            <a:pPr lvl="1"/>
            <a:r>
              <a:rPr lang="en-US" dirty="0" err="1" smtClean="0"/>
              <a:t>Boulomai</a:t>
            </a:r>
            <a:r>
              <a:rPr lang="en-US" dirty="0" smtClean="0"/>
              <a:t> (</a:t>
            </a:r>
            <a:r>
              <a:rPr lang="en-US" dirty="0"/>
              <a:t>boo'-</a:t>
            </a:r>
            <a:r>
              <a:rPr lang="en-US" dirty="0" err="1"/>
              <a:t>lom</a:t>
            </a:r>
            <a:r>
              <a:rPr lang="en-US" dirty="0"/>
              <a:t>-</a:t>
            </a:r>
            <a:r>
              <a:rPr lang="en-US" dirty="0" err="1"/>
              <a:t>ahee</a:t>
            </a:r>
            <a:r>
              <a:rPr lang="en-US" dirty="0" smtClean="0"/>
              <a:t>) </a:t>
            </a:r>
            <a:r>
              <a:rPr lang="en-US" i="1" dirty="0" smtClean="0"/>
              <a:t>“to will deliberately, have a purpose, be minded.”</a:t>
            </a:r>
            <a:endParaRPr lang="en-US" dirty="0" smtClean="0"/>
          </a:p>
          <a:p>
            <a:pPr lvl="2"/>
            <a:r>
              <a:rPr lang="en-US" dirty="0" smtClean="0"/>
              <a:t>Matthew 1:19 “</a:t>
            </a:r>
            <a:r>
              <a:rPr lang="en-US" i="1" dirty="0" smtClean="0"/>
              <a:t>Then Joseph her husband, being a just man, and not wanting to make her a public example, was </a:t>
            </a:r>
            <a:r>
              <a:rPr lang="en-US" i="1" u="sng" dirty="0" smtClean="0"/>
              <a:t>minded</a:t>
            </a:r>
            <a:r>
              <a:rPr lang="en-US" i="1" dirty="0" smtClean="0"/>
              <a:t> to put her away secretly.</a:t>
            </a:r>
            <a:r>
              <a:rPr lang="en-US" dirty="0" smtClean="0"/>
              <a:t>”</a:t>
            </a:r>
          </a:p>
          <a:p>
            <a:pPr lvl="2"/>
            <a:r>
              <a:rPr lang="en-US" dirty="0" smtClean="0"/>
              <a:t>Luke 22:42 “…</a:t>
            </a:r>
            <a:r>
              <a:rPr lang="en-US" i="1" dirty="0" smtClean="0"/>
              <a:t>Father, if it is Your </a:t>
            </a:r>
            <a:r>
              <a:rPr lang="en-US" i="1" u="sng" dirty="0" smtClean="0"/>
              <a:t>will</a:t>
            </a:r>
            <a:r>
              <a:rPr lang="en-US" i="1" dirty="0" smtClean="0"/>
              <a:t>, take this cup away from Me; nevertheless not My will, but Yours, be done.</a:t>
            </a:r>
            <a:r>
              <a:rPr lang="en-US" dirty="0" smtClean="0"/>
              <a:t>”</a:t>
            </a:r>
          </a:p>
          <a:p>
            <a:r>
              <a:rPr lang="en-US" dirty="0" smtClean="0"/>
              <a:t>The men</a:t>
            </a:r>
          </a:p>
          <a:p>
            <a:pPr lvl="1"/>
            <a:r>
              <a:rPr lang="en-US" dirty="0" smtClean="0"/>
              <a:t>“</a:t>
            </a:r>
            <a:r>
              <a:rPr lang="en-US" dirty="0" err="1" smtClean="0"/>
              <a:t>Andras</a:t>
            </a:r>
            <a:r>
              <a:rPr lang="en-US" dirty="0" smtClean="0"/>
              <a:t>” a form of “</a:t>
            </a:r>
            <a:r>
              <a:rPr lang="en-US" dirty="0" err="1" smtClean="0"/>
              <a:t>aner</a:t>
            </a:r>
            <a:r>
              <a:rPr lang="en-US" dirty="0" smtClean="0"/>
              <a:t>” designating the male gender specifically.</a:t>
            </a:r>
          </a:p>
          <a:p>
            <a:pPr lvl="1"/>
            <a:r>
              <a:rPr lang="en-US" dirty="0" smtClean="0"/>
              <a:t>“Anthropos” includes all mankind (cf. 1 Timothy 2:1).</a:t>
            </a:r>
            <a:endParaRPr lang="en-US" dirty="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8a/b/c</a:t>
            </a:r>
            <a:endParaRPr lang="en-US" dirty="0"/>
          </a:p>
        </p:txBody>
      </p:sp>
    </p:spTree>
    <p:extLst>
      <p:ext uri="{BB962C8B-B14F-4D97-AF65-F5344CB8AC3E}">
        <p14:creationId xmlns:p14="http://schemas.microsoft.com/office/powerpoint/2010/main" val="351574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Men pray everywhere</a:t>
            </a:r>
          </a:p>
          <a:p>
            <a:pPr lvl="1"/>
            <a:r>
              <a:rPr lang="en-US" dirty="0" smtClean="0"/>
              <a:t>“Everywhere” means any and all place.</a:t>
            </a:r>
          </a:p>
          <a:p>
            <a:pPr lvl="2"/>
            <a:r>
              <a:rPr lang="en-US" dirty="0" smtClean="0"/>
              <a:t>Contextually as it regards mixed gender company.</a:t>
            </a:r>
          </a:p>
          <a:p>
            <a:pPr lvl="2"/>
            <a:r>
              <a:rPr lang="en-US" dirty="0" smtClean="0"/>
              <a:t>When we assemble, a private gathering, the family table, or a husband and wife alone.</a:t>
            </a:r>
          </a:p>
          <a:p>
            <a:pPr lvl="1"/>
            <a:r>
              <a:rPr lang="en-US" dirty="0" smtClean="0"/>
              <a:t>V12 demonstrates this point.</a:t>
            </a:r>
          </a:p>
          <a:p>
            <a:pPr lvl="1"/>
            <a:r>
              <a:rPr lang="en-US" dirty="0" smtClean="0"/>
              <a:t>1 Corinthians 11:3 “</a:t>
            </a:r>
            <a:r>
              <a:rPr lang="en-US" i="1" dirty="0" smtClean="0"/>
              <a:t>But I want you to know that the head of every man is Christ, the head of woman is man, and the head of Christ is God.</a:t>
            </a:r>
            <a:r>
              <a:rPr lang="en-US" dirty="0" smtClean="0"/>
              <a:t>”</a:t>
            </a:r>
          </a:p>
          <a:p>
            <a:pPr lvl="1"/>
            <a:r>
              <a:rPr lang="en-US" dirty="0" smtClean="0"/>
              <a:t>Women may pray in the presence of men, but not LEAD (take authority) the prayer.</a:t>
            </a:r>
          </a:p>
          <a:p>
            <a:pPr lvl="1"/>
            <a:endParaRPr lang="en-US" dirty="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8d</a:t>
            </a:r>
            <a:endParaRPr lang="en-US" dirty="0"/>
          </a:p>
        </p:txBody>
      </p:sp>
    </p:spTree>
    <p:extLst>
      <p:ext uri="{BB962C8B-B14F-4D97-AF65-F5344CB8AC3E}">
        <p14:creationId xmlns:p14="http://schemas.microsoft.com/office/powerpoint/2010/main" val="392435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Lifting holy hands</a:t>
            </a:r>
          </a:p>
          <a:p>
            <a:pPr lvl="1"/>
            <a:r>
              <a:rPr lang="en-US" dirty="0" smtClean="0"/>
              <a:t>Possibly an allusion to the Jewish custom of lifting up one’s hands in prayer (cf. Psalm 28:2, Lamentations 3:41)</a:t>
            </a:r>
          </a:p>
          <a:p>
            <a:pPr lvl="1"/>
            <a:r>
              <a:rPr lang="en-US" dirty="0" smtClean="0"/>
              <a:t>Emphasis is on the ‘holiness’ of ones hands.  </a:t>
            </a:r>
          </a:p>
          <a:p>
            <a:pPr lvl="2"/>
            <a:r>
              <a:rPr lang="en-US" dirty="0" smtClean="0"/>
              <a:t>Those who lead prayer should be separated from sin, seeking to live consistently with God’s will.</a:t>
            </a:r>
          </a:p>
          <a:p>
            <a:pPr lvl="1"/>
            <a:r>
              <a:rPr lang="en-US" dirty="0" smtClean="0"/>
              <a:t>Our hands furthermore represent the active part </a:t>
            </a:r>
            <a:r>
              <a:rPr lang="en-US" dirty="0"/>
              <a:t>(IE. The ‘doers’) </a:t>
            </a:r>
            <a:r>
              <a:rPr lang="en-US" dirty="0" smtClean="0"/>
              <a:t>of our body (cf. James 4:8, Mark 14:41, Psalm 24:3-5)</a:t>
            </a:r>
          </a:p>
          <a:p>
            <a:r>
              <a:rPr lang="en-US" dirty="0" smtClean="0"/>
              <a:t>Without wrath and doubting</a:t>
            </a:r>
          </a:p>
          <a:p>
            <a:pPr lvl="1"/>
            <a:r>
              <a:rPr lang="en-US" dirty="0" smtClean="0"/>
              <a:t>Consider your attitude</a:t>
            </a:r>
          </a:p>
          <a:p>
            <a:pPr lvl="1"/>
            <a:r>
              <a:rPr lang="en-US" dirty="0" smtClean="0"/>
              <a:t>Be confident in your requests (cf. 1 John 5:14-15, James 1:6-8).</a:t>
            </a:r>
            <a:endParaRPr lang="en-US" dirty="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smtClean="0"/>
              <a:t>8e/f</a:t>
            </a:r>
            <a:endParaRPr lang="en-US" dirty="0"/>
          </a:p>
        </p:txBody>
      </p:sp>
    </p:spTree>
    <p:extLst>
      <p:ext uri="{BB962C8B-B14F-4D97-AF65-F5344CB8AC3E}">
        <p14:creationId xmlns:p14="http://schemas.microsoft.com/office/powerpoint/2010/main" val="37178645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Modest apparel</a:t>
            </a:r>
          </a:p>
          <a:p>
            <a:pPr lvl="1"/>
            <a:r>
              <a:rPr lang="en-US" dirty="0" smtClean="0"/>
              <a:t>Modest – </a:t>
            </a:r>
            <a:r>
              <a:rPr lang="en-US" dirty="0" err="1" smtClean="0"/>
              <a:t>Kosmios</a:t>
            </a:r>
            <a:r>
              <a:rPr lang="en-US" dirty="0" smtClean="0"/>
              <a:t> (</a:t>
            </a:r>
            <a:r>
              <a:rPr lang="en-US" dirty="0" err="1" smtClean="0"/>
              <a:t>kos-mee-os</a:t>
            </a:r>
            <a:r>
              <a:rPr lang="en-US" dirty="0" smtClean="0"/>
              <a:t>) from ‘</a:t>
            </a:r>
            <a:r>
              <a:rPr lang="en-US" dirty="0" err="1" smtClean="0"/>
              <a:t>kosmos</a:t>
            </a:r>
            <a:r>
              <a:rPr lang="en-US" dirty="0" smtClean="0"/>
              <a:t>’ meaning “</a:t>
            </a:r>
            <a:r>
              <a:rPr lang="en-US" i="1" dirty="0" smtClean="0"/>
              <a:t>well arranged, orderly, honorable</a:t>
            </a:r>
            <a:r>
              <a:rPr lang="en-US" dirty="0" smtClean="0"/>
              <a:t>”</a:t>
            </a:r>
          </a:p>
          <a:p>
            <a:pPr lvl="2"/>
            <a:r>
              <a:rPr lang="en-US" dirty="0" smtClean="0"/>
              <a:t>The opposite of </a:t>
            </a:r>
            <a:r>
              <a:rPr lang="en-US" dirty="0" err="1" smtClean="0"/>
              <a:t>kosmos</a:t>
            </a:r>
            <a:r>
              <a:rPr lang="en-US" dirty="0" smtClean="0"/>
              <a:t> is chaos.</a:t>
            </a:r>
          </a:p>
          <a:p>
            <a:pPr lvl="1"/>
            <a:r>
              <a:rPr lang="en-US" dirty="0" smtClean="0"/>
              <a:t>How you appear on the outside is a general reflection of who you truly are on the inside.</a:t>
            </a:r>
          </a:p>
          <a:p>
            <a:r>
              <a:rPr lang="en-US" dirty="0" smtClean="0"/>
              <a:t>Propriety</a:t>
            </a:r>
          </a:p>
          <a:p>
            <a:pPr lvl="1"/>
            <a:r>
              <a:rPr lang="en-US" dirty="0" err="1" smtClean="0"/>
              <a:t>Aidos</a:t>
            </a:r>
            <a:r>
              <a:rPr lang="en-US" dirty="0" smtClean="0"/>
              <a:t> “</a:t>
            </a:r>
            <a:r>
              <a:rPr lang="en-US" i="1" dirty="0" smtClean="0"/>
              <a:t>a sense of shame or honor, modesty, bashfulness, reverence, regard for others, respect.</a:t>
            </a:r>
            <a:r>
              <a:rPr lang="en-US" dirty="0" smtClean="0"/>
              <a:t>”</a:t>
            </a:r>
          </a:p>
          <a:p>
            <a:pPr lvl="2"/>
            <a:r>
              <a:rPr lang="en-US" dirty="0" smtClean="0"/>
              <a:t>Further it “</a:t>
            </a:r>
            <a:r>
              <a:rPr lang="en-US" i="1" dirty="0" smtClean="0"/>
              <a:t>is a feeling of innate moral repugnance to doing a dishonorable act.</a:t>
            </a:r>
            <a:r>
              <a:rPr lang="en-US" dirty="0" smtClean="0"/>
              <a:t>”</a:t>
            </a:r>
          </a:p>
          <a:p>
            <a:pPr lvl="2"/>
            <a:r>
              <a:rPr lang="en-US" dirty="0" err="1" smtClean="0"/>
              <a:t>Aidos</a:t>
            </a:r>
            <a:r>
              <a:rPr lang="en-US" dirty="0" smtClean="0"/>
              <a:t> is from ‘a’ which is a negative participle and ‘</a:t>
            </a:r>
            <a:r>
              <a:rPr lang="en-US" dirty="0" err="1" smtClean="0"/>
              <a:t>eidos</a:t>
            </a:r>
            <a:r>
              <a:rPr lang="en-US" dirty="0" smtClean="0"/>
              <a:t>’ which means </a:t>
            </a:r>
            <a:r>
              <a:rPr lang="en-US" i="1" dirty="0" smtClean="0"/>
              <a:t>“that which is seen or what is visible and then the external appearance (shape and structure) of something as it appears to someone”</a:t>
            </a:r>
            <a:endParaRPr lang="en-US" dirty="0"/>
          </a:p>
        </p:txBody>
      </p:sp>
      <p:sp>
        <p:nvSpPr>
          <p:cNvPr id="3" name="Title 2"/>
          <p:cNvSpPr>
            <a:spLocks noGrp="1"/>
          </p:cNvSpPr>
          <p:nvPr>
            <p:ph type="title"/>
          </p:nvPr>
        </p:nvSpPr>
        <p:spPr/>
        <p:txBody>
          <a:bodyPr/>
          <a:lstStyle/>
          <a:p>
            <a:r>
              <a:rPr lang="en-US" dirty="0" smtClean="0"/>
              <a:t>Verses 9-10</a:t>
            </a:r>
            <a:endParaRPr lang="en-US" dirty="0"/>
          </a:p>
        </p:txBody>
      </p:sp>
      <p:sp>
        <p:nvSpPr>
          <p:cNvPr id="4" name="Footer Placeholder 3"/>
          <p:cNvSpPr>
            <a:spLocks noGrp="1"/>
          </p:cNvSpPr>
          <p:nvPr>
            <p:ph type="ftr" sz="quarter" idx="11"/>
          </p:nvPr>
        </p:nvSpPr>
        <p:spPr/>
        <p:txBody>
          <a:bodyPr/>
          <a:lstStyle/>
          <a:p>
            <a:pPr>
              <a:defRPr/>
            </a:pPr>
            <a:r>
              <a:rPr lang="en-US" dirty="0" smtClean="0"/>
              <a:t>9-10a/b/</a:t>
            </a:r>
            <a:r>
              <a:rPr lang="en-US" dirty="0" err="1" smtClean="0"/>
              <a:t>c.i</a:t>
            </a:r>
            <a:r>
              <a:rPr lang="en-US" dirty="0" smtClean="0"/>
              <a:t>-iii</a:t>
            </a:r>
            <a:endParaRPr lang="en-US" dirty="0"/>
          </a:p>
        </p:txBody>
      </p:sp>
    </p:spTree>
    <p:extLst>
      <p:ext uri="{BB962C8B-B14F-4D97-AF65-F5344CB8AC3E}">
        <p14:creationId xmlns:p14="http://schemas.microsoft.com/office/powerpoint/2010/main" val="247013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Impropriety/Shameful</a:t>
            </a:r>
          </a:p>
          <a:p>
            <a:pPr lvl="1"/>
            <a:r>
              <a:rPr lang="en-US" dirty="0" smtClean="0"/>
              <a:t>Genesis 2:25 “</a:t>
            </a:r>
            <a:r>
              <a:rPr lang="en-US" i="1" dirty="0" smtClean="0"/>
              <a:t>And they were both naked, the man and his wife, and were not ashamed.</a:t>
            </a:r>
            <a:r>
              <a:rPr lang="en-US" dirty="0" smtClean="0"/>
              <a:t>”</a:t>
            </a:r>
          </a:p>
          <a:p>
            <a:pPr lvl="1"/>
            <a:r>
              <a:rPr lang="en-US" dirty="0"/>
              <a:t>Genesis 3:6-7 “</a:t>
            </a:r>
            <a:r>
              <a:rPr lang="en-US" i="1" dirty="0"/>
              <a:t>So when the woman saw that the tree was good for food, that it was pleasant to the eyes, and a tree desirable to make one wise, she took of its fruit and ate. She also gave to her husband with her, and he ate. </a:t>
            </a:r>
            <a:r>
              <a:rPr lang="en-US" i="1" dirty="0" smtClean="0"/>
              <a:t>Then </a:t>
            </a:r>
            <a:r>
              <a:rPr lang="en-US" i="1" dirty="0"/>
              <a:t>the eyes of both of them were opened, and they knew that they were naked; and they sewed fig leaves together and made themselves </a:t>
            </a:r>
            <a:r>
              <a:rPr lang="en-US" i="1" u="sng" dirty="0"/>
              <a:t>coverings</a:t>
            </a:r>
            <a:r>
              <a:rPr lang="en-US" i="1" dirty="0" smtClean="0"/>
              <a:t>.</a:t>
            </a:r>
            <a:r>
              <a:rPr lang="en-US" dirty="0" smtClean="0"/>
              <a:t>”</a:t>
            </a:r>
          </a:p>
          <a:p>
            <a:pPr lvl="2"/>
            <a:r>
              <a:rPr lang="en-US" dirty="0" smtClean="0"/>
              <a:t>Coverings – </a:t>
            </a:r>
            <a:r>
              <a:rPr lang="en-US" dirty="0" err="1" smtClean="0"/>
              <a:t>Chagorah</a:t>
            </a:r>
            <a:r>
              <a:rPr lang="en-US" dirty="0" smtClean="0"/>
              <a:t> (</a:t>
            </a:r>
            <a:r>
              <a:rPr lang="en-US" dirty="0" err="1" smtClean="0"/>
              <a:t>khag</a:t>
            </a:r>
            <a:r>
              <a:rPr lang="en-US" dirty="0" smtClean="0"/>
              <a:t>-ore) “</a:t>
            </a:r>
            <a:r>
              <a:rPr lang="en-US" i="1" dirty="0" smtClean="0"/>
              <a:t>girdle, loin covering, belt, loin-cloth, armor.</a:t>
            </a:r>
            <a:r>
              <a:rPr lang="en-US" dirty="0" smtClean="0"/>
              <a:t>”</a:t>
            </a:r>
          </a:p>
          <a:p>
            <a:pPr lvl="2"/>
            <a:r>
              <a:rPr lang="en-US" dirty="0" smtClean="0"/>
              <a:t>1 Kings 2:5 “</a:t>
            </a:r>
            <a:r>
              <a:rPr lang="en-US" i="1" dirty="0" smtClean="0"/>
              <a:t>…Joab … shed the blood of war in peacetime, and put the blood of war on his belt that was around his waist…</a:t>
            </a:r>
            <a:r>
              <a:rPr lang="en-US" dirty="0" smtClean="0"/>
              <a:t>”</a:t>
            </a:r>
          </a:p>
          <a:p>
            <a:pPr lvl="1"/>
            <a:r>
              <a:rPr lang="en-US" dirty="0" smtClean="0"/>
              <a:t>At best Adam and Eve made for themselves a very basic loin cloth to cover their waist area.</a:t>
            </a:r>
          </a:p>
        </p:txBody>
      </p:sp>
      <p:sp>
        <p:nvSpPr>
          <p:cNvPr id="3" name="Title 2"/>
          <p:cNvSpPr>
            <a:spLocks noGrp="1"/>
          </p:cNvSpPr>
          <p:nvPr>
            <p:ph type="title"/>
          </p:nvPr>
        </p:nvSpPr>
        <p:spPr/>
        <p:txBody>
          <a:bodyPr/>
          <a:lstStyle/>
          <a:p>
            <a:r>
              <a:rPr lang="en-US" dirty="0" smtClean="0"/>
              <a:t>Verses 9-10</a:t>
            </a:r>
            <a:endParaRPr lang="en-US" dirty="0"/>
          </a:p>
        </p:txBody>
      </p:sp>
      <p:sp>
        <p:nvSpPr>
          <p:cNvPr id="4" name="Footer Placeholder 3"/>
          <p:cNvSpPr>
            <a:spLocks noGrp="1"/>
          </p:cNvSpPr>
          <p:nvPr>
            <p:ph type="ftr" sz="quarter" idx="11"/>
          </p:nvPr>
        </p:nvSpPr>
        <p:spPr/>
        <p:txBody>
          <a:bodyPr/>
          <a:lstStyle/>
          <a:p>
            <a:pPr>
              <a:defRPr/>
            </a:pPr>
            <a:r>
              <a:rPr lang="en-US" dirty="0" smtClean="0"/>
              <a:t>9-10c.iv.1-2</a:t>
            </a:r>
            <a:endParaRPr lang="en-US" dirty="0"/>
          </a:p>
        </p:txBody>
      </p:sp>
    </p:spTree>
    <p:extLst>
      <p:ext uri="{BB962C8B-B14F-4D97-AF65-F5344CB8AC3E}">
        <p14:creationId xmlns:p14="http://schemas.microsoft.com/office/powerpoint/2010/main" val="894677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Impropriety/Shameful</a:t>
            </a:r>
          </a:p>
          <a:p>
            <a:pPr lvl="1"/>
            <a:r>
              <a:rPr lang="en-US" dirty="0" smtClean="0"/>
              <a:t>Exodus 28:40-42 “</a:t>
            </a:r>
            <a:r>
              <a:rPr lang="en-US" i="1" dirty="0"/>
              <a:t>For Aaron’s sons you shall make tunics, and you shall make sashes for them. And you shall make hats for them, for glory and beauty. So you shall put them on Aaron your brother and on his sons with him. You shall anoint them, consecrate them, and sanctify them, that they may minister to Me as priests. And you shall make for them </a:t>
            </a:r>
            <a:r>
              <a:rPr lang="en-US" i="1" u="sng" dirty="0"/>
              <a:t>linen trousers to cover their nakedness; they shall reach from the waist to the thighs</a:t>
            </a:r>
            <a:r>
              <a:rPr lang="en-US" i="1" u="sng" dirty="0" smtClean="0"/>
              <a:t>.</a:t>
            </a:r>
            <a:r>
              <a:rPr lang="en-US" dirty="0" smtClean="0"/>
              <a:t>”</a:t>
            </a:r>
          </a:p>
          <a:p>
            <a:pPr lvl="2"/>
            <a:r>
              <a:rPr lang="en-US" dirty="0" err="1"/>
              <a:t>Josepheus</a:t>
            </a:r>
            <a:r>
              <a:rPr lang="en-US" dirty="0"/>
              <a:t> (AD </a:t>
            </a:r>
            <a:r>
              <a:rPr lang="en-US" dirty="0" smtClean="0"/>
              <a:t>37-101</a:t>
            </a:r>
            <a:r>
              <a:rPr lang="en-US" dirty="0"/>
              <a:t>), in </a:t>
            </a:r>
            <a:r>
              <a:rPr lang="en-US" i="1" dirty="0"/>
              <a:t>Antiquities of the Jews</a:t>
            </a:r>
            <a:r>
              <a:rPr lang="en-US" dirty="0"/>
              <a:t>, </a:t>
            </a:r>
            <a:r>
              <a:rPr lang="en-US" dirty="0" smtClean="0"/>
              <a:t>III:VII:1, "</a:t>
            </a:r>
            <a:r>
              <a:rPr lang="en-US" i="1" dirty="0" smtClean="0"/>
              <a:t>and</a:t>
            </a:r>
            <a:r>
              <a:rPr lang="en-US" i="1" dirty="0"/>
              <a:t>, in the first place, he puts on that which is called </a:t>
            </a:r>
            <a:r>
              <a:rPr lang="en-US" i="1" dirty="0" err="1"/>
              <a:t>Machanase</a:t>
            </a:r>
            <a:r>
              <a:rPr lang="en-US" i="1" dirty="0"/>
              <a:t>, which means somewhat that is fast tied. It is a girdle, composed of fine twined linen, and is put about the privy parts, the feet being inserted into them, in the nature of breeches; but above half of it is cut off, and it ends at the thighs and is there tied off</a:t>
            </a:r>
            <a:r>
              <a:rPr lang="en-US" i="1" dirty="0" smtClean="0"/>
              <a:t>.</a:t>
            </a:r>
            <a:r>
              <a:rPr lang="en-US" dirty="0" smtClean="0"/>
              <a:t>”</a:t>
            </a:r>
          </a:p>
          <a:p>
            <a:pPr lvl="2"/>
            <a:r>
              <a:rPr lang="en-US" dirty="0"/>
              <a:t>Ex. 28:42, "unto the thighs -- i.e. to the bottom of the thighs where they adjoin the knee." (G. Rawlinson, </a:t>
            </a:r>
            <a:r>
              <a:rPr lang="en-US" i="1" dirty="0"/>
              <a:t>Pulpit Commentary</a:t>
            </a:r>
            <a:r>
              <a:rPr lang="en-US" dirty="0"/>
              <a:t>, vol. 1, p. 293)</a:t>
            </a:r>
            <a:endParaRPr lang="en-US" dirty="0" smtClean="0"/>
          </a:p>
          <a:p>
            <a:pPr lvl="1"/>
            <a:endParaRPr lang="en-US" i="1"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Verses 9-10</a:t>
            </a:r>
            <a:endParaRPr lang="en-US" dirty="0"/>
          </a:p>
        </p:txBody>
      </p:sp>
      <p:sp>
        <p:nvSpPr>
          <p:cNvPr id="4" name="Footer Placeholder 3"/>
          <p:cNvSpPr>
            <a:spLocks noGrp="1"/>
          </p:cNvSpPr>
          <p:nvPr>
            <p:ph type="ftr" sz="quarter" idx="11"/>
          </p:nvPr>
        </p:nvSpPr>
        <p:spPr/>
        <p:txBody>
          <a:bodyPr/>
          <a:lstStyle/>
          <a:p>
            <a:pPr>
              <a:defRPr/>
            </a:pPr>
            <a:r>
              <a:rPr lang="en-US" dirty="0" smtClean="0"/>
              <a:t>9-10</a:t>
            </a:r>
            <a:r>
              <a:rPr lang="en-US" dirty="0"/>
              <a:t>c</a:t>
            </a:r>
          </a:p>
        </p:txBody>
      </p:sp>
    </p:spTree>
    <p:extLst>
      <p:ext uri="{BB962C8B-B14F-4D97-AF65-F5344CB8AC3E}">
        <p14:creationId xmlns:p14="http://schemas.microsoft.com/office/powerpoint/2010/main" val="19101625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Impropriety/Shameful</a:t>
            </a:r>
          </a:p>
          <a:p>
            <a:pPr lvl="1"/>
            <a:r>
              <a:rPr lang="en-US" dirty="0"/>
              <a:t>Isaiah 47:2-3 “</a:t>
            </a:r>
            <a:r>
              <a:rPr lang="en-US" i="1" dirty="0"/>
              <a:t>Take the millstones and grind meal</a:t>
            </a:r>
            <a:r>
              <a:rPr lang="en-US" i="1" dirty="0" smtClean="0"/>
              <a:t>. Remove </a:t>
            </a:r>
            <a:r>
              <a:rPr lang="en-US" i="1" dirty="0"/>
              <a:t>your veil</a:t>
            </a:r>
            <a:r>
              <a:rPr lang="en-US" i="1" dirty="0" smtClean="0"/>
              <a:t>, take </a:t>
            </a:r>
            <a:r>
              <a:rPr lang="en-US" i="1" dirty="0"/>
              <a:t>off the skirt</a:t>
            </a:r>
            <a:r>
              <a:rPr lang="en-US" i="1" dirty="0" smtClean="0"/>
              <a:t>, uncover </a:t>
            </a:r>
            <a:r>
              <a:rPr lang="en-US" i="1" dirty="0"/>
              <a:t>the thigh,</a:t>
            </a:r>
            <a:br>
              <a:rPr lang="en-US" i="1" dirty="0"/>
            </a:br>
            <a:r>
              <a:rPr lang="en-US" i="1" dirty="0"/>
              <a:t>Pass through the </a:t>
            </a:r>
            <a:r>
              <a:rPr lang="en-US" i="1" dirty="0" smtClean="0"/>
              <a:t>rivers.</a:t>
            </a:r>
            <a:r>
              <a:rPr lang="en-US" i="1" baseline="30000" dirty="0" smtClean="0"/>
              <a:t> </a:t>
            </a:r>
            <a:r>
              <a:rPr lang="en-US" i="1" dirty="0" smtClean="0"/>
              <a:t>Your </a:t>
            </a:r>
            <a:r>
              <a:rPr lang="en-US" i="1" dirty="0"/>
              <a:t>nakedness shall be uncovered</a:t>
            </a:r>
            <a:r>
              <a:rPr lang="en-US" i="1" dirty="0" smtClean="0"/>
              <a:t>, yes</a:t>
            </a:r>
            <a:r>
              <a:rPr lang="en-US" i="1" dirty="0"/>
              <a:t>, your shame will be seen</a:t>
            </a:r>
            <a:r>
              <a:rPr lang="en-US" i="1" dirty="0" smtClean="0"/>
              <a:t>; I </a:t>
            </a:r>
            <a:r>
              <a:rPr lang="en-US" i="1" dirty="0"/>
              <a:t>will take </a:t>
            </a:r>
            <a:r>
              <a:rPr lang="en-US" i="1" dirty="0" smtClean="0"/>
              <a:t>vengeance, and </a:t>
            </a:r>
            <a:r>
              <a:rPr lang="en-US" i="1" dirty="0"/>
              <a:t>I will not arbitrate with a man</a:t>
            </a:r>
            <a:r>
              <a:rPr lang="en-US" i="1" dirty="0" smtClean="0"/>
              <a:t>.”</a:t>
            </a:r>
            <a:r>
              <a:rPr lang="en-US" dirty="0" smtClean="0"/>
              <a:t>”</a:t>
            </a:r>
          </a:p>
          <a:p>
            <a:pPr lvl="1"/>
            <a:r>
              <a:rPr lang="en-US" dirty="0"/>
              <a:t>Isaiah 20:4 “</a:t>
            </a:r>
            <a:r>
              <a:rPr lang="en-US" i="1" dirty="0"/>
              <a:t>so shall the king of Assyria lead away the Egyptians as prisoners and the Ethiopians as captives, young and old, naked and barefoot, with their buttocks uncovered, to the shame of Egypt</a:t>
            </a:r>
            <a:r>
              <a:rPr lang="en-US" i="1" dirty="0" smtClean="0"/>
              <a:t>.</a:t>
            </a:r>
            <a:r>
              <a:rPr lang="en-US" dirty="0" smtClean="0"/>
              <a:t>”</a:t>
            </a:r>
          </a:p>
          <a:p>
            <a:pPr lvl="1"/>
            <a:r>
              <a:rPr lang="en-US" dirty="0" smtClean="0"/>
              <a:t>Hosea 2:2 “</a:t>
            </a:r>
            <a:r>
              <a:rPr lang="en-US" i="1" dirty="0" smtClean="0"/>
              <a:t>Bring charges against your mother, bring charges; for she is not My wife, nor am I her husband!  Let her put away her harlotries from her sight, and her adulteries from between her breasts.</a:t>
            </a:r>
            <a:r>
              <a:rPr lang="en-US" dirty="0" smtClean="0"/>
              <a:t>”</a:t>
            </a:r>
          </a:p>
          <a:p>
            <a:pPr lvl="2"/>
            <a:r>
              <a:rPr lang="en-US" dirty="0"/>
              <a:t>Proverbs 5:18-19 “</a:t>
            </a:r>
            <a:r>
              <a:rPr lang="en-US" i="1" dirty="0"/>
              <a:t>Let your fountain be blessed</a:t>
            </a:r>
            <a:r>
              <a:rPr lang="en-US" i="1" dirty="0" smtClean="0"/>
              <a:t>, and </a:t>
            </a:r>
            <a:r>
              <a:rPr lang="en-US" i="1" dirty="0"/>
              <a:t>rejoice with the wife of your youth</a:t>
            </a:r>
            <a:r>
              <a:rPr lang="en-US" i="1" dirty="0" smtClean="0"/>
              <a:t>. As </a:t>
            </a:r>
            <a:r>
              <a:rPr lang="en-US" i="1" dirty="0"/>
              <a:t>a loving deer and a graceful doe</a:t>
            </a:r>
            <a:r>
              <a:rPr lang="en-US" i="1" dirty="0" smtClean="0"/>
              <a:t>, let </a:t>
            </a:r>
            <a:r>
              <a:rPr lang="en-US" i="1" dirty="0"/>
              <a:t>her breasts satisfy you at all times</a:t>
            </a:r>
            <a:r>
              <a:rPr lang="en-US" i="1" dirty="0" smtClean="0"/>
              <a:t>; And </a:t>
            </a:r>
            <a:r>
              <a:rPr lang="en-US" i="1" dirty="0"/>
              <a:t>always be enraptured with her love.</a:t>
            </a:r>
            <a:r>
              <a:rPr lang="en-US" dirty="0"/>
              <a:t>”</a:t>
            </a:r>
            <a:endParaRPr lang="en-US" dirty="0" smtClean="0"/>
          </a:p>
          <a:p>
            <a:pPr lvl="1"/>
            <a:endParaRPr lang="en-US"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Verses 9-10</a:t>
            </a:r>
            <a:endParaRPr lang="en-US" dirty="0"/>
          </a:p>
        </p:txBody>
      </p:sp>
      <p:sp>
        <p:nvSpPr>
          <p:cNvPr id="4" name="Footer Placeholder 3"/>
          <p:cNvSpPr>
            <a:spLocks noGrp="1"/>
          </p:cNvSpPr>
          <p:nvPr>
            <p:ph type="ftr" sz="quarter" idx="11"/>
          </p:nvPr>
        </p:nvSpPr>
        <p:spPr/>
        <p:txBody>
          <a:bodyPr/>
          <a:lstStyle/>
          <a:p>
            <a:pPr>
              <a:defRPr/>
            </a:pPr>
            <a:r>
              <a:rPr lang="en-US" dirty="0" smtClean="0"/>
              <a:t>9-10</a:t>
            </a:r>
            <a:r>
              <a:rPr lang="en-US" dirty="0"/>
              <a:t>c</a:t>
            </a:r>
          </a:p>
        </p:txBody>
      </p:sp>
    </p:spTree>
    <p:extLst>
      <p:ext uri="{BB962C8B-B14F-4D97-AF65-F5344CB8AC3E}">
        <p14:creationId xmlns:p14="http://schemas.microsoft.com/office/powerpoint/2010/main" val="16268652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20000"/>
          </a:bodyPr>
          <a:lstStyle/>
          <a:p>
            <a:r>
              <a:rPr lang="en-US" dirty="0" smtClean="0"/>
              <a:t>Propriety</a:t>
            </a:r>
          </a:p>
          <a:p>
            <a:pPr lvl="1"/>
            <a:r>
              <a:rPr lang="en-US" dirty="0"/>
              <a:t>Genesis 3:21 “</a:t>
            </a:r>
            <a:r>
              <a:rPr lang="en-US" i="1" dirty="0"/>
              <a:t>Also for Adam and his wife the Lord God made tunics of skin, and clothes them</a:t>
            </a:r>
            <a:r>
              <a:rPr lang="en-US" i="1" dirty="0" smtClean="0"/>
              <a:t>.</a:t>
            </a:r>
            <a:r>
              <a:rPr lang="en-US" dirty="0" smtClean="0"/>
              <a:t>”</a:t>
            </a:r>
          </a:p>
          <a:p>
            <a:pPr lvl="2"/>
            <a:r>
              <a:rPr lang="en-US" dirty="0" smtClean="0"/>
              <a:t>Tunics – </a:t>
            </a:r>
            <a:r>
              <a:rPr lang="en-US" dirty="0" err="1" smtClean="0"/>
              <a:t>Kutonet</a:t>
            </a:r>
            <a:r>
              <a:rPr lang="en-US" dirty="0" smtClean="0"/>
              <a:t> (</a:t>
            </a:r>
            <a:r>
              <a:rPr lang="en-US" dirty="0" err="1" smtClean="0"/>
              <a:t>keth</a:t>
            </a:r>
            <a:r>
              <a:rPr lang="en-US" dirty="0" smtClean="0"/>
              <a:t>-o’-</a:t>
            </a:r>
            <a:r>
              <a:rPr lang="en-US" dirty="0" err="1" smtClean="0"/>
              <a:t>neth</a:t>
            </a:r>
            <a:r>
              <a:rPr lang="en-US" dirty="0" smtClean="0"/>
              <a:t>) “</a:t>
            </a:r>
            <a:r>
              <a:rPr lang="en-US" i="1" dirty="0" smtClean="0"/>
              <a:t>tunic, undergarment, a long shirt-like garment usually of linen. </a:t>
            </a:r>
            <a:r>
              <a:rPr lang="en-US" dirty="0" smtClean="0"/>
              <a:t>(Vines)”</a:t>
            </a:r>
          </a:p>
          <a:p>
            <a:pPr lvl="2"/>
            <a:r>
              <a:rPr lang="en-US" dirty="0" smtClean="0"/>
              <a:t>“</a:t>
            </a:r>
            <a:r>
              <a:rPr lang="en-US" i="1" dirty="0"/>
              <a:t>A tunic… generally with sleeves, coming down to the knees, rarely to the </a:t>
            </a:r>
            <a:r>
              <a:rPr lang="en-US" i="1" dirty="0" smtClean="0"/>
              <a:t>ankles </a:t>
            </a:r>
            <a:r>
              <a:rPr lang="en-US" dirty="0" smtClean="0"/>
              <a:t>(Brown, Driver, Briggs, Hebrew and English Lexicon (p. 509)”</a:t>
            </a:r>
          </a:p>
          <a:p>
            <a:pPr lvl="2"/>
            <a:r>
              <a:rPr lang="en-US" dirty="0"/>
              <a:t>“</a:t>
            </a:r>
            <a:r>
              <a:rPr lang="en-US" i="1" dirty="0"/>
              <a:t>The tunic, a kimono-like inner garment reaching to the knees or ankles, was worn next to the skin. Both men and women wore tunics made from cotton, linen, or wool. ...The earliest of these garments were made without sleeves and reached only to the knees. Later the inner garment extended to the wrists and </a:t>
            </a:r>
            <a:r>
              <a:rPr lang="en-US" i="1" dirty="0" smtClean="0"/>
              <a:t>ankles </a:t>
            </a:r>
            <a:r>
              <a:rPr lang="en-US" dirty="0" smtClean="0"/>
              <a:t>(Nelson’s Illustrated Encyclopedia of Bible Facts (pp. 482-483).” </a:t>
            </a:r>
          </a:p>
          <a:p>
            <a:pPr lvl="1"/>
            <a:r>
              <a:rPr lang="en-US" dirty="0"/>
              <a:t>Genesis 3:10 “</a:t>
            </a:r>
            <a:r>
              <a:rPr lang="en-US" i="1" dirty="0"/>
              <a:t>…I was afraid because I was naked; so I hid myself</a:t>
            </a:r>
            <a:r>
              <a:rPr lang="en-US" i="1" dirty="0" smtClean="0"/>
              <a:t>.”</a:t>
            </a:r>
            <a:r>
              <a:rPr lang="en-US" dirty="0" smtClean="0"/>
              <a:t>”</a:t>
            </a:r>
          </a:p>
          <a:p>
            <a:pPr lvl="1"/>
            <a:r>
              <a:rPr lang="en-US" dirty="0"/>
              <a:t>Hosea 2:9-10 </a:t>
            </a:r>
            <a:r>
              <a:rPr lang="en-US" dirty="0" smtClean="0"/>
              <a:t>“…</a:t>
            </a:r>
            <a:r>
              <a:rPr lang="en-US" i="1" dirty="0" smtClean="0"/>
              <a:t>And </a:t>
            </a:r>
            <a:r>
              <a:rPr lang="en-US" i="1" dirty="0"/>
              <a:t>will take back My wool and My linen,</a:t>
            </a:r>
            <a:br>
              <a:rPr lang="en-US" i="1" dirty="0"/>
            </a:br>
            <a:r>
              <a:rPr lang="en-US" i="1" dirty="0"/>
              <a:t>Given to cover her </a:t>
            </a:r>
            <a:r>
              <a:rPr lang="en-US" i="1" dirty="0" smtClean="0"/>
              <a:t>nakedness.</a:t>
            </a:r>
            <a:r>
              <a:rPr lang="en-US" i="1" baseline="30000" dirty="0"/>
              <a:t> </a:t>
            </a:r>
            <a:r>
              <a:rPr lang="en-US" i="1" dirty="0"/>
              <a:t>Now I will uncover her lewdness in the sight of her lovers</a:t>
            </a:r>
            <a:r>
              <a:rPr lang="en-US" dirty="0"/>
              <a:t>”</a:t>
            </a:r>
          </a:p>
          <a:p>
            <a:pPr lvl="1"/>
            <a:endParaRPr lang="en-US" dirty="0"/>
          </a:p>
          <a:p>
            <a:pPr lvl="1"/>
            <a:endParaRPr lang="en-US" dirty="0"/>
          </a:p>
        </p:txBody>
      </p:sp>
      <p:sp>
        <p:nvSpPr>
          <p:cNvPr id="3" name="Title 2"/>
          <p:cNvSpPr>
            <a:spLocks noGrp="1"/>
          </p:cNvSpPr>
          <p:nvPr>
            <p:ph type="title"/>
          </p:nvPr>
        </p:nvSpPr>
        <p:spPr/>
        <p:txBody>
          <a:bodyPr/>
          <a:lstStyle/>
          <a:p>
            <a:r>
              <a:rPr lang="en-US" dirty="0" smtClean="0"/>
              <a:t>Verse 9-10</a:t>
            </a:r>
            <a:endParaRPr lang="en-US" dirty="0"/>
          </a:p>
        </p:txBody>
      </p:sp>
      <p:sp>
        <p:nvSpPr>
          <p:cNvPr id="4" name="Footer Placeholder 3"/>
          <p:cNvSpPr>
            <a:spLocks noGrp="1"/>
          </p:cNvSpPr>
          <p:nvPr>
            <p:ph type="ftr" sz="quarter" idx="11"/>
          </p:nvPr>
        </p:nvSpPr>
        <p:spPr/>
        <p:txBody>
          <a:bodyPr/>
          <a:lstStyle/>
          <a:p>
            <a:pPr>
              <a:defRPr/>
            </a:pPr>
            <a:r>
              <a:rPr lang="en-US" dirty="0" smtClean="0"/>
              <a:t>9-10c</a:t>
            </a:r>
            <a:endParaRPr lang="en-US" dirty="0"/>
          </a:p>
        </p:txBody>
      </p:sp>
    </p:spTree>
    <p:extLst>
      <p:ext uri="{BB962C8B-B14F-4D97-AF65-F5344CB8AC3E}">
        <p14:creationId xmlns:p14="http://schemas.microsoft.com/office/powerpoint/2010/main" val="20935105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Dress with moderation</a:t>
            </a:r>
          </a:p>
          <a:p>
            <a:pPr lvl="1"/>
            <a:r>
              <a:rPr lang="en-US" dirty="0" smtClean="0"/>
              <a:t>Moderation – </a:t>
            </a:r>
            <a:r>
              <a:rPr lang="en-US" dirty="0" err="1" smtClean="0"/>
              <a:t>Sophrosune</a:t>
            </a:r>
            <a:r>
              <a:rPr lang="en-US" dirty="0" smtClean="0"/>
              <a:t> (</a:t>
            </a:r>
            <a:r>
              <a:rPr lang="en-US" dirty="0"/>
              <a:t>so-</a:t>
            </a:r>
            <a:r>
              <a:rPr lang="en-US" dirty="0" err="1"/>
              <a:t>fros</a:t>
            </a:r>
            <a:r>
              <a:rPr lang="en-US" dirty="0"/>
              <a:t>-</a:t>
            </a:r>
            <a:r>
              <a:rPr lang="en-US" dirty="0" err="1"/>
              <a:t>oo</a:t>
            </a:r>
            <a:r>
              <a:rPr lang="en-US" dirty="0"/>
              <a:t>'-nay</a:t>
            </a:r>
            <a:r>
              <a:rPr lang="en-US" dirty="0" smtClean="0"/>
              <a:t>) “</a:t>
            </a:r>
            <a:r>
              <a:rPr lang="en-US" i="1" dirty="0" smtClean="0"/>
              <a:t>soundness of mind, sobriety, or self control.</a:t>
            </a:r>
            <a:r>
              <a:rPr lang="en-US" dirty="0" smtClean="0"/>
              <a:t>”</a:t>
            </a:r>
          </a:p>
          <a:p>
            <a:pPr lvl="2"/>
            <a:r>
              <a:rPr lang="en-US" dirty="0" smtClean="0"/>
              <a:t>From </a:t>
            </a:r>
            <a:r>
              <a:rPr lang="en-US" dirty="0" err="1" smtClean="0"/>
              <a:t>Sophron</a:t>
            </a:r>
            <a:r>
              <a:rPr lang="en-US" dirty="0" smtClean="0"/>
              <a:t> (so’-</a:t>
            </a:r>
            <a:r>
              <a:rPr lang="en-US" dirty="0" err="1" smtClean="0"/>
              <a:t>frone</a:t>
            </a:r>
            <a:r>
              <a:rPr lang="en-US" dirty="0" smtClean="0"/>
              <a:t>) “</a:t>
            </a:r>
            <a:r>
              <a:rPr lang="en-US" i="1" dirty="0" smtClean="0"/>
              <a:t>curbing one’s desires and impulses, self-controlled, temperate.</a:t>
            </a:r>
            <a:r>
              <a:rPr lang="en-US" dirty="0" smtClean="0"/>
              <a:t>”</a:t>
            </a:r>
          </a:p>
          <a:p>
            <a:pPr lvl="1"/>
            <a:r>
              <a:rPr lang="en-US" dirty="0" smtClean="0"/>
              <a:t>Do you consider with a sound, self-controlled, temperate mind how you present yourself to the world?  </a:t>
            </a:r>
          </a:p>
          <a:p>
            <a:r>
              <a:rPr lang="en-US" dirty="0" smtClean="0"/>
              <a:t>Not with….</a:t>
            </a:r>
          </a:p>
          <a:p>
            <a:pPr lvl="1"/>
            <a:r>
              <a:rPr lang="en-US" dirty="0" smtClean="0"/>
              <a:t>The purpose of stating that a woman is not to be adorned with the mentioned things is not to state that she cannot wear them, but that her adorning should not be the focus.  </a:t>
            </a:r>
          </a:p>
          <a:p>
            <a:pPr lvl="1"/>
            <a:r>
              <a:rPr lang="en-US" dirty="0" smtClean="0"/>
              <a:t>Modesty is found between the extremes of not wearing enough and in adorning oneself excessively.</a:t>
            </a:r>
          </a:p>
          <a:p>
            <a:r>
              <a:rPr lang="en-US" dirty="0" smtClean="0"/>
              <a:t>Adorn yourself with good works</a:t>
            </a:r>
          </a:p>
          <a:p>
            <a:pPr lvl="1"/>
            <a:r>
              <a:rPr lang="en-US" dirty="0" smtClean="0"/>
              <a:t>Ephesians 2:10 “</a:t>
            </a:r>
            <a:r>
              <a:rPr lang="en-US" i="1" dirty="0" smtClean="0"/>
              <a:t>For we are His workmanship, created in Christ Jesus for good works, which God prepared beforehand that we should walk in them. </a:t>
            </a:r>
            <a:r>
              <a:rPr lang="en-US" dirty="0" smtClean="0"/>
              <a:t>(cf. Titus 2:4-5)”</a:t>
            </a:r>
            <a:endParaRPr lang="en-US" dirty="0"/>
          </a:p>
        </p:txBody>
      </p:sp>
      <p:sp>
        <p:nvSpPr>
          <p:cNvPr id="3" name="Title 2"/>
          <p:cNvSpPr>
            <a:spLocks noGrp="1"/>
          </p:cNvSpPr>
          <p:nvPr>
            <p:ph type="title"/>
          </p:nvPr>
        </p:nvSpPr>
        <p:spPr/>
        <p:txBody>
          <a:bodyPr/>
          <a:lstStyle/>
          <a:p>
            <a:r>
              <a:rPr lang="en-US" dirty="0" smtClean="0"/>
              <a:t>Verses 9-10</a:t>
            </a:r>
            <a:endParaRPr lang="en-US" dirty="0"/>
          </a:p>
        </p:txBody>
      </p:sp>
      <p:sp>
        <p:nvSpPr>
          <p:cNvPr id="4" name="Footer Placeholder 3"/>
          <p:cNvSpPr>
            <a:spLocks noGrp="1"/>
          </p:cNvSpPr>
          <p:nvPr>
            <p:ph type="ftr" sz="quarter" idx="11"/>
          </p:nvPr>
        </p:nvSpPr>
        <p:spPr/>
        <p:txBody>
          <a:bodyPr/>
          <a:lstStyle/>
          <a:p>
            <a:pPr>
              <a:defRPr/>
            </a:pPr>
            <a:r>
              <a:rPr lang="en-US" dirty="0" smtClean="0"/>
              <a:t>9-10d/e/f</a:t>
            </a:r>
            <a:endParaRPr lang="en-US" dirty="0"/>
          </a:p>
        </p:txBody>
      </p:sp>
    </p:spTree>
    <p:extLst>
      <p:ext uri="{BB962C8B-B14F-4D97-AF65-F5344CB8AC3E}">
        <p14:creationId xmlns:p14="http://schemas.microsoft.com/office/powerpoint/2010/main" val="203344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Prayers – </a:t>
            </a:r>
            <a:r>
              <a:rPr lang="en-US" dirty="0" err="1" smtClean="0"/>
              <a:t>Proseuche</a:t>
            </a:r>
            <a:r>
              <a:rPr lang="en-US" dirty="0" smtClean="0"/>
              <a:t> (pros-</a:t>
            </a:r>
            <a:r>
              <a:rPr lang="en-US" dirty="0" err="1" smtClean="0"/>
              <a:t>yoo</a:t>
            </a:r>
            <a:r>
              <a:rPr lang="en-US" dirty="0" smtClean="0"/>
              <a:t>-</a:t>
            </a:r>
            <a:r>
              <a:rPr lang="en-US" dirty="0" err="1" smtClean="0"/>
              <a:t>khay</a:t>
            </a:r>
            <a:r>
              <a:rPr lang="en-US" dirty="0" smtClean="0"/>
              <a:t>’) “</a:t>
            </a:r>
            <a:r>
              <a:rPr lang="en-US" i="1" dirty="0" smtClean="0"/>
              <a:t>prayer address to God and general word for prayer</a:t>
            </a:r>
            <a:r>
              <a:rPr lang="en-US" dirty="0" smtClean="0"/>
              <a:t>”</a:t>
            </a:r>
          </a:p>
          <a:p>
            <a:pPr lvl="1"/>
            <a:r>
              <a:rPr lang="en-US" dirty="0" smtClean="0"/>
              <a:t>Pros “</a:t>
            </a:r>
            <a:r>
              <a:rPr lang="en-US" i="1" dirty="0" smtClean="0"/>
              <a:t>toward or immediately before</a:t>
            </a:r>
            <a:r>
              <a:rPr lang="en-US" dirty="0" smtClean="0"/>
              <a:t>”</a:t>
            </a:r>
          </a:p>
          <a:p>
            <a:pPr lvl="1"/>
            <a:r>
              <a:rPr lang="en-US" dirty="0" err="1" smtClean="0"/>
              <a:t>Euchomai</a:t>
            </a:r>
            <a:r>
              <a:rPr lang="en-US" dirty="0" smtClean="0"/>
              <a:t> “</a:t>
            </a:r>
            <a:r>
              <a:rPr lang="en-US" i="1" dirty="0" smtClean="0"/>
              <a:t>to pray or vow</a:t>
            </a:r>
            <a:r>
              <a:rPr lang="en-US" dirty="0" smtClean="0"/>
              <a:t>”</a:t>
            </a:r>
          </a:p>
          <a:p>
            <a:r>
              <a:rPr lang="en-US" dirty="0" smtClean="0"/>
              <a:t>Intercessions – </a:t>
            </a:r>
            <a:r>
              <a:rPr lang="en-US" dirty="0" err="1" smtClean="0"/>
              <a:t>Enteuxis</a:t>
            </a:r>
            <a:r>
              <a:rPr lang="en-US" dirty="0" smtClean="0"/>
              <a:t> (</a:t>
            </a:r>
            <a:r>
              <a:rPr lang="en-US" dirty="0" err="1" smtClean="0"/>
              <a:t>ent</a:t>
            </a:r>
            <a:r>
              <a:rPr lang="en-US" dirty="0" smtClean="0"/>
              <a:t>’-</a:t>
            </a:r>
            <a:r>
              <a:rPr lang="en-US" dirty="0" err="1" smtClean="0"/>
              <a:t>yook</a:t>
            </a:r>
            <a:r>
              <a:rPr lang="en-US" dirty="0" smtClean="0"/>
              <a:t>-sis) </a:t>
            </a:r>
            <a:r>
              <a:rPr lang="en-US" i="1" dirty="0" smtClean="0"/>
              <a:t>“falling in which, meeting with, that for which an interview is held.”</a:t>
            </a:r>
          </a:p>
          <a:p>
            <a:pPr lvl="1"/>
            <a:r>
              <a:rPr lang="en-US" dirty="0" smtClean="0"/>
              <a:t>This word is sometimes used of bringing a petition before a king on behalf of one another.</a:t>
            </a:r>
          </a:p>
          <a:p>
            <a:pPr lvl="1"/>
            <a:r>
              <a:rPr lang="en-US" dirty="0" smtClean="0"/>
              <a:t>Hebrews 7:23-25 “</a:t>
            </a:r>
            <a:r>
              <a:rPr lang="en-US" i="1" dirty="0"/>
              <a:t>Also there were many priests, because they were prevented by death from continuing. But He, because He continues forever, has an unchangeable priesthood. Therefore He is also able to save to the uttermost those who come to God through Him, since He always lives to make intercession for them</a:t>
            </a:r>
            <a:r>
              <a:rPr lang="en-US" i="1" dirty="0" smtClean="0"/>
              <a:t>.</a:t>
            </a:r>
            <a:r>
              <a:rPr lang="en-US" dirty="0" smtClean="0"/>
              <a:t>”</a:t>
            </a:r>
          </a:p>
          <a:p>
            <a:pPr lvl="1"/>
            <a:r>
              <a:rPr lang="en-US" dirty="0" smtClean="0"/>
              <a:t>Prayers on behalf of men both Christians/non (cf. Genesis 18:23-32, James 5:16)</a:t>
            </a:r>
            <a:endParaRPr lang="en-US"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1c/d</a:t>
            </a:r>
            <a:endParaRPr lang="en-US" dirty="0"/>
          </a:p>
        </p:txBody>
      </p:sp>
    </p:spTree>
    <p:extLst>
      <p:ext uri="{BB962C8B-B14F-4D97-AF65-F5344CB8AC3E}">
        <p14:creationId xmlns:p14="http://schemas.microsoft.com/office/powerpoint/2010/main" val="83252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77500" lnSpcReduction="20000"/>
          </a:bodyPr>
          <a:lstStyle/>
          <a:p>
            <a:r>
              <a:rPr lang="en-US" dirty="0" smtClean="0"/>
              <a:t>“</a:t>
            </a:r>
            <a:r>
              <a:rPr lang="en-US" i="1" dirty="0" smtClean="0"/>
              <a:t>Let a man teach with all authority</a:t>
            </a:r>
            <a:r>
              <a:rPr lang="en-US" dirty="0" smtClean="0"/>
              <a:t>”</a:t>
            </a:r>
          </a:p>
          <a:p>
            <a:pPr lvl="1"/>
            <a:r>
              <a:rPr lang="en-US" dirty="0" smtClean="0"/>
              <a:t>Might the inverse of v11 help us to understand what Paul is saying?</a:t>
            </a:r>
          </a:p>
          <a:p>
            <a:r>
              <a:rPr lang="en-US" dirty="0" smtClean="0"/>
              <a:t>A woman</a:t>
            </a:r>
          </a:p>
          <a:p>
            <a:pPr lvl="1"/>
            <a:r>
              <a:rPr lang="en-US" dirty="0" err="1" smtClean="0"/>
              <a:t>Gune</a:t>
            </a:r>
            <a:r>
              <a:rPr lang="en-US" dirty="0" smtClean="0"/>
              <a:t> (</a:t>
            </a:r>
            <a:r>
              <a:rPr lang="en-US" dirty="0"/>
              <a:t>goo-nay'</a:t>
            </a:r>
            <a:r>
              <a:rPr lang="en-US" dirty="0" smtClean="0"/>
              <a:t>) “</a:t>
            </a:r>
            <a:r>
              <a:rPr lang="en-US" i="1" dirty="0"/>
              <a:t>a woman of any age, whether a virgin, or married, or a widow </a:t>
            </a:r>
            <a:r>
              <a:rPr lang="en-US" dirty="0" smtClean="0"/>
              <a:t>”</a:t>
            </a:r>
          </a:p>
          <a:p>
            <a:r>
              <a:rPr lang="en-US" dirty="0" smtClean="0"/>
              <a:t>Learn in silence</a:t>
            </a:r>
          </a:p>
          <a:p>
            <a:pPr lvl="1"/>
            <a:r>
              <a:rPr lang="en-US" dirty="0" smtClean="0"/>
              <a:t>Learn is present imperative thus a clear commandment.</a:t>
            </a:r>
          </a:p>
          <a:p>
            <a:pPr lvl="1"/>
            <a:r>
              <a:rPr lang="en-US" dirty="0" smtClean="0"/>
              <a:t>Silence – </a:t>
            </a:r>
            <a:r>
              <a:rPr lang="en-US" dirty="0" err="1" smtClean="0"/>
              <a:t>Hesuchia</a:t>
            </a:r>
            <a:r>
              <a:rPr lang="en-US" dirty="0" smtClean="0"/>
              <a:t> (</a:t>
            </a:r>
            <a:r>
              <a:rPr lang="en-US" dirty="0"/>
              <a:t>hay-</a:t>
            </a:r>
            <a:r>
              <a:rPr lang="en-US" dirty="0" err="1"/>
              <a:t>soo</a:t>
            </a:r>
            <a:r>
              <a:rPr lang="en-US" dirty="0"/>
              <a:t>-</a:t>
            </a:r>
            <a:r>
              <a:rPr lang="en-US" dirty="0" err="1"/>
              <a:t>khee</a:t>
            </a:r>
            <a:r>
              <a:rPr lang="en-US" dirty="0"/>
              <a:t>'-ah</a:t>
            </a:r>
            <a:r>
              <a:rPr lang="en-US" dirty="0" smtClean="0"/>
              <a:t>) </a:t>
            </a:r>
            <a:r>
              <a:rPr lang="en-US" dirty="0"/>
              <a:t>“</a:t>
            </a:r>
            <a:r>
              <a:rPr lang="en-US" i="1" dirty="0"/>
              <a:t>quietness, description of the life of one who stays at home doing his own work, and does not officiously meddle with the affairs of others</a:t>
            </a:r>
            <a:r>
              <a:rPr lang="en-US" i="1" dirty="0" smtClean="0"/>
              <a:t>.</a:t>
            </a:r>
            <a:r>
              <a:rPr lang="en-US" dirty="0" smtClean="0"/>
              <a:t>”</a:t>
            </a:r>
          </a:p>
          <a:p>
            <a:pPr lvl="2"/>
            <a:r>
              <a:rPr lang="en-US" sz="2500" dirty="0" smtClean="0"/>
              <a:t>Does not denote absolutely no sound</a:t>
            </a:r>
          </a:p>
          <a:p>
            <a:pPr lvl="2"/>
            <a:r>
              <a:rPr lang="en-US" sz="2400" dirty="0"/>
              <a:t>Paul uses this word in 2 Thessalonians 3:11-12 “</a:t>
            </a:r>
            <a:r>
              <a:rPr lang="en-US" sz="2400" i="1" dirty="0"/>
              <a:t>For we hear that there are some who walk among you in a disorderly manner, not working at all, but are busybodies. Now those who are such we command and exhort through our Lord Jesus Christ that they work in </a:t>
            </a:r>
            <a:r>
              <a:rPr lang="en-US" sz="2400" i="1" u="sng" dirty="0"/>
              <a:t>quietness</a:t>
            </a:r>
            <a:r>
              <a:rPr lang="en-US" sz="2400" i="1" dirty="0"/>
              <a:t> and eat their own bread.</a:t>
            </a:r>
            <a:r>
              <a:rPr lang="en-US" sz="2400" dirty="0"/>
              <a:t>” (cf. Acts 22:1-2).  </a:t>
            </a:r>
            <a:endParaRPr lang="en-US" sz="2800" dirty="0"/>
          </a:p>
          <a:p>
            <a:pPr lvl="1"/>
            <a:r>
              <a:rPr lang="en-US" sz="2700" dirty="0"/>
              <a:t>Thus in a setting where men and women are gathered, women are to learn with a quiet spirit and not to be disrespecting to the men.</a:t>
            </a:r>
            <a:endParaRPr lang="en-US" sz="3100" dirty="0"/>
          </a:p>
          <a:p>
            <a:pPr lvl="1"/>
            <a:endParaRPr lang="en-US" dirty="0" smtClean="0"/>
          </a:p>
          <a:p>
            <a:pPr lvl="2"/>
            <a:endParaRPr lang="en-US" dirty="0"/>
          </a:p>
        </p:txBody>
      </p:sp>
      <p:sp>
        <p:nvSpPr>
          <p:cNvPr id="3" name="Title 2"/>
          <p:cNvSpPr>
            <a:spLocks noGrp="1"/>
          </p:cNvSpPr>
          <p:nvPr>
            <p:ph type="title"/>
          </p:nvPr>
        </p:nvSpPr>
        <p:spPr/>
        <p:txBody>
          <a:bodyPr/>
          <a:lstStyle/>
          <a:p>
            <a:r>
              <a:rPr lang="en-US" dirty="0" smtClean="0"/>
              <a:t>Verse 11</a:t>
            </a:r>
            <a:endParaRPr lang="en-US" dirty="0"/>
          </a:p>
        </p:txBody>
      </p:sp>
      <p:sp>
        <p:nvSpPr>
          <p:cNvPr id="4" name="Footer Placeholder 3"/>
          <p:cNvSpPr>
            <a:spLocks noGrp="1"/>
          </p:cNvSpPr>
          <p:nvPr>
            <p:ph type="ftr" sz="quarter" idx="11"/>
          </p:nvPr>
        </p:nvSpPr>
        <p:spPr/>
        <p:txBody>
          <a:bodyPr/>
          <a:lstStyle/>
          <a:p>
            <a:pPr>
              <a:defRPr/>
            </a:pPr>
            <a:r>
              <a:rPr lang="en-US" dirty="0" smtClean="0"/>
              <a:t>11a/b/c/d</a:t>
            </a:r>
            <a:endParaRPr lang="en-US" dirty="0"/>
          </a:p>
        </p:txBody>
      </p:sp>
    </p:spTree>
    <p:extLst>
      <p:ext uri="{BB962C8B-B14F-4D97-AF65-F5344CB8AC3E}">
        <p14:creationId xmlns:p14="http://schemas.microsoft.com/office/powerpoint/2010/main" val="372504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lstStyle/>
          <a:p>
            <a:r>
              <a:rPr lang="en-US" dirty="0" smtClean="0"/>
              <a:t>With all submission</a:t>
            </a:r>
          </a:p>
          <a:p>
            <a:pPr lvl="1"/>
            <a:r>
              <a:rPr lang="en-US" dirty="0" smtClean="0"/>
              <a:t>Same word as in 1 Timothy 3:4 where the elder should be “</a:t>
            </a:r>
            <a:r>
              <a:rPr lang="en-US" i="1" dirty="0" smtClean="0"/>
              <a:t>one who rules his own house well, having his children in submission with all reverence.</a:t>
            </a:r>
            <a:r>
              <a:rPr lang="en-US" dirty="0" smtClean="0"/>
              <a:t>”</a:t>
            </a:r>
          </a:p>
          <a:p>
            <a:pPr lvl="1"/>
            <a:r>
              <a:rPr lang="en-US" dirty="0" smtClean="0"/>
              <a:t>A woman is to learn in such a way when in a mixed gathering such that she remains subject.</a:t>
            </a:r>
          </a:p>
          <a:p>
            <a:pPr lvl="1"/>
            <a:r>
              <a:rPr lang="en-US" dirty="0" smtClean="0"/>
              <a:t>This teaching is consistent with God’s command generally for women in the various situations in life such as a marriage (cf. Ephesians 5:22-24)</a:t>
            </a:r>
          </a:p>
          <a:p>
            <a:pPr lvl="1"/>
            <a:r>
              <a:rPr lang="en-US" dirty="0" smtClean="0"/>
              <a:t>1 Corinthians 11:3 “</a:t>
            </a:r>
            <a:r>
              <a:rPr lang="en-US" i="1" dirty="0" smtClean="0"/>
              <a:t>the head of every man is Christ</a:t>
            </a:r>
            <a:r>
              <a:rPr lang="en-US" dirty="0" smtClean="0"/>
              <a:t>”</a:t>
            </a:r>
          </a:p>
          <a:p>
            <a:pPr lvl="2"/>
            <a:r>
              <a:rPr lang="en-US" dirty="0" smtClean="0"/>
              <a:t>Therefore men only have this authority because it’s been granted to them by God.</a:t>
            </a:r>
          </a:p>
          <a:p>
            <a:pPr lvl="2"/>
            <a:r>
              <a:rPr lang="en-US" dirty="0" smtClean="0"/>
              <a:t>Men should rule in a manner consistent with Jesus who gives them this authority.</a:t>
            </a:r>
          </a:p>
          <a:p>
            <a:pPr lvl="1"/>
            <a:endParaRPr lang="en-US" dirty="0"/>
          </a:p>
        </p:txBody>
      </p:sp>
      <p:sp>
        <p:nvSpPr>
          <p:cNvPr id="3" name="Title 2"/>
          <p:cNvSpPr>
            <a:spLocks noGrp="1"/>
          </p:cNvSpPr>
          <p:nvPr>
            <p:ph type="title"/>
          </p:nvPr>
        </p:nvSpPr>
        <p:spPr/>
        <p:txBody>
          <a:bodyPr/>
          <a:lstStyle/>
          <a:p>
            <a:r>
              <a:rPr lang="en-US" dirty="0" smtClean="0"/>
              <a:t>Verse 11</a:t>
            </a:r>
            <a:endParaRPr lang="en-US" dirty="0"/>
          </a:p>
        </p:txBody>
      </p:sp>
      <p:sp>
        <p:nvSpPr>
          <p:cNvPr id="4" name="Footer Placeholder 3"/>
          <p:cNvSpPr>
            <a:spLocks noGrp="1"/>
          </p:cNvSpPr>
          <p:nvPr>
            <p:ph type="ftr" sz="quarter" idx="11"/>
          </p:nvPr>
        </p:nvSpPr>
        <p:spPr/>
        <p:txBody>
          <a:bodyPr/>
          <a:lstStyle/>
          <a:p>
            <a:pPr>
              <a:defRPr/>
            </a:pPr>
            <a:r>
              <a:rPr lang="en-US" dirty="0" smtClean="0"/>
              <a:t>11e</a:t>
            </a:r>
            <a:endParaRPr lang="en-US" dirty="0"/>
          </a:p>
        </p:txBody>
      </p:sp>
    </p:spTree>
    <p:extLst>
      <p:ext uri="{BB962C8B-B14F-4D97-AF65-F5344CB8AC3E}">
        <p14:creationId xmlns:p14="http://schemas.microsoft.com/office/powerpoint/2010/main" val="26336558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V11 and v12 are complimentary to understanding Paul’s command</a:t>
            </a:r>
          </a:p>
          <a:p>
            <a:pPr lvl="1"/>
            <a:r>
              <a:rPr lang="en-US" dirty="0" smtClean="0"/>
              <a:t>V11 – Positive instruction</a:t>
            </a:r>
          </a:p>
          <a:p>
            <a:pPr lvl="2"/>
            <a:r>
              <a:rPr lang="en-US" dirty="0" smtClean="0">
                <a:solidFill>
                  <a:srgbClr val="FFFF00"/>
                </a:solidFill>
              </a:rPr>
              <a:t>“</a:t>
            </a:r>
            <a:r>
              <a:rPr lang="en-US" i="1" dirty="0" smtClean="0">
                <a:solidFill>
                  <a:srgbClr val="FFFF00"/>
                </a:solidFill>
              </a:rPr>
              <a:t>Let a woman learn in silence</a:t>
            </a:r>
            <a:r>
              <a:rPr lang="en-US" dirty="0" smtClean="0">
                <a:solidFill>
                  <a:srgbClr val="FFFF00"/>
                </a:solidFill>
              </a:rPr>
              <a:t>” – Opposite 1st statement in v12</a:t>
            </a:r>
          </a:p>
          <a:p>
            <a:pPr lvl="2"/>
            <a:r>
              <a:rPr lang="en-US" dirty="0" smtClean="0">
                <a:solidFill>
                  <a:srgbClr val="7030A0"/>
                </a:solidFill>
              </a:rPr>
              <a:t>“</a:t>
            </a:r>
            <a:r>
              <a:rPr lang="en-US" i="1" dirty="0" smtClean="0">
                <a:solidFill>
                  <a:srgbClr val="7030A0"/>
                </a:solidFill>
              </a:rPr>
              <a:t>With all submission</a:t>
            </a:r>
            <a:r>
              <a:rPr lang="en-US" dirty="0" smtClean="0">
                <a:solidFill>
                  <a:srgbClr val="7030A0"/>
                </a:solidFill>
              </a:rPr>
              <a:t>” – Opposite 2</a:t>
            </a:r>
            <a:r>
              <a:rPr lang="en-US" baseline="30000" dirty="0" smtClean="0">
                <a:solidFill>
                  <a:srgbClr val="7030A0"/>
                </a:solidFill>
              </a:rPr>
              <a:t>nd</a:t>
            </a:r>
            <a:r>
              <a:rPr lang="en-US" dirty="0" smtClean="0">
                <a:solidFill>
                  <a:srgbClr val="7030A0"/>
                </a:solidFill>
              </a:rPr>
              <a:t> statement in v12</a:t>
            </a:r>
          </a:p>
          <a:p>
            <a:pPr lvl="1"/>
            <a:r>
              <a:rPr lang="en-US" dirty="0" smtClean="0"/>
              <a:t>V12 – Negative instruction</a:t>
            </a:r>
          </a:p>
          <a:p>
            <a:pPr lvl="2"/>
            <a:r>
              <a:rPr lang="en-US" dirty="0" smtClean="0">
                <a:solidFill>
                  <a:srgbClr val="FFFF00"/>
                </a:solidFill>
              </a:rPr>
              <a:t>“</a:t>
            </a:r>
            <a:r>
              <a:rPr lang="en-US" i="1" dirty="0" smtClean="0">
                <a:solidFill>
                  <a:srgbClr val="FFFF00"/>
                </a:solidFill>
              </a:rPr>
              <a:t>I do not permit a woman to teach</a:t>
            </a:r>
            <a:r>
              <a:rPr lang="en-US" dirty="0" smtClean="0">
                <a:solidFill>
                  <a:srgbClr val="FFFF00"/>
                </a:solidFill>
              </a:rPr>
              <a:t>” – Opposite 1</a:t>
            </a:r>
            <a:r>
              <a:rPr lang="en-US" baseline="30000" dirty="0" smtClean="0">
                <a:solidFill>
                  <a:srgbClr val="FFFF00"/>
                </a:solidFill>
              </a:rPr>
              <a:t>st</a:t>
            </a:r>
            <a:r>
              <a:rPr lang="en-US" dirty="0" smtClean="0">
                <a:solidFill>
                  <a:srgbClr val="FFFF00"/>
                </a:solidFill>
              </a:rPr>
              <a:t> statement in v11</a:t>
            </a:r>
          </a:p>
          <a:p>
            <a:pPr lvl="2"/>
            <a:r>
              <a:rPr lang="en-US" dirty="0" smtClean="0">
                <a:solidFill>
                  <a:srgbClr val="7030A0"/>
                </a:solidFill>
              </a:rPr>
              <a:t>“</a:t>
            </a:r>
            <a:r>
              <a:rPr lang="en-US" i="1" dirty="0" smtClean="0">
                <a:solidFill>
                  <a:srgbClr val="7030A0"/>
                </a:solidFill>
              </a:rPr>
              <a:t>or to have authority over a man</a:t>
            </a:r>
            <a:r>
              <a:rPr lang="en-US" dirty="0" smtClean="0">
                <a:solidFill>
                  <a:srgbClr val="7030A0"/>
                </a:solidFill>
              </a:rPr>
              <a:t>” – Opposite 2</a:t>
            </a:r>
            <a:r>
              <a:rPr lang="en-US" baseline="30000" dirty="0" smtClean="0">
                <a:solidFill>
                  <a:srgbClr val="7030A0"/>
                </a:solidFill>
              </a:rPr>
              <a:t>nd</a:t>
            </a:r>
            <a:r>
              <a:rPr lang="en-US" dirty="0" smtClean="0">
                <a:solidFill>
                  <a:srgbClr val="7030A0"/>
                </a:solidFill>
              </a:rPr>
              <a:t> statement in v11</a:t>
            </a:r>
          </a:p>
          <a:p>
            <a:pPr lvl="1"/>
            <a:r>
              <a:rPr lang="en-US" dirty="0"/>
              <a:t>The </a:t>
            </a:r>
            <a:r>
              <a:rPr lang="en-US" dirty="0" smtClean="0"/>
              <a:t>word “or” (Greek – Oude) in v12 is said to be explanatory in the Greek as in this case a woman is not permitted to teach. </a:t>
            </a:r>
          </a:p>
          <a:p>
            <a:pPr lvl="2"/>
            <a:r>
              <a:rPr lang="en-US" dirty="0" smtClean="0"/>
              <a:t>Thus it may read “</a:t>
            </a:r>
            <a:r>
              <a:rPr lang="en-US" i="1" dirty="0" smtClean="0"/>
              <a:t>I do not permit a woman to teach (nor in any other way) to have authority over a man</a:t>
            </a:r>
            <a:r>
              <a:rPr lang="en-US" dirty="0" smtClean="0"/>
              <a:t>”</a:t>
            </a:r>
            <a:endParaRPr lang="en-US" dirty="0"/>
          </a:p>
        </p:txBody>
      </p:sp>
      <p:sp>
        <p:nvSpPr>
          <p:cNvPr id="3" name="Title 2"/>
          <p:cNvSpPr>
            <a:spLocks noGrp="1"/>
          </p:cNvSpPr>
          <p:nvPr>
            <p:ph type="title"/>
          </p:nvPr>
        </p:nvSpPr>
        <p:spPr/>
        <p:txBody>
          <a:bodyPr/>
          <a:lstStyle/>
          <a:p>
            <a:r>
              <a:rPr lang="en-US" dirty="0" smtClean="0"/>
              <a:t>Verse 12</a:t>
            </a:r>
            <a:endParaRPr lang="en-US" dirty="0"/>
          </a:p>
        </p:txBody>
      </p:sp>
      <p:sp>
        <p:nvSpPr>
          <p:cNvPr id="4" name="Footer Placeholder 3"/>
          <p:cNvSpPr>
            <a:spLocks noGrp="1"/>
          </p:cNvSpPr>
          <p:nvPr>
            <p:ph type="ftr" sz="quarter" idx="11"/>
          </p:nvPr>
        </p:nvSpPr>
        <p:spPr/>
        <p:txBody>
          <a:bodyPr/>
          <a:lstStyle/>
          <a:p>
            <a:pPr>
              <a:defRPr/>
            </a:pPr>
            <a:r>
              <a:rPr lang="en-US" dirty="0" smtClean="0"/>
              <a:t>12a</a:t>
            </a:r>
            <a:endParaRPr lang="en-US" dirty="0"/>
          </a:p>
        </p:txBody>
      </p:sp>
    </p:spTree>
    <p:extLst>
      <p:ext uri="{BB962C8B-B14F-4D97-AF65-F5344CB8AC3E}">
        <p14:creationId xmlns:p14="http://schemas.microsoft.com/office/powerpoint/2010/main" val="34801742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Women not permitted to teach</a:t>
            </a:r>
          </a:p>
          <a:p>
            <a:pPr lvl="1"/>
            <a:r>
              <a:rPr lang="en-US" dirty="0" smtClean="0"/>
              <a:t>Teach – </a:t>
            </a:r>
            <a:r>
              <a:rPr lang="en-US" dirty="0" err="1" smtClean="0"/>
              <a:t>Disasko</a:t>
            </a:r>
            <a:r>
              <a:rPr lang="en-US" dirty="0" smtClean="0"/>
              <a:t> (</a:t>
            </a:r>
            <a:r>
              <a:rPr lang="en-US" dirty="0"/>
              <a:t>did-as'-</a:t>
            </a:r>
            <a:r>
              <a:rPr lang="en-US" dirty="0" err="1"/>
              <a:t>ko</a:t>
            </a:r>
            <a:r>
              <a:rPr lang="en-US" dirty="0" smtClean="0"/>
              <a:t>) “</a:t>
            </a:r>
            <a:r>
              <a:rPr lang="en-US" i="1" dirty="0"/>
              <a:t>to teach , to hold discourse with others in order to instruct them, deliver didactic discourses, to be a teacher, to discharge the office of a teacher, conduct one's self as a teacher</a:t>
            </a:r>
            <a:r>
              <a:rPr lang="en-US" i="1" dirty="0" smtClean="0"/>
              <a:t>.</a:t>
            </a:r>
            <a:r>
              <a:rPr lang="en-US" dirty="0" smtClean="0"/>
              <a:t>”</a:t>
            </a:r>
          </a:p>
          <a:p>
            <a:pPr lvl="1"/>
            <a:r>
              <a:rPr lang="en-US" dirty="0" smtClean="0"/>
              <a:t>The </a:t>
            </a:r>
            <a:r>
              <a:rPr lang="en-US" dirty="0"/>
              <a:t>critical part to this is that in matters of spirituality as Paul is concerned with, a woman is not to take authority (to be domineering) or teach over a man. </a:t>
            </a:r>
            <a:endParaRPr lang="en-US" dirty="0" smtClean="0"/>
          </a:p>
          <a:p>
            <a:pPr lvl="1"/>
            <a:r>
              <a:rPr lang="en-US" dirty="0" smtClean="0"/>
              <a:t>Examples</a:t>
            </a:r>
          </a:p>
          <a:p>
            <a:pPr lvl="2"/>
            <a:r>
              <a:rPr lang="en-US" dirty="0" smtClean="0"/>
              <a:t>Matthew 21:23 “</a:t>
            </a:r>
            <a:r>
              <a:rPr lang="en-US" i="1" dirty="0"/>
              <a:t>Now when He came into the temple, the chief priests and the elders of the people confronted Him as He was teaching, and said, “By what authority are You doing these things? And who gave You this authority</a:t>
            </a:r>
            <a:r>
              <a:rPr lang="en-US" i="1" dirty="0" smtClean="0"/>
              <a:t>?</a:t>
            </a:r>
            <a:r>
              <a:rPr lang="en-US" dirty="0" smtClean="0"/>
              <a:t>”</a:t>
            </a:r>
          </a:p>
          <a:p>
            <a:pPr lvl="2"/>
            <a:r>
              <a:rPr lang="en-US" dirty="0" smtClean="0"/>
              <a:t>Matthew 7:28-29 “</a:t>
            </a:r>
            <a:r>
              <a:rPr lang="en-US" i="1" dirty="0"/>
              <a:t>And so it was, when Jesus had ended these sayings, that the people were astonished at His teaching, </a:t>
            </a:r>
            <a:r>
              <a:rPr lang="en-US" i="1" baseline="30000" dirty="0"/>
              <a:t> </a:t>
            </a:r>
            <a:r>
              <a:rPr lang="en-US" i="1" dirty="0"/>
              <a:t>for He taught them as one having authority, and not as the scribes.</a:t>
            </a:r>
            <a:r>
              <a:rPr lang="en-US" dirty="0" smtClean="0"/>
              <a:t>”</a:t>
            </a:r>
            <a:endParaRPr lang="en-US" dirty="0"/>
          </a:p>
        </p:txBody>
      </p:sp>
      <p:sp>
        <p:nvSpPr>
          <p:cNvPr id="3" name="Title 2"/>
          <p:cNvSpPr>
            <a:spLocks noGrp="1"/>
          </p:cNvSpPr>
          <p:nvPr>
            <p:ph type="title"/>
          </p:nvPr>
        </p:nvSpPr>
        <p:spPr/>
        <p:txBody>
          <a:bodyPr/>
          <a:lstStyle/>
          <a:p>
            <a:r>
              <a:rPr lang="en-US" dirty="0" smtClean="0"/>
              <a:t>Verse 12</a:t>
            </a:r>
            <a:endParaRPr lang="en-US" dirty="0"/>
          </a:p>
        </p:txBody>
      </p:sp>
      <p:sp>
        <p:nvSpPr>
          <p:cNvPr id="4" name="Footer Placeholder 3"/>
          <p:cNvSpPr>
            <a:spLocks noGrp="1"/>
          </p:cNvSpPr>
          <p:nvPr>
            <p:ph type="ftr" sz="quarter" idx="11"/>
          </p:nvPr>
        </p:nvSpPr>
        <p:spPr/>
        <p:txBody>
          <a:bodyPr/>
          <a:lstStyle/>
          <a:p>
            <a:pPr>
              <a:defRPr/>
            </a:pPr>
            <a:r>
              <a:rPr lang="en-US" dirty="0" smtClean="0"/>
              <a:t>12b.i-iii</a:t>
            </a:r>
            <a:endParaRPr lang="en-US" dirty="0"/>
          </a:p>
        </p:txBody>
      </p:sp>
    </p:spTree>
    <p:extLst>
      <p:ext uri="{BB962C8B-B14F-4D97-AF65-F5344CB8AC3E}">
        <p14:creationId xmlns:p14="http://schemas.microsoft.com/office/powerpoint/2010/main" val="31919194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Women teachers</a:t>
            </a:r>
          </a:p>
          <a:p>
            <a:pPr lvl="1"/>
            <a:r>
              <a:rPr lang="en-US" dirty="0" smtClean="0"/>
              <a:t>It doesn’t matter if she is better skilled or more knowledgeable, or whether an assembly or small study, Paul clearly states that woman are…</a:t>
            </a:r>
          </a:p>
          <a:p>
            <a:pPr lvl="2"/>
            <a:r>
              <a:rPr lang="en-US" dirty="0" smtClean="0"/>
              <a:t>to learn in silence/not permitted to teach</a:t>
            </a:r>
          </a:p>
          <a:p>
            <a:pPr lvl="2"/>
            <a:r>
              <a:rPr lang="en-US" dirty="0" smtClean="0"/>
              <a:t>with all submission/nor have authority over a man.</a:t>
            </a:r>
          </a:p>
          <a:p>
            <a:pPr lvl="1"/>
            <a:r>
              <a:rPr lang="en-US" dirty="0" smtClean="0"/>
              <a:t>Some believe that the men can “authorize” woman to teach.</a:t>
            </a:r>
          </a:p>
          <a:p>
            <a:pPr lvl="2"/>
            <a:r>
              <a:rPr lang="en-US" dirty="0" smtClean="0"/>
              <a:t>Where does man get his authority for this?</a:t>
            </a:r>
          </a:p>
          <a:p>
            <a:pPr lvl="2"/>
            <a:r>
              <a:rPr lang="en-US" dirty="0" smtClean="0"/>
              <a:t>Paul’s instructions are clear.</a:t>
            </a:r>
            <a:endParaRPr lang="en-US" dirty="0"/>
          </a:p>
        </p:txBody>
      </p:sp>
      <p:sp>
        <p:nvSpPr>
          <p:cNvPr id="3" name="Title 2"/>
          <p:cNvSpPr>
            <a:spLocks noGrp="1"/>
          </p:cNvSpPr>
          <p:nvPr>
            <p:ph type="title"/>
          </p:nvPr>
        </p:nvSpPr>
        <p:spPr/>
        <p:txBody>
          <a:bodyPr/>
          <a:lstStyle/>
          <a:p>
            <a:r>
              <a:rPr lang="en-US" dirty="0" smtClean="0"/>
              <a:t>Verse 12</a:t>
            </a:r>
            <a:endParaRPr lang="en-US" dirty="0"/>
          </a:p>
        </p:txBody>
      </p:sp>
      <p:sp>
        <p:nvSpPr>
          <p:cNvPr id="4" name="Footer Placeholder 3"/>
          <p:cNvSpPr>
            <a:spLocks noGrp="1"/>
          </p:cNvSpPr>
          <p:nvPr>
            <p:ph type="ftr" sz="quarter" idx="11"/>
          </p:nvPr>
        </p:nvSpPr>
        <p:spPr/>
        <p:txBody>
          <a:bodyPr/>
          <a:lstStyle/>
          <a:p>
            <a:pPr>
              <a:defRPr/>
            </a:pPr>
            <a:r>
              <a:rPr lang="en-US" dirty="0" smtClean="0"/>
              <a:t>12b.iv-v</a:t>
            </a:r>
            <a:endParaRPr lang="en-US" dirty="0"/>
          </a:p>
        </p:txBody>
      </p:sp>
    </p:spTree>
    <p:extLst>
      <p:ext uri="{BB962C8B-B14F-4D97-AF65-F5344CB8AC3E}">
        <p14:creationId xmlns:p14="http://schemas.microsoft.com/office/powerpoint/2010/main" val="77049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Yet women still can teach</a:t>
            </a:r>
          </a:p>
          <a:p>
            <a:pPr lvl="1"/>
            <a:r>
              <a:rPr lang="en-US" dirty="0"/>
              <a:t>Titus 2:3-4 “</a:t>
            </a:r>
            <a:r>
              <a:rPr lang="en-US" i="1" dirty="0"/>
              <a:t>the older women likewise, that they be reverent in behavior, not slanderers, not given to much wine, teachers of good things— </a:t>
            </a:r>
            <a:r>
              <a:rPr lang="en-US" i="1" dirty="0" smtClean="0"/>
              <a:t>that </a:t>
            </a:r>
            <a:r>
              <a:rPr lang="en-US" i="1" dirty="0"/>
              <a:t>they admonish the young women to love their husbands, to love their </a:t>
            </a:r>
            <a:r>
              <a:rPr lang="en-US" i="1" dirty="0" smtClean="0"/>
              <a:t>children</a:t>
            </a:r>
            <a:r>
              <a:rPr lang="en-US" dirty="0" smtClean="0"/>
              <a:t>”</a:t>
            </a:r>
          </a:p>
          <a:p>
            <a:pPr lvl="2"/>
            <a:r>
              <a:rPr lang="en-US" dirty="0"/>
              <a:t>Acts 16:5 “</a:t>
            </a:r>
            <a:r>
              <a:rPr lang="en-US" i="1" dirty="0"/>
              <a:t>when I call to remembrance the genuine faith that is in you, which dwelt first in your grandmother Lois and your mother Eunice, and I am persuaded is in you also</a:t>
            </a:r>
            <a:r>
              <a:rPr lang="en-US" dirty="0" smtClean="0"/>
              <a:t>”</a:t>
            </a:r>
          </a:p>
          <a:p>
            <a:r>
              <a:rPr lang="en-US" dirty="0" smtClean="0"/>
              <a:t>Women can assist and help explain</a:t>
            </a:r>
          </a:p>
          <a:p>
            <a:pPr lvl="1"/>
            <a:r>
              <a:rPr lang="en-US" dirty="0" smtClean="0"/>
              <a:t>Aquila and Priscilla (Acts 18:24-28)</a:t>
            </a:r>
          </a:p>
          <a:p>
            <a:pPr lvl="2"/>
            <a:r>
              <a:rPr lang="en-US" dirty="0" smtClean="0"/>
              <a:t>There is no reason to believe Priscilla went outside Paul’s command to the women in 1 Timothy 2:11-12.</a:t>
            </a:r>
          </a:p>
          <a:p>
            <a:pPr lvl="2"/>
            <a:r>
              <a:rPr lang="en-US" dirty="0"/>
              <a:t>Acts 18:26 “</a:t>
            </a:r>
            <a:r>
              <a:rPr lang="en-US" i="1" dirty="0"/>
              <a:t>When Aquila and Priscilla heard him, they took him aside and </a:t>
            </a:r>
            <a:r>
              <a:rPr lang="en-US" i="1" u="sng" dirty="0"/>
              <a:t>explained</a:t>
            </a:r>
            <a:r>
              <a:rPr lang="en-US" i="1" dirty="0"/>
              <a:t> to him the way of God more accurately</a:t>
            </a:r>
            <a:r>
              <a:rPr lang="en-US" dirty="0" smtClean="0"/>
              <a:t>.”</a:t>
            </a:r>
          </a:p>
          <a:p>
            <a:pPr lvl="3"/>
            <a:r>
              <a:rPr lang="en-US" dirty="0" smtClean="0"/>
              <a:t>Explained - </a:t>
            </a:r>
            <a:r>
              <a:rPr lang="en-US" dirty="0" err="1"/>
              <a:t>E</a:t>
            </a:r>
            <a:r>
              <a:rPr lang="en-US" dirty="0" err="1" smtClean="0"/>
              <a:t>kitithemi</a:t>
            </a:r>
            <a:r>
              <a:rPr lang="en-US" dirty="0" smtClean="0"/>
              <a:t> </a:t>
            </a:r>
            <a:r>
              <a:rPr lang="en-US" dirty="0"/>
              <a:t>(</a:t>
            </a:r>
            <a:r>
              <a:rPr lang="en-US" dirty="0" err="1"/>
              <a:t>ek</a:t>
            </a:r>
            <a:r>
              <a:rPr lang="en-US" dirty="0"/>
              <a:t>-</a:t>
            </a:r>
            <a:r>
              <a:rPr lang="en-US" dirty="0" err="1"/>
              <a:t>tith</a:t>
            </a:r>
            <a:r>
              <a:rPr lang="en-US" dirty="0"/>
              <a:t>'-ay-</a:t>
            </a:r>
            <a:r>
              <a:rPr lang="en-US" dirty="0" err="1"/>
              <a:t>mee</a:t>
            </a:r>
            <a:r>
              <a:rPr lang="en-US" dirty="0" smtClean="0"/>
              <a:t>) “</a:t>
            </a:r>
            <a:r>
              <a:rPr lang="en-US" i="1" dirty="0" smtClean="0"/>
              <a:t>to </a:t>
            </a:r>
            <a:r>
              <a:rPr lang="en-US" i="1" dirty="0"/>
              <a:t>explain, set forth</a:t>
            </a:r>
            <a:r>
              <a:rPr lang="en-US" i="1" dirty="0" smtClean="0"/>
              <a:t>.</a:t>
            </a:r>
            <a:r>
              <a:rPr lang="en-US" dirty="0" smtClean="0"/>
              <a:t>”</a:t>
            </a:r>
          </a:p>
          <a:p>
            <a:pPr lvl="3"/>
            <a:r>
              <a:rPr lang="en-US" dirty="0" smtClean="0"/>
              <a:t>Acts 11:4 “</a:t>
            </a:r>
            <a:r>
              <a:rPr lang="en-US" i="1" dirty="0" smtClean="0"/>
              <a:t>Peter explained to them in order from beginning.</a:t>
            </a:r>
            <a:r>
              <a:rPr lang="en-US" dirty="0" smtClean="0"/>
              <a:t>”</a:t>
            </a:r>
            <a:endParaRPr lang="en-US" dirty="0"/>
          </a:p>
        </p:txBody>
      </p:sp>
      <p:sp>
        <p:nvSpPr>
          <p:cNvPr id="3" name="Title 2"/>
          <p:cNvSpPr>
            <a:spLocks noGrp="1"/>
          </p:cNvSpPr>
          <p:nvPr>
            <p:ph type="title"/>
          </p:nvPr>
        </p:nvSpPr>
        <p:spPr/>
        <p:txBody>
          <a:bodyPr/>
          <a:lstStyle/>
          <a:p>
            <a:r>
              <a:rPr lang="en-US" dirty="0" smtClean="0"/>
              <a:t>Verse 12</a:t>
            </a:r>
            <a:endParaRPr lang="en-US" dirty="0"/>
          </a:p>
        </p:txBody>
      </p:sp>
      <p:sp>
        <p:nvSpPr>
          <p:cNvPr id="4" name="Footer Placeholder 3"/>
          <p:cNvSpPr>
            <a:spLocks noGrp="1"/>
          </p:cNvSpPr>
          <p:nvPr>
            <p:ph type="ftr" sz="quarter" idx="11"/>
          </p:nvPr>
        </p:nvSpPr>
        <p:spPr/>
        <p:txBody>
          <a:bodyPr/>
          <a:lstStyle/>
          <a:p>
            <a:pPr>
              <a:defRPr/>
            </a:pPr>
            <a:r>
              <a:rPr lang="en-US" dirty="0" smtClean="0"/>
              <a:t>12b.vi</a:t>
            </a:r>
            <a:endParaRPr lang="en-US" dirty="0"/>
          </a:p>
        </p:txBody>
      </p:sp>
    </p:spTree>
    <p:extLst>
      <p:ext uri="{BB962C8B-B14F-4D97-AF65-F5344CB8AC3E}">
        <p14:creationId xmlns:p14="http://schemas.microsoft.com/office/powerpoint/2010/main" val="32020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3792"/>
            <a:ext cx="8229600" cy="4572000"/>
          </a:xfrm>
        </p:spPr>
        <p:txBody>
          <a:bodyPr/>
          <a:lstStyle/>
          <a:p>
            <a:r>
              <a:rPr lang="en-US" dirty="0" smtClean="0"/>
              <a:t>Women may speak of redemption</a:t>
            </a:r>
          </a:p>
          <a:p>
            <a:pPr lvl="1"/>
            <a:r>
              <a:rPr lang="en-US" dirty="0" smtClean="0"/>
              <a:t>Anna (Luke 2:36-39)</a:t>
            </a:r>
          </a:p>
          <a:p>
            <a:pPr lvl="2"/>
            <a:r>
              <a:rPr lang="en-US" dirty="0" smtClean="0"/>
              <a:t>She “</a:t>
            </a:r>
            <a:r>
              <a:rPr lang="en-US" i="1" dirty="0" smtClean="0"/>
              <a:t>spoke of [Jesus] to all those who looked for redemption in Jerusalem.</a:t>
            </a:r>
            <a:r>
              <a:rPr lang="en-US" dirty="0" smtClean="0"/>
              <a:t>”</a:t>
            </a:r>
          </a:p>
          <a:p>
            <a:pPr lvl="2"/>
            <a:r>
              <a:rPr lang="en-US" dirty="0" smtClean="0"/>
              <a:t>No indication that she was taking the role of a teacher</a:t>
            </a:r>
          </a:p>
          <a:p>
            <a:pPr lvl="2"/>
            <a:r>
              <a:rPr lang="en-US" dirty="0" smtClean="0"/>
              <a:t>Clearly then Paul is not forbidding a woman to speak of Jesus entirely.</a:t>
            </a:r>
          </a:p>
          <a:p>
            <a:r>
              <a:rPr lang="en-US" dirty="0" smtClean="0"/>
              <a:t>Women may have spiritual conversations with men</a:t>
            </a:r>
          </a:p>
          <a:p>
            <a:pPr lvl="1"/>
            <a:r>
              <a:rPr lang="en-US" dirty="0" smtClean="0"/>
              <a:t>Martha (Luke 10:38-42)</a:t>
            </a:r>
          </a:p>
          <a:p>
            <a:pPr lvl="2"/>
            <a:r>
              <a:rPr lang="en-US" dirty="0" smtClean="0"/>
              <a:t>Martha asks Jesus a question</a:t>
            </a:r>
          </a:p>
          <a:p>
            <a:pPr lvl="2"/>
            <a:r>
              <a:rPr lang="en-US" dirty="0" smtClean="0"/>
              <a:t>A similar example is in John 4:5-26 with the woman at the well discussing with Jesus.</a:t>
            </a:r>
          </a:p>
          <a:p>
            <a:pPr lvl="3"/>
            <a:r>
              <a:rPr lang="en-US" dirty="0"/>
              <a:t>John 4:39 “</a:t>
            </a:r>
            <a:r>
              <a:rPr lang="en-US" i="1" dirty="0"/>
              <a:t>And many of the Samaritans of that city believed in Him because of the word of the woman who testified, “He told me all that I ever did.”</a:t>
            </a:r>
            <a:r>
              <a:rPr lang="en-US" dirty="0"/>
              <a:t>”</a:t>
            </a:r>
          </a:p>
        </p:txBody>
      </p:sp>
      <p:sp>
        <p:nvSpPr>
          <p:cNvPr id="3" name="Title 2"/>
          <p:cNvSpPr>
            <a:spLocks noGrp="1"/>
          </p:cNvSpPr>
          <p:nvPr>
            <p:ph type="title"/>
          </p:nvPr>
        </p:nvSpPr>
        <p:spPr/>
        <p:txBody>
          <a:bodyPr/>
          <a:lstStyle/>
          <a:p>
            <a:r>
              <a:rPr lang="en-US" dirty="0" smtClean="0"/>
              <a:t>Verse 12</a:t>
            </a:r>
            <a:endParaRPr lang="en-US" dirty="0"/>
          </a:p>
        </p:txBody>
      </p:sp>
      <p:sp>
        <p:nvSpPr>
          <p:cNvPr id="4" name="Footer Placeholder 3"/>
          <p:cNvSpPr>
            <a:spLocks noGrp="1"/>
          </p:cNvSpPr>
          <p:nvPr>
            <p:ph type="ftr" sz="quarter" idx="11"/>
          </p:nvPr>
        </p:nvSpPr>
        <p:spPr/>
        <p:txBody>
          <a:bodyPr/>
          <a:lstStyle/>
          <a:p>
            <a:pPr>
              <a:defRPr/>
            </a:pPr>
            <a:r>
              <a:rPr lang="en-US" dirty="0" smtClean="0"/>
              <a:t>12b.vi</a:t>
            </a:r>
            <a:endParaRPr lang="en-US" dirty="0"/>
          </a:p>
        </p:txBody>
      </p:sp>
    </p:spTree>
    <p:extLst>
      <p:ext uri="{BB962C8B-B14F-4D97-AF65-F5344CB8AC3E}">
        <p14:creationId xmlns:p14="http://schemas.microsoft.com/office/powerpoint/2010/main" val="238348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Men are to lead, and women are to subject themselves</a:t>
            </a:r>
          </a:p>
          <a:p>
            <a:pPr lvl="1"/>
            <a:r>
              <a:rPr lang="en-US" dirty="0" smtClean="0"/>
              <a:t>Because of creation</a:t>
            </a:r>
          </a:p>
          <a:p>
            <a:pPr lvl="2"/>
            <a:r>
              <a:rPr lang="en-US" dirty="0" smtClean="0"/>
              <a:t>God formed man of the dust first – Genesis 2:7</a:t>
            </a:r>
          </a:p>
          <a:p>
            <a:pPr lvl="2"/>
            <a:r>
              <a:rPr lang="en-US" dirty="0" smtClean="0"/>
              <a:t>Woman was created to be a helper for man – Genesis 2:18</a:t>
            </a:r>
          </a:p>
          <a:p>
            <a:pPr lvl="1"/>
            <a:r>
              <a:rPr lang="en-US" dirty="0"/>
              <a:t>When the woman is no longer the helper, then she is failing to fulfill her God given role, just as in like manner when the man fails to lead he is failing to fulfill his God given role.</a:t>
            </a:r>
          </a:p>
          <a:p>
            <a:pPr lvl="1"/>
            <a:endParaRPr lang="en-US" dirty="0" smtClean="0"/>
          </a:p>
        </p:txBody>
      </p:sp>
      <p:sp>
        <p:nvSpPr>
          <p:cNvPr id="3" name="Title 2"/>
          <p:cNvSpPr>
            <a:spLocks noGrp="1"/>
          </p:cNvSpPr>
          <p:nvPr>
            <p:ph type="title"/>
          </p:nvPr>
        </p:nvSpPr>
        <p:spPr/>
        <p:txBody>
          <a:bodyPr/>
          <a:lstStyle/>
          <a:p>
            <a:r>
              <a:rPr lang="en-US" dirty="0" smtClean="0"/>
              <a:t>Verse 13</a:t>
            </a:r>
            <a:endParaRPr lang="en-US" dirty="0"/>
          </a:p>
        </p:txBody>
      </p:sp>
      <p:sp>
        <p:nvSpPr>
          <p:cNvPr id="4" name="Footer Placeholder 3"/>
          <p:cNvSpPr>
            <a:spLocks noGrp="1"/>
          </p:cNvSpPr>
          <p:nvPr>
            <p:ph type="ftr" sz="quarter" idx="11"/>
          </p:nvPr>
        </p:nvSpPr>
        <p:spPr/>
        <p:txBody>
          <a:bodyPr/>
          <a:lstStyle/>
          <a:p>
            <a:pPr>
              <a:defRPr/>
            </a:pPr>
            <a:r>
              <a:rPr lang="en-US" dirty="0" smtClean="0"/>
              <a:t>13</a:t>
            </a:r>
            <a:endParaRPr lang="en-US" dirty="0"/>
          </a:p>
        </p:txBody>
      </p:sp>
    </p:spTree>
    <p:extLst>
      <p:ext uri="{BB962C8B-B14F-4D97-AF65-F5344CB8AC3E}">
        <p14:creationId xmlns:p14="http://schemas.microsoft.com/office/powerpoint/2010/main" val="1114867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woman was deceived</a:t>
            </a:r>
          </a:p>
          <a:p>
            <a:pPr lvl="1"/>
            <a:r>
              <a:rPr lang="en-US" dirty="0" smtClean="0"/>
              <a:t>Genesis </a:t>
            </a:r>
            <a:r>
              <a:rPr lang="en-US" dirty="0"/>
              <a:t>2:15-17 “</a:t>
            </a:r>
            <a:r>
              <a:rPr lang="en-US" i="1" dirty="0"/>
              <a:t>Then the </a:t>
            </a:r>
            <a:r>
              <a:rPr lang="en-US" i="1" cap="small" dirty="0"/>
              <a:t>Lord</a:t>
            </a:r>
            <a:r>
              <a:rPr lang="en-US" i="1" dirty="0"/>
              <a:t> God took the man and put him in the garden of Eden to tend and keep it. </a:t>
            </a:r>
            <a:r>
              <a:rPr lang="en-US" i="1" dirty="0" smtClean="0"/>
              <a:t>And </a:t>
            </a:r>
            <a:r>
              <a:rPr lang="en-US" i="1" dirty="0"/>
              <a:t>the </a:t>
            </a:r>
            <a:r>
              <a:rPr lang="en-US" i="1" cap="small" dirty="0"/>
              <a:t>Lord</a:t>
            </a:r>
            <a:r>
              <a:rPr lang="en-US" i="1" dirty="0"/>
              <a:t> God commanded the man, saying, “Of every tree of the garden you may freely eat; </a:t>
            </a:r>
            <a:r>
              <a:rPr lang="en-US" i="1" dirty="0" smtClean="0"/>
              <a:t>but </a:t>
            </a:r>
            <a:r>
              <a:rPr lang="en-US" i="1" dirty="0"/>
              <a:t>of the tree of the knowledge of good and evil you shall not eat, for in the day that you eat of it you shall surely die</a:t>
            </a:r>
            <a:r>
              <a:rPr lang="en-US" i="1" dirty="0" smtClean="0"/>
              <a:t>.”</a:t>
            </a:r>
            <a:r>
              <a:rPr lang="en-US" dirty="0" smtClean="0"/>
              <a:t>”</a:t>
            </a:r>
          </a:p>
          <a:p>
            <a:pPr lvl="2"/>
            <a:r>
              <a:rPr lang="en-US" dirty="0" smtClean="0"/>
              <a:t>Adam was given the command prior to the creation of woman (cf. Genesis 2:18-24)</a:t>
            </a:r>
          </a:p>
          <a:p>
            <a:pPr lvl="2"/>
            <a:r>
              <a:rPr lang="en-US" dirty="0" smtClean="0"/>
              <a:t>Adam should have led his wife, but failed therefore he was not deceived.</a:t>
            </a:r>
          </a:p>
          <a:p>
            <a:pPr lvl="2"/>
            <a:r>
              <a:rPr lang="en-US" dirty="0" smtClean="0"/>
              <a:t>Eve should have submitted to Adam, but she instead listened to the serpent who convinced her that what God said would not happen.</a:t>
            </a:r>
            <a:endParaRPr lang="en-US" dirty="0"/>
          </a:p>
        </p:txBody>
      </p:sp>
      <p:sp>
        <p:nvSpPr>
          <p:cNvPr id="3" name="Title 2"/>
          <p:cNvSpPr>
            <a:spLocks noGrp="1"/>
          </p:cNvSpPr>
          <p:nvPr>
            <p:ph type="title"/>
          </p:nvPr>
        </p:nvSpPr>
        <p:spPr/>
        <p:txBody>
          <a:bodyPr/>
          <a:lstStyle/>
          <a:p>
            <a:r>
              <a:rPr lang="en-US" dirty="0" smtClean="0"/>
              <a:t>Verse 14</a:t>
            </a:r>
            <a:endParaRPr lang="en-US" dirty="0"/>
          </a:p>
        </p:txBody>
      </p:sp>
      <p:sp>
        <p:nvSpPr>
          <p:cNvPr id="4" name="Footer Placeholder 3"/>
          <p:cNvSpPr>
            <a:spLocks noGrp="1"/>
          </p:cNvSpPr>
          <p:nvPr>
            <p:ph type="ftr" sz="quarter" idx="11"/>
          </p:nvPr>
        </p:nvSpPr>
        <p:spPr/>
        <p:txBody>
          <a:bodyPr/>
          <a:lstStyle/>
          <a:p>
            <a:pPr>
              <a:defRPr/>
            </a:pPr>
            <a:r>
              <a:rPr lang="en-US" dirty="0" smtClean="0"/>
              <a:t>14a.i</a:t>
            </a:r>
            <a:endParaRPr lang="en-US" dirty="0"/>
          </a:p>
        </p:txBody>
      </p:sp>
    </p:spTree>
    <p:extLst>
      <p:ext uri="{BB962C8B-B14F-4D97-AF65-F5344CB8AC3E}">
        <p14:creationId xmlns:p14="http://schemas.microsoft.com/office/powerpoint/2010/main" val="18607363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God given roles for men and women</a:t>
            </a:r>
          </a:p>
          <a:p>
            <a:pPr lvl="1"/>
            <a:r>
              <a:rPr lang="en-US" dirty="0" smtClean="0"/>
              <a:t>In going back to creation, Paul demonstrates that from the very beginning God had intended the man to be the  leader while woman was created as a helper for man.</a:t>
            </a:r>
          </a:p>
          <a:p>
            <a:pPr lvl="1"/>
            <a:r>
              <a:rPr lang="en-US" dirty="0" smtClean="0"/>
              <a:t>The church can only be successful when men take their proper role in leadership and when women take their proper role in submission.  </a:t>
            </a:r>
          </a:p>
          <a:p>
            <a:r>
              <a:rPr lang="en-US" dirty="0" smtClean="0"/>
              <a:t>Why did the serpent choose Eve?</a:t>
            </a:r>
          </a:p>
          <a:p>
            <a:pPr lvl="1"/>
            <a:r>
              <a:rPr lang="en-US" dirty="0" smtClean="0"/>
              <a:t>Are men and women characteristically different?</a:t>
            </a:r>
          </a:p>
          <a:p>
            <a:pPr lvl="1"/>
            <a:r>
              <a:rPr lang="en-US" dirty="0" smtClean="0"/>
              <a:t>To strike at </a:t>
            </a:r>
            <a:r>
              <a:rPr lang="en-US" smtClean="0"/>
              <a:t>the headship of Adam!</a:t>
            </a:r>
            <a:endParaRPr lang="en-US" dirty="0" smtClean="0"/>
          </a:p>
          <a:p>
            <a:r>
              <a:rPr lang="en-US" dirty="0" smtClean="0"/>
              <a:t>When women occupy a position of leadership in spiritual matters, they are only replaying what happened in the garden with Adam and Eve.</a:t>
            </a:r>
          </a:p>
          <a:p>
            <a:pPr lvl="2"/>
            <a:endParaRPr lang="en-US" dirty="0"/>
          </a:p>
        </p:txBody>
      </p:sp>
      <p:sp>
        <p:nvSpPr>
          <p:cNvPr id="3" name="Title 2"/>
          <p:cNvSpPr>
            <a:spLocks noGrp="1"/>
          </p:cNvSpPr>
          <p:nvPr>
            <p:ph type="title"/>
          </p:nvPr>
        </p:nvSpPr>
        <p:spPr/>
        <p:txBody>
          <a:bodyPr/>
          <a:lstStyle/>
          <a:p>
            <a:r>
              <a:rPr lang="en-US" dirty="0" smtClean="0"/>
              <a:t>Verse 14</a:t>
            </a:r>
            <a:endParaRPr lang="en-US" dirty="0"/>
          </a:p>
        </p:txBody>
      </p:sp>
      <p:sp>
        <p:nvSpPr>
          <p:cNvPr id="4" name="Footer Placeholder 3"/>
          <p:cNvSpPr>
            <a:spLocks noGrp="1"/>
          </p:cNvSpPr>
          <p:nvPr>
            <p:ph type="ftr" sz="quarter" idx="11"/>
          </p:nvPr>
        </p:nvSpPr>
        <p:spPr/>
        <p:txBody>
          <a:bodyPr/>
          <a:lstStyle/>
          <a:p>
            <a:pPr>
              <a:defRPr/>
            </a:pPr>
            <a:r>
              <a:rPr lang="en-US" dirty="0" smtClean="0"/>
              <a:t>14a.ii</a:t>
            </a:r>
            <a:endParaRPr lang="en-US" dirty="0"/>
          </a:p>
        </p:txBody>
      </p:sp>
    </p:spTree>
    <p:extLst>
      <p:ext uri="{BB962C8B-B14F-4D97-AF65-F5344CB8AC3E}">
        <p14:creationId xmlns:p14="http://schemas.microsoft.com/office/powerpoint/2010/main" val="129776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Giving of thanks – </a:t>
            </a:r>
            <a:r>
              <a:rPr lang="en-US" dirty="0" err="1" smtClean="0"/>
              <a:t>Eucharistia</a:t>
            </a:r>
            <a:r>
              <a:rPr lang="en-US" dirty="0" smtClean="0"/>
              <a:t> from </a:t>
            </a:r>
            <a:r>
              <a:rPr lang="en-US" dirty="0" err="1" smtClean="0"/>
              <a:t>Eucharistos</a:t>
            </a:r>
            <a:r>
              <a:rPr lang="en-US" dirty="0" smtClean="0"/>
              <a:t> (</a:t>
            </a:r>
            <a:r>
              <a:rPr lang="en-US" dirty="0" err="1" smtClean="0"/>
              <a:t>yoo</a:t>
            </a:r>
            <a:r>
              <a:rPr lang="en-US" dirty="0" smtClean="0"/>
              <a:t>-</a:t>
            </a:r>
            <a:r>
              <a:rPr lang="en-US" dirty="0" err="1" smtClean="0"/>
              <a:t>khar</a:t>
            </a:r>
            <a:r>
              <a:rPr lang="en-US" dirty="0" smtClean="0"/>
              <a:t>-is-tee’-ah) “</a:t>
            </a:r>
            <a:r>
              <a:rPr lang="en-US" i="1" dirty="0" smtClean="0"/>
              <a:t>mindful of favors, grateful, thankful</a:t>
            </a:r>
            <a:r>
              <a:rPr lang="en-US" dirty="0" smtClean="0"/>
              <a:t>”</a:t>
            </a:r>
          </a:p>
          <a:p>
            <a:pPr lvl="1"/>
            <a:r>
              <a:rPr lang="en-US" dirty="0" smtClean="0"/>
              <a:t>Romans 1:21 </a:t>
            </a:r>
            <a:r>
              <a:rPr lang="en-US" i="1" dirty="0" smtClean="0"/>
              <a:t>“because, although they knew God, they did not glorify Him as God, nor were thankful…”</a:t>
            </a:r>
          </a:p>
          <a:p>
            <a:pPr lvl="1"/>
            <a:r>
              <a:rPr lang="en-US" dirty="0" smtClean="0"/>
              <a:t>James 1:17 </a:t>
            </a:r>
            <a:r>
              <a:rPr lang="en-US" i="1" dirty="0" smtClean="0"/>
              <a:t>“Every good gift and every perfect gift is from above, and comes down from the Father of lights, with whom there is no variation or shadow of turning.”</a:t>
            </a:r>
          </a:p>
          <a:p>
            <a:r>
              <a:rPr lang="en-US" dirty="0" smtClean="0"/>
              <a:t>Prayers for all</a:t>
            </a:r>
          </a:p>
          <a:p>
            <a:pPr lvl="1"/>
            <a:r>
              <a:rPr lang="en-US" dirty="0" smtClean="0"/>
              <a:t>For non-Christians regardless of status, character, etc.</a:t>
            </a:r>
          </a:p>
          <a:p>
            <a:pPr lvl="1"/>
            <a:r>
              <a:rPr lang="en-US" dirty="0" smtClean="0"/>
              <a:t>For our enemies as Jesus states in Matthew 5:43-44.</a:t>
            </a:r>
          </a:p>
          <a:p>
            <a:pPr lvl="1"/>
            <a:endParaRPr lang="en-US" i="1"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1e/f</a:t>
            </a:r>
            <a:endParaRPr lang="en-US" dirty="0"/>
          </a:p>
        </p:txBody>
      </p:sp>
    </p:spTree>
    <p:extLst>
      <p:ext uri="{BB962C8B-B14F-4D97-AF65-F5344CB8AC3E}">
        <p14:creationId xmlns:p14="http://schemas.microsoft.com/office/powerpoint/2010/main" val="165939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Saved in childbearing</a:t>
            </a:r>
          </a:p>
          <a:p>
            <a:pPr lvl="1"/>
            <a:r>
              <a:rPr lang="en-US" dirty="0" smtClean="0"/>
              <a:t>Paul’s point is not that having children is the woman’s path to salvation. (cf. Acts 16:11-15)</a:t>
            </a:r>
          </a:p>
          <a:p>
            <a:pPr lvl="1"/>
            <a:r>
              <a:rPr lang="en-US" dirty="0" smtClean="0"/>
              <a:t>Understanding this phrase should be dependent on the context of the roles of men and women.</a:t>
            </a:r>
          </a:p>
          <a:p>
            <a:pPr lvl="1"/>
            <a:r>
              <a:rPr lang="en-US" dirty="0" smtClean="0"/>
              <a:t>Consider v14 to understand v15.  The woman being deceived fell into transgression.  Nevertheless…</a:t>
            </a:r>
          </a:p>
          <a:p>
            <a:pPr lvl="2"/>
            <a:r>
              <a:rPr lang="en-US" dirty="0" smtClean="0"/>
              <a:t>This brings to mind the punishment for her sin in Genesis 3:16 “</a:t>
            </a:r>
            <a:r>
              <a:rPr lang="en-US" i="1" dirty="0" smtClean="0"/>
              <a:t>I will greatly multiply your sorrow and your conception; In pain you shall bring forth children.</a:t>
            </a:r>
            <a:r>
              <a:rPr lang="en-US" dirty="0" smtClean="0"/>
              <a:t>”</a:t>
            </a:r>
          </a:p>
          <a:p>
            <a:pPr lvl="2"/>
            <a:r>
              <a:rPr lang="en-US" dirty="0" smtClean="0"/>
              <a:t>When she went outside of her role as a helpmeet, sin occurred and so this is a reminder of the consequences and to point her back to her purpose.</a:t>
            </a:r>
            <a:endParaRPr lang="en-US" dirty="0"/>
          </a:p>
        </p:txBody>
      </p:sp>
      <p:sp>
        <p:nvSpPr>
          <p:cNvPr id="3" name="Title 2"/>
          <p:cNvSpPr>
            <a:spLocks noGrp="1"/>
          </p:cNvSpPr>
          <p:nvPr>
            <p:ph type="title"/>
          </p:nvPr>
        </p:nvSpPr>
        <p:spPr/>
        <p:txBody>
          <a:bodyPr/>
          <a:lstStyle/>
          <a:p>
            <a:r>
              <a:rPr lang="en-US" dirty="0" smtClean="0"/>
              <a:t>Verse 15</a:t>
            </a:r>
            <a:endParaRPr lang="en-US" dirty="0"/>
          </a:p>
        </p:txBody>
      </p:sp>
      <p:sp>
        <p:nvSpPr>
          <p:cNvPr id="4" name="Footer Placeholder 3"/>
          <p:cNvSpPr>
            <a:spLocks noGrp="1"/>
          </p:cNvSpPr>
          <p:nvPr>
            <p:ph type="ftr" sz="quarter" idx="11"/>
          </p:nvPr>
        </p:nvSpPr>
        <p:spPr/>
        <p:txBody>
          <a:bodyPr/>
          <a:lstStyle/>
          <a:p>
            <a:pPr>
              <a:defRPr/>
            </a:pPr>
            <a:r>
              <a:rPr lang="en-US" dirty="0" smtClean="0"/>
              <a:t>15a</a:t>
            </a:r>
            <a:endParaRPr lang="en-US" dirty="0"/>
          </a:p>
        </p:txBody>
      </p:sp>
    </p:spTree>
    <p:extLst>
      <p:ext uri="{BB962C8B-B14F-4D97-AF65-F5344CB8AC3E}">
        <p14:creationId xmlns:p14="http://schemas.microsoft.com/office/powerpoint/2010/main" val="25927976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Woman is equal in salvation…</a:t>
            </a:r>
          </a:p>
          <a:p>
            <a:pPr lvl="1"/>
            <a:r>
              <a:rPr lang="en-US" dirty="0" smtClean="0"/>
              <a:t>Galatians 3:28 “</a:t>
            </a:r>
            <a:r>
              <a:rPr lang="en-US" i="1" dirty="0" smtClean="0"/>
              <a:t>This is neither Jew nor Greek, there is neither slave nor free, there is neither male nor female; for you are all one in Christ Jesus.</a:t>
            </a:r>
            <a:r>
              <a:rPr lang="en-US" dirty="0" smtClean="0"/>
              <a:t>”</a:t>
            </a:r>
          </a:p>
          <a:p>
            <a:r>
              <a:rPr lang="en-US" dirty="0" smtClean="0"/>
              <a:t>…but they must continue with the role God has given them doing so in...</a:t>
            </a:r>
          </a:p>
          <a:p>
            <a:pPr lvl="1"/>
            <a:r>
              <a:rPr lang="en-US" dirty="0" smtClean="0"/>
              <a:t>Faith – cf. Hebrews 11:6</a:t>
            </a:r>
          </a:p>
          <a:p>
            <a:pPr lvl="1"/>
            <a:r>
              <a:rPr lang="en-US" dirty="0" smtClean="0"/>
              <a:t>Love – cf. 1 John 4:7-11</a:t>
            </a:r>
          </a:p>
          <a:p>
            <a:pPr lvl="1"/>
            <a:r>
              <a:rPr lang="en-US" dirty="0" smtClean="0"/>
              <a:t>Holiness – cf. 1 Peter 1:15-16</a:t>
            </a:r>
          </a:p>
          <a:p>
            <a:pPr lvl="1"/>
            <a:r>
              <a:rPr lang="en-US" dirty="0" smtClean="0"/>
              <a:t>Self control – cf. Galatians 5:22-23</a:t>
            </a:r>
          </a:p>
          <a:p>
            <a:pPr lvl="1"/>
            <a:endParaRPr lang="en-US" dirty="0"/>
          </a:p>
        </p:txBody>
      </p:sp>
      <p:sp>
        <p:nvSpPr>
          <p:cNvPr id="3" name="Title 2"/>
          <p:cNvSpPr>
            <a:spLocks noGrp="1"/>
          </p:cNvSpPr>
          <p:nvPr>
            <p:ph type="title"/>
          </p:nvPr>
        </p:nvSpPr>
        <p:spPr/>
        <p:txBody>
          <a:bodyPr/>
          <a:lstStyle/>
          <a:p>
            <a:r>
              <a:rPr lang="en-US" dirty="0" smtClean="0"/>
              <a:t>Verse 15</a:t>
            </a:r>
            <a:endParaRPr lang="en-US" dirty="0"/>
          </a:p>
        </p:txBody>
      </p:sp>
      <p:sp>
        <p:nvSpPr>
          <p:cNvPr id="4" name="Footer Placeholder 3"/>
          <p:cNvSpPr>
            <a:spLocks noGrp="1"/>
          </p:cNvSpPr>
          <p:nvPr>
            <p:ph type="ftr" sz="quarter" idx="11"/>
          </p:nvPr>
        </p:nvSpPr>
        <p:spPr/>
        <p:txBody>
          <a:bodyPr/>
          <a:lstStyle/>
          <a:p>
            <a:pPr>
              <a:defRPr/>
            </a:pPr>
            <a:r>
              <a:rPr lang="en-US" dirty="0" smtClean="0"/>
              <a:t>15b</a:t>
            </a:r>
            <a:endParaRPr lang="en-US" dirty="0"/>
          </a:p>
        </p:txBody>
      </p:sp>
    </p:spTree>
    <p:extLst>
      <p:ext uri="{BB962C8B-B14F-4D97-AF65-F5344CB8AC3E}">
        <p14:creationId xmlns:p14="http://schemas.microsoft.com/office/powerpoint/2010/main" val="172215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lstStyle/>
          <a:p>
            <a:r>
              <a:rPr lang="en-US" dirty="0" smtClean="0"/>
              <a:t>Prayers for rulers</a:t>
            </a:r>
          </a:p>
          <a:p>
            <a:pPr lvl="1"/>
            <a:r>
              <a:rPr lang="en-US" dirty="0" smtClean="0"/>
              <a:t>Because it is within their power to make our lives miserable and our freedom to worship difficult.</a:t>
            </a:r>
          </a:p>
          <a:p>
            <a:pPr lvl="1"/>
            <a:r>
              <a:rPr lang="en-US" dirty="0" smtClean="0"/>
              <a:t>Pray that they may hear the truth, and understand where their authority truly comes from.</a:t>
            </a:r>
          </a:p>
          <a:p>
            <a:pPr lvl="1"/>
            <a:r>
              <a:rPr lang="en-US" dirty="0" smtClean="0"/>
              <a:t>Pray that they might rule righteously.</a:t>
            </a:r>
          </a:p>
          <a:p>
            <a:r>
              <a:rPr lang="en-US" dirty="0" smtClean="0"/>
              <a:t>Free to criticize?</a:t>
            </a:r>
          </a:p>
          <a:p>
            <a:pPr lvl="1"/>
            <a:r>
              <a:rPr lang="en-US" dirty="0" smtClean="0"/>
              <a:t>Is there a difference between disagreeing constructively about sin and then criticizing and complaining?</a:t>
            </a:r>
          </a:p>
          <a:p>
            <a:pPr lvl="2"/>
            <a:r>
              <a:rPr lang="en-US" dirty="0" smtClean="0"/>
              <a:t>Would our speech be better used in prayer or criticizing the authorities in our life?</a:t>
            </a:r>
          </a:p>
          <a:p>
            <a:pPr lvl="2"/>
            <a:r>
              <a:rPr lang="en-US" dirty="0" smtClean="0"/>
              <a:t>How can we speak negatively on one hand and then turn and pray for them on the other?</a:t>
            </a:r>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2a</a:t>
            </a:r>
            <a:endParaRPr lang="en-US" dirty="0"/>
          </a:p>
        </p:txBody>
      </p:sp>
    </p:spTree>
    <p:extLst>
      <p:ext uri="{BB962C8B-B14F-4D97-AF65-F5344CB8AC3E}">
        <p14:creationId xmlns:p14="http://schemas.microsoft.com/office/powerpoint/2010/main" val="13652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The goal of prayers for authorities</a:t>
            </a:r>
          </a:p>
          <a:p>
            <a:pPr lvl="1"/>
            <a:r>
              <a:rPr lang="en-US" dirty="0" smtClean="0"/>
              <a:t>A quiet and peaceable life for Christians is through prayer and not revolutions.</a:t>
            </a:r>
          </a:p>
          <a:p>
            <a:pPr lvl="1"/>
            <a:r>
              <a:rPr lang="en-US" dirty="0" smtClean="0"/>
              <a:t>When would a revolution be okay in conjunction with Romans 13:1-7?</a:t>
            </a:r>
          </a:p>
          <a:p>
            <a:pPr lvl="1"/>
            <a:r>
              <a:rPr lang="en-US" dirty="0" smtClean="0"/>
              <a:t>Will our prayers always bring us peace and quiet?</a:t>
            </a:r>
            <a:endParaRPr lang="en-US" dirty="0"/>
          </a:p>
          <a:p>
            <a:r>
              <a:rPr lang="en-US" dirty="0" smtClean="0"/>
              <a:t>Godliness and reverence</a:t>
            </a:r>
          </a:p>
          <a:p>
            <a:pPr lvl="1"/>
            <a:r>
              <a:rPr lang="en-US" dirty="0" smtClean="0"/>
              <a:t>Godliness – Devotion to God</a:t>
            </a:r>
          </a:p>
          <a:p>
            <a:pPr lvl="1"/>
            <a:r>
              <a:rPr lang="en-US" dirty="0" smtClean="0"/>
              <a:t>Reverence – Honorable character</a:t>
            </a:r>
          </a:p>
          <a:p>
            <a:pPr lvl="1"/>
            <a:r>
              <a:rPr lang="en-US" dirty="0" smtClean="0"/>
              <a:t>If we have the opportunity to live quietly and peaceable, what should our manner of living be?</a:t>
            </a:r>
          </a:p>
          <a:p>
            <a:pPr lvl="2"/>
            <a:r>
              <a:rPr lang="en-US" dirty="0"/>
              <a:t>2 Peter 3:11-12 “</a:t>
            </a:r>
            <a:r>
              <a:rPr lang="en-US" i="1" dirty="0"/>
              <a:t>Therefore, since all these things will be dissolved, what manner of persons ought you to be in holy conduct and godliness, </a:t>
            </a:r>
            <a:r>
              <a:rPr lang="en-US" i="1" dirty="0" smtClean="0"/>
              <a:t>looking </a:t>
            </a:r>
            <a:r>
              <a:rPr lang="en-US" i="1" dirty="0"/>
              <a:t>for and hastening the coming of the day of God, because of which the heavens will be dissolved, being on fire, and the elements will melt with fervent heat?</a:t>
            </a:r>
            <a:r>
              <a:rPr lang="en-US" dirty="0"/>
              <a:t>”</a:t>
            </a:r>
          </a:p>
          <a:p>
            <a:pPr lvl="1"/>
            <a:endParaRPr lang="en-US" dirty="0" smtClean="0"/>
          </a:p>
          <a:p>
            <a:pPr lvl="1"/>
            <a:endParaRPr lang="en-US" dirty="0"/>
          </a:p>
          <a:p>
            <a:pPr lvl="1"/>
            <a:endParaRPr lang="en-US" dirty="0" smtClean="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2b/c</a:t>
            </a:r>
            <a:endParaRPr lang="en-US" dirty="0"/>
          </a:p>
        </p:txBody>
      </p:sp>
    </p:spTree>
    <p:extLst>
      <p:ext uri="{BB962C8B-B14F-4D97-AF65-F5344CB8AC3E}">
        <p14:creationId xmlns:p14="http://schemas.microsoft.com/office/powerpoint/2010/main" val="349155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Prayer for all is approved and acceptable, but what do we do instead?</a:t>
            </a:r>
          </a:p>
          <a:p>
            <a:pPr lvl="1"/>
            <a:r>
              <a:rPr lang="en-US" dirty="0" smtClean="0"/>
              <a:t>Complain all over social media</a:t>
            </a:r>
          </a:p>
          <a:p>
            <a:pPr lvl="1"/>
            <a:r>
              <a:rPr lang="en-US" dirty="0" smtClean="0"/>
              <a:t>Join political club to make our voice’s heard</a:t>
            </a:r>
          </a:p>
          <a:p>
            <a:pPr lvl="1"/>
            <a:r>
              <a:rPr lang="en-US" dirty="0" smtClean="0"/>
              <a:t>Complain to friends and family</a:t>
            </a:r>
          </a:p>
          <a:p>
            <a:pPr lvl="1"/>
            <a:r>
              <a:rPr lang="en-US" dirty="0" smtClean="0"/>
              <a:t>Some will seek to use physical violence to attain peace</a:t>
            </a:r>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a:t>3</a:t>
            </a:r>
          </a:p>
        </p:txBody>
      </p:sp>
    </p:spTree>
    <p:extLst>
      <p:ext uri="{BB962C8B-B14F-4D97-AF65-F5344CB8AC3E}">
        <p14:creationId xmlns:p14="http://schemas.microsoft.com/office/powerpoint/2010/main" val="872309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a:bodyPr>
          <a:lstStyle/>
          <a:p>
            <a:r>
              <a:rPr lang="en-US" dirty="0" smtClean="0"/>
              <a:t>God desires all men to be saved</a:t>
            </a:r>
          </a:p>
          <a:p>
            <a:pPr lvl="1"/>
            <a:r>
              <a:rPr lang="en-US" dirty="0" smtClean="0"/>
              <a:t>Jesus died for all (cf. Ezekiel 33:11, Titus 2:11, 2 Peter 3</a:t>
            </a:r>
            <a:r>
              <a:rPr lang="en-US" dirty="0" smtClean="0">
                <a:sym typeface="Wingdings" panose="05000000000000000000" pitchFamily="2" charset="2"/>
              </a:rPr>
              <a:t>:9)</a:t>
            </a:r>
          </a:p>
          <a:p>
            <a:pPr lvl="1"/>
            <a:r>
              <a:rPr lang="en-US" dirty="0" smtClean="0">
                <a:sym typeface="Wingdings" panose="05000000000000000000" pitchFamily="2" charset="2"/>
              </a:rPr>
              <a:t>This includes rulers and men in authority, even those who are evil.</a:t>
            </a:r>
          </a:p>
          <a:p>
            <a:pPr lvl="1"/>
            <a:r>
              <a:rPr lang="en-US" dirty="0" smtClean="0">
                <a:sym typeface="Wingdings" panose="05000000000000000000" pitchFamily="2" charset="2"/>
              </a:rPr>
              <a:t>Paul previously considered his former manner of living and must have been able to fully relate to this desire of God’s.</a:t>
            </a:r>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4a</a:t>
            </a:r>
            <a:endParaRPr lang="en-US" dirty="0"/>
          </a:p>
        </p:txBody>
      </p:sp>
    </p:spTree>
    <p:extLst>
      <p:ext uri="{BB962C8B-B14F-4D97-AF65-F5344CB8AC3E}">
        <p14:creationId xmlns:p14="http://schemas.microsoft.com/office/powerpoint/2010/main" val="315317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334000"/>
          </a:xfrm>
        </p:spPr>
        <p:txBody>
          <a:bodyPr>
            <a:normAutofit fontScale="92500" lnSpcReduction="10000"/>
          </a:bodyPr>
          <a:lstStyle/>
          <a:p>
            <a:r>
              <a:rPr lang="en-US" dirty="0">
                <a:sym typeface="Wingdings" panose="05000000000000000000" pitchFamily="2" charset="2"/>
              </a:rPr>
              <a:t>Men must come</a:t>
            </a:r>
          </a:p>
          <a:p>
            <a:pPr lvl="1"/>
            <a:r>
              <a:rPr lang="en-US" dirty="0" smtClean="0">
                <a:sym typeface="Wingdings" panose="05000000000000000000" pitchFamily="2" charset="2"/>
              </a:rPr>
              <a:t>Romans </a:t>
            </a:r>
            <a:r>
              <a:rPr lang="en-US" dirty="0">
                <a:sym typeface="Wingdings" panose="05000000000000000000" pitchFamily="2" charset="2"/>
              </a:rPr>
              <a:t>10:17 “</a:t>
            </a:r>
            <a:r>
              <a:rPr lang="en-US" i="1" dirty="0">
                <a:sym typeface="Wingdings" panose="05000000000000000000" pitchFamily="2" charset="2"/>
              </a:rPr>
              <a:t>Faith comes by hearing, and hearing by the word of God.</a:t>
            </a:r>
            <a:r>
              <a:rPr lang="en-US" dirty="0">
                <a:sym typeface="Wingdings" panose="05000000000000000000" pitchFamily="2" charset="2"/>
              </a:rPr>
              <a:t>”</a:t>
            </a:r>
          </a:p>
          <a:p>
            <a:pPr lvl="1"/>
            <a:r>
              <a:rPr lang="en-US" dirty="0"/>
              <a:t>Romans 6:17 “</a:t>
            </a:r>
            <a:r>
              <a:rPr lang="en-US" i="1" dirty="0"/>
              <a:t>But God be thanked that though you were slaves of sin, yet you obeyed from the heart that form of doctrine to which you were delivered.</a:t>
            </a:r>
            <a:r>
              <a:rPr lang="en-US" dirty="0"/>
              <a:t>”</a:t>
            </a:r>
          </a:p>
          <a:p>
            <a:r>
              <a:rPr lang="en-US" dirty="0" smtClean="0"/>
              <a:t>Men falsely say…</a:t>
            </a:r>
          </a:p>
          <a:p>
            <a:pPr lvl="1"/>
            <a:r>
              <a:rPr lang="en-US" dirty="0" smtClean="0"/>
              <a:t>Limited Atonement – Jesus did not die for all men.</a:t>
            </a:r>
          </a:p>
          <a:p>
            <a:pPr lvl="2"/>
            <a:r>
              <a:rPr lang="en-US" dirty="0" smtClean="0"/>
              <a:t>1 Timothy 2:4 “</a:t>
            </a:r>
            <a:r>
              <a:rPr lang="en-US" i="1" dirty="0" smtClean="0"/>
              <a:t>[God] desires all men to be saved…</a:t>
            </a:r>
            <a:r>
              <a:rPr lang="en-US" dirty="0" smtClean="0"/>
              <a:t>”</a:t>
            </a:r>
          </a:p>
          <a:p>
            <a:pPr lvl="2"/>
            <a:r>
              <a:rPr lang="en-US" dirty="0">
                <a:sym typeface="Wingdings" panose="05000000000000000000" pitchFamily="2" charset="2"/>
              </a:rPr>
              <a:t>Acts 10:34-35 “</a:t>
            </a:r>
            <a:r>
              <a:rPr lang="en-US" i="1" dirty="0">
                <a:sym typeface="Wingdings" panose="05000000000000000000" pitchFamily="2" charset="2"/>
              </a:rPr>
              <a:t>Then Peter opened his mouth and said: “In truth I perceive that God shows no partiality. But in every nation whoever fears Him and works righteousness is accepted by Him</a:t>
            </a:r>
            <a:r>
              <a:rPr lang="en-US" i="1" dirty="0" smtClean="0">
                <a:sym typeface="Wingdings" panose="05000000000000000000" pitchFamily="2" charset="2"/>
              </a:rPr>
              <a:t>.” </a:t>
            </a:r>
            <a:r>
              <a:rPr lang="en-US" dirty="0" smtClean="0">
                <a:sym typeface="Wingdings" panose="05000000000000000000" pitchFamily="2" charset="2"/>
              </a:rPr>
              <a:t>(cf. 1 John 2:2, Mark 16:15-16)”</a:t>
            </a:r>
            <a:endParaRPr lang="en-US" dirty="0" smtClean="0"/>
          </a:p>
          <a:p>
            <a:pPr lvl="1"/>
            <a:r>
              <a:rPr lang="en-US" dirty="0" smtClean="0"/>
              <a:t>Irresistible Grace – God operates on men apart from scripture such that they have no choice.</a:t>
            </a:r>
          </a:p>
          <a:p>
            <a:pPr lvl="2"/>
            <a:r>
              <a:rPr lang="en-US" dirty="0" smtClean="0"/>
              <a:t>1 Timothy 2:4 “</a:t>
            </a:r>
            <a:r>
              <a:rPr lang="en-US" i="1" dirty="0" smtClean="0"/>
              <a:t>[God] desires all men … to come to the knowledge of truth. </a:t>
            </a:r>
            <a:r>
              <a:rPr lang="en-US" dirty="0" smtClean="0"/>
              <a:t>(cf. Matthew 11:28, John 3:16, Luke 6:46, Acts 7:51-55)”</a:t>
            </a:r>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4b/c</a:t>
            </a:r>
            <a:endParaRPr lang="en-US" dirty="0"/>
          </a:p>
        </p:txBody>
      </p:sp>
    </p:spTree>
    <p:extLst>
      <p:ext uri="{BB962C8B-B14F-4D97-AF65-F5344CB8AC3E}">
        <p14:creationId xmlns:p14="http://schemas.microsoft.com/office/powerpoint/2010/main" val="127044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39204</TotalTime>
  <Words>5096</Words>
  <Application>Microsoft Office PowerPoint</Application>
  <PresentationFormat>On-screen Show (4:3)</PresentationFormat>
  <Paragraphs>364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Paper</vt:lpstr>
      <vt:lpstr>1 Timothy</vt:lpstr>
      <vt:lpstr>Verse 1</vt:lpstr>
      <vt:lpstr>Verse 1</vt:lpstr>
      <vt:lpstr>Verse 1</vt:lpstr>
      <vt:lpstr>Verse 2</vt:lpstr>
      <vt:lpstr>Verse 2</vt:lpstr>
      <vt:lpstr>Verse 3</vt:lpstr>
      <vt:lpstr>Verse 4</vt:lpstr>
      <vt:lpstr>Verse 4</vt:lpstr>
      <vt:lpstr>Verse 4</vt:lpstr>
      <vt:lpstr>Verse 4</vt:lpstr>
      <vt:lpstr>Verse 5</vt:lpstr>
      <vt:lpstr>Verse 5</vt:lpstr>
      <vt:lpstr>Verse 5</vt:lpstr>
      <vt:lpstr>Verse 5</vt:lpstr>
      <vt:lpstr>Verse 5</vt:lpstr>
      <vt:lpstr>Verse 5</vt:lpstr>
      <vt:lpstr>Verse 6</vt:lpstr>
      <vt:lpstr>Verse 6</vt:lpstr>
      <vt:lpstr>Verse 7</vt:lpstr>
      <vt:lpstr>Verse 8</vt:lpstr>
      <vt:lpstr>Verse 8</vt:lpstr>
      <vt:lpstr>Verse 8</vt:lpstr>
      <vt:lpstr>Verses 9-10</vt:lpstr>
      <vt:lpstr>Verses 9-10</vt:lpstr>
      <vt:lpstr>Verses 9-10</vt:lpstr>
      <vt:lpstr>Verses 9-10</vt:lpstr>
      <vt:lpstr>Verse 9-10</vt:lpstr>
      <vt:lpstr>Verses 9-10</vt:lpstr>
      <vt:lpstr>Verse 11</vt:lpstr>
      <vt:lpstr>Verse 11</vt:lpstr>
      <vt:lpstr>Verse 12</vt:lpstr>
      <vt:lpstr>Verse 12</vt:lpstr>
      <vt:lpstr>Verse 12</vt:lpstr>
      <vt:lpstr>Verse 12</vt:lpstr>
      <vt:lpstr>Verse 12</vt:lpstr>
      <vt:lpstr>Verse 13</vt:lpstr>
      <vt:lpstr>Verse 14</vt:lpstr>
      <vt:lpstr>Verse 14</vt:lpstr>
      <vt:lpstr>Verse 15</vt:lpstr>
      <vt:lpstr>Verse 15</vt:lpstr>
    </vt:vector>
  </TitlesOfParts>
  <Company>CH2M Hill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Timothy 2</dc:title>
  <dc:creator>Devin Leiding</dc:creator>
  <cp:lastModifiedBy>Podium</cp:lastModifiedBy>
  <cp:revision>377</cp:revision>
  <dcterms:created xsi:type="dcterms:W3CDTF">2010-05-01T00:39:18Z</dcterms:created>
  <dcterms:modified xsi:type="dcterms:W3CDTF">2015-05-17T12:49:56Z</dcterms:modified>
</cp:coreProperties>
</file>