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3" autoAdjust="0"/>
    <p:restoredTop sz="94660"/>
  </p:normalViewPr>
  <p:slideViewPr>
    <p:cSldViewPr>
      <p:cViewPr varScale="1">
        <p:scale>
          <a:sx n="76" d="100"/>
          <a:sy n="76" d="100"/>
        </p:scale>
        <p:origin x="90" y="972"/>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0EE358-17B5-4DD7-8EF7-1F238720F524}" type="datetimeFigureOut">
              <a:rPr lang="en-US" smtClean="0"/>
              <a:t>4/8/2015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685181-E4AE-4CF0-88EA-163658653503}" type="slidenum">
              <a:rPr lang="en-US" smtClean="0"/>
              <a:t>‹#›</a:t>
            </a:fld>
            <a:endParaRPr lang="en-US" dirty="0"/>
          </a:p>
        </p:txBody>
      </p:sp>
    </p:spTree>
    <p:extLst>
      <p:ext uri="{BB962C8B-B14F-4D97-AF65-F5344CB8AC3E}">
        <p14:creationId xmlns:p14="http://schemas.microsoft.com/office/powerpoint/2010/main" val="2346711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416E99-13E1-475C-920E-03F3279B8A07}" type="datetimeFigureOut">
              <a:rPr lang="en-US" smtClean="0"/>
              <a:t>4/8/2015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10CDF-0107-4450-B13B-3E29FD4EE180}" type="slidenum">
              <a:rPr lang="en-US" smtClean="0"/>
              <a:t>‹#›</a:t>
            </a:fld>
            <a:endParaRPr lang="en-US" dirty="0"/>
          </a:p>
        </p:txBody>
      </p:sp>
    </p:spTree>
    <p:extLst>
      <p:ext uri="{BB962C8B-B14F-4D97-AF65-F5344CB8AC3E}">
        <p14:creationId xmlns:p14="http://schemas.microsoft.com/office/powerpoint/2010/main" val="424032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EC823FE-4A7D-4D10-AA63-CE57CC634CD4}" type="datetime1">
              <a:rPr lang="en-US" smtClean="0"/>
              <a:t>4/8/2015</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D7688B00-C0F6-40F0-99F9-7EA823DFCA9D}"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8110C21-EAD8-4D58-93E9-FECB751A227E}" type="datetime1">
              <a:rPr lang="en-US" smtClean="0"/>
              <a:t>4/8/2015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9CFE5656-B599-42D4-BF12-04B01F77C76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1C35099-1B82-4B30-8DAD-9273942EE11F}" type="datetime1">
              <a:rPr lang="en-US" smtClean="0"/>
              <a:t>4/8/2015</a:t>
            </a:fld>
            <a:endParaRPr lang="en-US" dirty="0"/>
          </a:p>
        </p:txBody>
      </p:sp>
      <p:sp>
        <p:nvSpPr>
          <p:cNvPr id="5"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18BE9E1B-B1EE-459B-A4AB-29F595C153A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hasCustomPrompt="1"/>
          </p:nvPr>
        </p:nvSpPr>
        <p:spPr/>
        <p:txBody>
          <a:bodyPr rtlCol="0"/>
          <a:lstStyle>
            <a:lvl1pPr algn="ctr">
              <a:defRPr/>
            </a:lvl1pPr>
          </a:lstStyle>
          <a:p>
            <a:r>
              <a:rPr lang="en-US" dirty="0" smtClean="0"/>
              <a:t>Verse</a:t>
            </a:r>
            <a:endParaRPr lang="en-US" dirty="0"/>
          </a:p>
        </p:txBody>
      </p:sp>
      <p:sp>
        <p:nvSpPr>
          <p:cNvPr id="4" name="Date Placeholder 23"/>
          <p:cNvSpPr>
            <a:spLocks noGrp="1"/>
          </p:cNvSpPr>
          <p:nvPr>
            <p:ph type="dt" sz="half" idx="10"/>
          </p:nvPr>
        </p:nvSpPr>
        <p:spPr/>
        <p:txBody>
          <a:bodyPr/>
          <a:lstStyle>
            <a:lvl1pPr>
              <a:defRPr/>
            </a:lvl1pPr>
          </a:lstStyle>
          <a:p>
            <a:pPr>
              <a:defRPr/>
            </a:pPr>
            <a:fld id="{5A8CDBC8-7FA0-4C59-BA01-F8926FBBF99D}" type="datetime1">
              <a:rPr lang="en-US" smtClean="0"/>
              <a:t>4/8/2015</a:t>
            </a:fld>
            <a:endParaRPr lang="en-US" dirty="0"/>
          </a:p>
        </p:txBody>
      </p:sp>
      <p:sp>
        <p:nvSpPr>
          <p:cNvPr id="5" name="Footer Placeholder 9"/>
          <p:cNvSpPr>
            <a:spLocks noGrp="1"/>
          </p:cNvSpPr>
          <p:nvPr>
            <p:ph type="ftr" sz="quarter" idx="11"/>
          </p:nvPr>
        </p:nvSpPr>
        <p:spPr>
          <a:xfrm>
            <a:off x="5562600" y="0"/>
            <a:ext cx="3581400" cy="384175"/>
          </a:xfrm>
        </p:spPr>
        <p:txBody>
          <a:bodyPr/>
          <a:lstStyle>
            <a:lvl1pPr>
              <a:defRPr sz="2000">
                <a:solidFill>
                  <a:schemeClr val="tx1"/>
                </a:solidFill>
              </a:defRPr>
            </a:lvl1pPr>
          </a:lstStyle>
          <a:p>
            <a:pPr>
              <a:defRPr/>
            </a:pPr>
            <a:r>
              <a:rPr lang="en-US" dirty="0" smtClean="0"/>
              <a:t>1b</a:t>
            </a:r>
            <a:endParaRPr lang="en-US" dirty="0"/>
          </a:p>
        </p:txBody>
      </p:sp>
      <p:sp>
        <p:nvSpPr>
          <p:cNvPr id="6" name="Slide Number Placeholder 21"/>
          <p:cNvSpPr>
            <a:spLocks noGrp="1"/>
          </p:cNvSpPr>
          <p:nvPr>
            <p:ph type="sldNum" sz="quarter" idx="12"/>
          </p:nvPr>
        </p:nvSpPr>
        <p:spPr/>
        <p:txBody>
          <a:bodyPr/>
          <a:lstStyle>
            <a:lvl1pPr>
              <a:defRPr/>
            </a:lvl1pPr>
          </a:lstStyle>
          <a:p>
            <a:pPr>
              <a:defRPr/>
            </a:pPr>
            <a:fld id="{DF69B0D1-4EED-4D25-AE66-71839B63FC1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C3FDE22-B0B3-48AA-9084-62E2C2ADDBF1}" type="datetime1">
              <a:rPr lang="en-US" smtClean="0"/>
              <a:t>4/8/2015</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870C472-2A9F-4462-A98F-58743F84250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9590B14-8CFC-4490-8936-0C21F50147B8}" type="datetime1">
              <a:rPr lang="en-US" smtClean="0"/>
              <a:t>4/8/2015</a:t>
            </a:fld>
            <a:endParaRPr lang="en-US" dirty="0"/>
          </a:p>
        </p:txBody>
      </p:sp>
      <p:sp>
        <p:nvSpPr>
          <p:cNvPr id="6"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7" name="Slide Number Placeholder 21"/>
          <p:cNvSpPr>
            <a:spLocks noGrp="1"/>
          </p:cNvSpPr>
          <p:nvPr>
            <p:ph type="sldNum" sz="quarter" idx="12"/>
          </p:nvPr>
        </p:nvSpPr>
        <p:spPr/>
        <p:txBody>
          <a:bodyPr/>
          <a:lstStyle>
            <a:lvl1pPr>
              <a:defRPr/>
            </a:lvl1pPr>
          </a:lstStyle>
          <a:p>
            <a:pPr>
              <a:defRPr/>
            </a:pPr>
            <a:fld id="{8460E365-0663-4A56-9AB0-5CABBC802D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6B534109-71BD-4BA1-A3A8-D8786F7AF75B}"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11" name="Date Placeholder 6"/>
          <p:cNvSpPr>
            <a:spLocks noGrp="1"/>
          </p:cNvSpPr>
          <p:nvPr>
            <p:ph type="dt" sz="half" idx="12"/>
          </p:nvPr>
        </p:nvSpPr>
        <p:spPr/>
        <p:txBody>
          <a:bodyPr/>
          <a:lstStyle>
            <a:lvl1pPr>
              <a:defRPr/>
            </a:lvl1pPr>
          </a:lstStyle>
          <a:p>
            <a:pPr>
              <a:defRPr/>
            </a:pPr>
            <a:fld id="{CCB5D822-3541-4E28-9EA0-A7B98BE1C2DA}" type="datetime1">
              <a:rPr lang="en-US" smtClean="0"/>
              <a:t>4/8/2015</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D9456999-FBF7-43AE-A578-681F5C036BC3}" type="datetime1">
              <a:rPr lang="en-US" smtClean="0"/>
              <a:t>4/8/2015</a:t>
            </a:fld>
            <a:endParaRPr lang="en-US" dirty="0"/>
          </a:p>
        </p:txBody>
      </p:sp>
      <p:sp>
        <p:nvSpPr>
          <p:cNvPr id="4"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5" name="Slide Number Placeholder 21"/>
          <p:cNvSpPr>
            <a:spLocks noGrp="1"/>
          </p:cNvSpPr>
          <p:nvPr>
            <p:ph type="sldNum" sz="quarter" idx="12"/>
          </p:nvPr>
        </p:nvSpPr>
        <p:spPr/>
        <p:txBody>
          <a:bodyPr/>
          <a:lstStyle>
            <a:lvl1pPr>
              <a:defRPr/>
            </a:lvl1pPr>
          </a:lstStyle>
          <a:p>
            <a:pPr>
              <a:defRPr/>
            </a:pPr>
            <a:fld id="{6D310545-D26E-47F2-BD61-6E071F86FF1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8021917B-CBE5-4CC3-8D97-579B1CFA098F}" type="datetime1">
              <a:rPr lang="en-US" smtClean="0"/>
              <a:t>4/8/2015</a:t>
            </a:fld>
            <a:endParaRPr lang="en-US" dirty="0"/>
          </a:p>
        </p:txBody>
      </p:sp>
      <p:sp>
        <p:nvSpPr>
          <p:cNvPr id="3" name="Footer Placeholder 9"/>
          <p:cNvSpPr>
            <a:spLocks noGrp="1"/>
          </p:cNvSpPr>
          <p:nvPr>
            <p:ph type="ftr" sz="quarter" idx="11"/>
          </p:nvPr>
        </p:nvSpPr>
        <p:spPr/>
        <p:txBody>
          <a:bodyPr/>
          <a:lstStyle>
            <a:lvl1pPr>
              <a:defRPr/>
            </a:lvl1pPr>
          </a:lstStyle>
          <a:p>
            <a:pPr>
              <a:defRPr/>
            </a:pPr>
            <a:r>
              <a:rPr lang="en-US" dirty="0" smtClean="0"/>
              <a:t>1a</a:t>
            </a:r>
            <a:endParaRPr lang="en-US" dirty="0"/>
          </a:p>
        </p:txBody>
      </p:sp>
      <p:sp>
        <p:nvSpPr>
          <p:cNvPr id="4" name="Slide Number Placeholder 21"/>
          <p:cNvSpPr>
            <a:spLocks noGrp="1"/>
          </p:cNvSpPr>
          <p:nvPr>
            <p:ph type="sldNum" sz="quarter" idx="12"/>
          </p:nvPr>
        </p:nvSpPr>
        <p:spPr/>
        <p:txBody>
          <a:bodyPr/>
          <a:lstStyle>
            <a:lvl1pPr>
              <a:defRPr/>
            </a:lvl1pPr>
          </a:lstStyle>
          <a:p>
            <a:pPr>
              <a:defRPr/>
            </a:pPr>
            <a:fld id="{D9F68EC2-2EB9-4696-9720-28AD673E838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D4A276CA-9448-4CEC-B8A2-BF2C00961C7B}" type="datetime1">
              <a:rPr lang="en-US" smtClean="0"/>
              <a:t>4/8/2015</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4D757DE7-5FA4-47D8-9757-1428774AB21D}" type="slidenum">
              <a:rPr lang="en-US"/>
              <a:pPr>
                <a:defRPr/>
              </a:pPr>
              <a:t>‹#›</a:t>
            </a:fld>
            <a:endParaRPr lang="en-US" dirty="0"/>
          </a:p>
        </p:txBody>
      </p:sp>
      <p:sp>
        <p:nvSpPr>
          <p:cNvPr id="7" name="Footer Placeholder 9"/>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CE3ED67-B90D-4719-84F4-6E15FC892C30}" type="datetime1">
              <a:rPr lang="en-US" smtClean="0"/>
              <a:t>4/8/2015</a:t>
            </a:fld>
            <a:endParaRPr lang="en-US" dirty="0"/>
          </a:p>
        </p:txBody>
      </p:sp>
      <p:sp>
        <p:nvSpPr>
          <p:cNvPr id="6" name="Slide Number Placeholder 8"/>
          <p:cNvSpPr>
            <a:spLocks noGrp="1"/>
          </p:cNvSpPr>
          <p:nvPr>
            <p:ph type="sldNum" sz="quarter" idx="11"/>
          </p:nvPr>
        </p:nvSpPr>
        <p:spPr/>
        <p:txBody>
          <a:bodyPr/>
          <a:lstStyle>
            <a:lvl1pPr>
              <a:defRPr/>
            </a:lvl1pPr>
          </a:lstStyle>
          <a:p>
            <a:pPr>
              <a:defRPr/>
            </a:pPr>
            <a:fld id="{26EFA7BE-0507-44D3-92FF-6AFADA47B60D}" type="slidenum">
              <a:rPr lang="en-US"/>
              <a:pPr>
                <a:defRPr/>
              </a:pPr>
              <a:t>‹#›</a:t>
            </a:fld>
            <a:endParaRPr lang="en-US" dirty="0"/>
          </a:p>
        </p:txBody>
      </p:sp>
      <p:sp>
        <p:nvSpPr>
          <p:cNvPr id="7" name="Footer Placeholder 9"/>
          <p:cNvSpPr>
            <a:spLocks noGrp="1"/>
          </p:cNvSpPr>
          <p:nvPr>
            <p:ph type="ftr" sz="quarter" idx="12"/>
          </p:nvPr>
        </p:nvSpPr>
        <p:spPr/>
        <p:txBody>
          <a:bodyPr/>
          <a:lstStyle>
            <a:lvl1pPr>
              <a:defRPr/>
            </a:lvl1pPr>
          </a:lstStyle>
          <a:p>
            <a:pPr>
              <a:defRPr/>
            </a:pPr>
            <a:r>
              <a:rPr lang="en-US" dirty="0" smtClean="0"/>
              <a:t>1a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DEC8ACC3-4F76-4F55-80CF-A781E772D1EF}" type="datetime1">
              <a:rPr lang="en-US" smtClean="0"/>
              <a:t>4/8/2015</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r>
              <a:rPr lang="en-US" dirty="0" smtClean="0"/>
              <a:t>1a</a:t>
            </a:r>
            <a:endParaRPr lang="en-US" dirty="0"/>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89747B44-F44E-42CF-8B84-FA9570E22543}"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iming>
    <p:tnLst>
      <p:par>
        <p:cTn id="1" dur="indefinite" restart="never" nodeType="tmRoot"/>
      </p:par>
    </p:tnLst>
  </p:timing>
  <p:hf sldNum="0" hd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700463"/>
            <a:ext cx="8305800" cy="1143000"/>
          </a:xfrm>
        </p:spPr>
        <p:txBody>
          <a:bodyPr/>
          <a:lstStyle/>
          <a:p>
            <a:pPr fontAlgn="auto">
              <a:spcAft>
                <a:spcPts val="0"/>
              </a:spcAft>
              <a:defRPr/>
            </a:pPr>
            <a:r>
              <a:rPr lang="en-US" dirty="0" smtClean="0"/>
              <a:t>Chapter 6</a:t>
            </a:r>
          </a:p>
        </p:txBody>
      </p:sp>
      <p:sp>
        <p:nvSpPr>
          <p:cNvPr id="3" name="Title 2"/>
          <p:cNvSpPr>
            <a:spLocks noGrp="1"/>
          </p:cNvSpPr>
          <p:nvPr>
            <p:ph type="ctrTitle"/>
          </p:nvPr>
        </p:nvSpPr>
        <p:spPr/>
        <p:txBody>
          <a:bodyPr/>
          <a:lstStyle/>
          <a:p>
            <a:pPr fontAlgn="auto">
              <a:spcAft>
                <a:spcPts val="0"/>
              </a:spcAft>
              <a:defRPr/>
            </a:pPr>
            <a:r>
              <a:rPr dirty="0" smtClean="0"/>
              <a:t>1 Timothy</a:t>
            </a:r>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Know nothing teachers</a:t>
            </a:r>
          </a:p>
          <a:p>
            <a:pPr lvl="1"/>
            <a:r>
              <a:rPr lang="en-US" dirty="0" smtClean="0"/>
              <a:t>Proud people think they know everything and in reality they know nothing (cf. </a:t>
            </a:r>
            <a:r>
              <a:rPr lang="en-US" dirty="0"/>
              <a:t>1 Corinthians 1:18-25, Isaiah </a:t>
            </a:r>
            <a:r>
              <a:rPr lang="en-US" dirty="0" smtClean="0"/>
              <a:t>55:8-9)</a:t>
            </a:r>
          </a:p>
          <a:p>
            <a:r>
              <a:rPr lang="en-US" dirty="0" smtClean="0"/>
              <a:t>Obsessed teachers</a:t>
            </a:r>
          </a:p>
          <a:p>
            <a:pPr lvl="1"/>
            <a:r>
              <a:rPr lang="en-US" dirty="0" err="1" smtClean="0"/>
              <a:t>Noseo</a:t>
            </a:r>
            <a:r>
              <a:rPr lang="en-US" dirty="0" smtClean="0"/>
              <a:t> (</a:t>
            </a:r>
            <a:r>
              <a:rPr lang="en-US" dirty="0" err="1" smtClean="0"/>
              <a:t>nos</a:t>
            </a:r>
            <a:r>
              <a:rPr lang="en-US" dirty="0" smtClean="0"/>
              <a:t>-eh’-o) “</a:t>
            </a:r>
            <a:r>
              <a:rPr lang="en-US" i="1" dirty="0" smtClean="0"/>
              <a:t>To </a:t>
            </a:r>
            <a:r>
              <a:rPr lang="en-US" i="1" dirty="0"/>
              <a:t>be sick. Metaphorically of any ailment of the mind. To be taken with such an interest in a thing as amounts to a disease, to have a morbid fondness for</a:t>
            </a:r>
            <a:r>
              <a:rPr lang="en-US" dirty="0"/>
              <a:t>” from “</a:t>
            </a:r>
            <a:r>
              <a:rPr lang="en-US" dirty="0" err="1"/>
              <a:t>Nosos</a:t>
            </a:r>
            <a:r>
              <a:rPr lang="en-US" dirty="0"/>
              <a:t>” meaning “</a:t>
            </a:r>
            <a:r>
              <a:rPr lang="en-US" i="1" dirty="0"/>
              <a:t>disease, sickness</a:t>
            </a:r>
            <a:r>
              <a:rPr lang="en-US" i="1" dirty="0" smtClean="0"/>
              <a:t>.</a:t>
            </a:r>
            <a:r>
              <a:rPr lang="en-US" dirty="0" smtClean="0"/>
              <a:t>”</a:t>
            </a:r>
          </a:p>
          <a:p>
            <a:pPr lvl="1"/>
            <a:r>
              <a:rPr lang="en-US" dirty="0" smtClean="0"/>
              <a:t>This men are sick with having disputes and arguments.</a:t>
            </a:r>
          </a:p>
          <a:p>
            <a:pPr lvl="1"/>
            <a:r>
              <a:rPr lang="en-US" dirty="0" smtClean="0"/>
              <a:t>They will argue over every little thing, twist scripture and the words of others to be right (cf. Titus 3</a:t>
            </a:r>
            <a:r>
              <a:rPr lang="en-US" dirty="0" smtClean="0">
                <a:sym typeface="Wingdings" panose="05000000000000000000" pitchFamily="2" charset="2"/>
              </a:rPr>
              <a:t>:9)</a:t>
            </a:r>
          </a:p>
          <a:p>
            <a:pPr lvl="1"/>
            <a:r>
              <a:rPr lang="en-US" dirty="0" smtClean="0">
                <a:sym typeface="Wingdings" panose="05000000000000000000" pitchFamily="2" charset="2"/>
              </a:rPr>
              <a:t>They have questions, concerns, and theories which cannot be proven and are of no value to godliness.</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4b/c</a:t>
            </a:r>
            <a:endParaRPr lang="en-US" dirty="0"/>
          </a:p>
        </p:txBody>
      </p:sp>
    </p:spTree>
    <p:extLst>
      <p:ext uri="{BB962C8B-B14F-4D97-AF65-F5344CB8AC3E}">
        <p14:creationId xmlns:p14="http://schemas.microsoft.com/office/powerpoint/2010/main" val="218213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85000" lnSpcReduction="20000"/>
          </a:bodyPr>
          <a:lstStyle/>
          <a:p>
            <a:r>
              <a:rPr lang="en-US" dirty="0" smtClean="0"/>
              <a:t>Disputes and arguments</a:t>
            </a:r>
          </a:p>
          <a:p>
            <a:pPr lvl="1"/>
            <a:r>
              <a:rPr lang="en-US" dirty="0" smtClean="0"/>
              <a:t>Disputing - </a:t>
            </a:r>
            <a:r>
              <a:rPr lang="en-US" sz="2700" dirty="0" err="1" smtClean="0"/>
              <a:t>logomachia</a:t>
            </a:r>
            <a:r>
              <a:rPr lang="en-US" sz="2700" dirty="0" smtClean="0"/>
              <a:t> (log-om-</a:t>
            </a:r>
            <a:r>
              <a:rPr lang="en-US" sz="2700" dirty="0" err="1" smtClean="0"/>
              <a:t>akh</a:t>
            </a:r>
            <a:r>
              <a:rPr lang="en-US" sz="2700" dirty="0" smtClean="0"/>
              <a:t>-</a:t>
            </a:r>
            <a:r>
              <a:rPr lang="en-US" sz="2700" dirty="0" err="1" smtClean="0"/>
              <a:t>ee’ah</a:t>
            </a:r>
            <a:r>
              <a:rPr lang="en-US" sz="2700" dirty="0" smtClean="0"/>
              <a:t>) “</a:t>
            </a:r>
            <a:r>
              <a:rPr lang="en-US" sz="2700" i="1" dirty="0" smtClean="0"/>
              <a:t>to </a:t>
            </a:r>
            <a:r>
              <a:rPr lang="en-US" sz="2700" i="1" dirty="0"/>
              <a:t>contend about words</a:t>
            </a:r>
            <a:r>
              <a:rPr lang="en-US" sz="2700" dirty="0"/>
              <a:t> or </a:t>
            </a:r>
            <a:r>
              <a:rPr lang="en-US" sz="2700" i="1" dirty="0"/>
              <a:t>to wrangle about empty and trifling matters.</a:t>
            </a:r>
            <a:r>
              <a:rPr lang="en-US" sz="2700" dirty="0"/>
              <a:t>”</a:t>
            </a:r>
            <a:endParaRPr lang="en-US" sz="3100" dirty="0"/>
          </a:p>
          <a:p>
            <a:pPr lvl="2"/>
            <a:r>
              <a:rPr lang="en-US" sz="2200" dirty="0"/>
              <a:t>These men argue about “</a:t>
            </a:r>
            <a:r>
              <a:rPr lang="en-US" sz="2200" i="1" dirty="0"/>
              <a:t>fables and endless genealogies.</a:t>
            </a:r>
            <a:r>
              <a:rPr lang="en-US" sz="2200" dirty="0"/>
              <a:t> (1 Timothy 1:4)”</a:t>
            </a:r>
            <a:endParaRPr lang="en-US" sz="2600" dirty="0"/>
          </a:p>
          <a:p>
            <a:pPr lvl="2"/>
            <a:r>
              <a:rPr lang="en-US" sz="2200" dirty="0"/>
              <a:t>They argue about “</a:t>
            </a:r>
            <a:r>
              <a:rPr lang="en-US" sz="2200" i="1" dirty="0"/>
              <a:t>profane and old wives’ fables.</a:t>
            </a:r>
            <a:r>
              <a:rPr lang="en-US" sz="2200" dirty="0"/>
              <a:t> (1 Timothy 4:7)”</a:t>
            </a:r>
            <a:endParaRPr lang="en-US" sz="2600" dirty="0"/>
          </a:p>
          <a:p>
            <a:pPr lvl="2"/>
            <a:r>
              <a:rPr lang="en-US" sz="2200" dirty="0"/>
              <a:t>They have “</a:t>
            </a:r>
            <a:r>
              <a:rPr lang="en-US" sz="2200" i="1" dirty="0"/>
              <a:t>foolish and ignorant disputes, knowing that they generate strife.</a:t>
            </a:r>
            <a:r>
              <a:rPr lang="en-US" sz="2200" dirty="0"/>
              <a:t> (2 Timothy 2:23</a:t>
            </a:r>
            <a:r>
              <a:rPr lang="en-US" sz="2200" dirty="0" smtClean="0"/>
              <a:t>).”</a:t>
            </a:r>
          </a:p>
          <a:p>
            <a:r>
              <a:rPr lang="en-US" dirty="0"/>
              <a:t>Contending for the </a:t>
            </a:r>
            <a:r>
              <a:rPr lang="en-US" dirty="0" smtClean="0"/>
              <a:t>faith</a:t>
            </a:r>
          </a:p>
          <a:p>
            <a:pPr lvl="1"/>
            <a:r>
              <a:rPr lang="en-US" dirty="0" smtClean="0"/>
              <a:t>Jude 3 “…</a:t>
            </a:r>
            <a:r>
              <a:rPr lang="en-US" i="1" dirty="0" smtClean="0"/>
              <a:t>contend earnestly for the faith that was once delivered…”</a:t>
            </a:r>
          </a:p>
          <a:p>
            <a:pPr lvl="1"/>
            <a:r>
              <a:rPr lang="en-US" dirty="0" smtClean="0"/>
              <a:t>Titus 1:6 </a:t>
            </a:r>
            <a:r>
              <a:rPr lang="en-US" i="1" dirty="0" smtClean="0"/>
              <a:t>“holding fast the faithful word as he has been taught, that he may be able, by sound doctrine, both to exhort and convict those who contradict.”</a:t>
            </a:r>
          </a:p>
          <a:p>
            <a:pPr lvl="1"/>
            <a:r>
              <a:rPr lang="en-US" dirty="0" smtClean="0"/>
              <a:t>1 Timothy 1:3 “</a:t>
            </a:r>
            <a:r>
              <a:rPr lang="en-US" i="1" dirty="0" smtClean="0"/>
              <a:t>charge others that they teach no other doctrine.</a:t>
            </a:r>
            <a:r>
              <a:rPr lang="en-US" dirty="0" smtClean="0"/>
              <a:t>”</a:t>
            </a:r>
          </a:p>
          <a:p>
            <a:pPr lvl="1"/>
            <a:r>
              <a:rPr lang="en-US" dirty="0" smtClean="0"/>
              <a:t>Acts 15:2 – Dispute over the necessity of circumcision.</a:t>
            </a:r>
          </a:p>
          <a:p>
            <a:pPr lvl="1"/>
            <a:r>
              <a:rPr lang="en-US" dirty="0" smtClean="0"/>
              <a:t>Acts 18:28 “[Apollos] </a:t>
            </a:r>
            <a:r>
              <a:rPr lang="en-US" i="1" dirty="0" smtClean="0"/>
              <a:t>vigorously refuting the Jews publicly, showing from the scriptures that Jesus is the Christ</a:t>
            </a:r>
            <a:r>
              <a:rPr lang="en-US" dirty="0" smtClean="0"/>
              <a:t>”</a:t>
            </a:r>
            <a:endParaRPr lang="en-US" dirty="0"/>
          </a:p>
          <a:p>
            <a:pPr lvl="1"/>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4d</a:t>
            </a:r>
            <a:endParaRPr lang="en-US" dirty="0"/>
          </a:p>
        </p:txBody>
      </p:sp>
    </p:spTree>
    <p:extLst>
      <p:ext uri="{BB962C8B-B14F-4D97-AF65-F5344CB8AC3E}">
        <p14:creationId xmlns:p14="http://schemas.microsoft.com/office/powerpoint/2010/main" val="415075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fruit of their teaching</a:t>
            </a:r>
          </a:p>
          <a:p>
            <a:pPr lvl="1"/>
            <a:r>
              <a:rPr lang="en-US" dirty="0" smtClean="0"/>
              <a:t>Envy – Envious of the success, wealth, or knowledge, these men are driven ignoring what is right.</a:t>
            </a:r>
          </a:p>
          <a:p>
            <a:pPr lvl="1"/>
            <a:r>
              <a:rPr lang="en-US" dirty="0" smtClean="0"/>
              <a:t>Strife – Their teachings do not produce “godly edification (cf. 1 Timothy 1:4) and unrighteous division occurs.</a:t>
            </a:r>
          </a:p>
          <a:p>
            <a:pPr lvl="1"/>
            <a:r>
              <a:rPr lang="en-US" dirty="0" smtClean="0"/>
              <a:t>Reviling – Their attitude says they must be right, and they must win the argument at all costs, and they are abusive in their speech.</a:t>
            </a:r>
          </a:p>
          <a:p>
            <a:pPr lvl="1"/>
            <a:r>
              <a:rPr lang="en-US" dirty="0" smtClean="0"/>
              <a:t>Evil suspicions – They come to false and evil conclusions without evidence to support their teachings.</a:t>
            </a:r>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4e</a:t>
            </a:r>
            <a:endParaRPr lang="en-US" dirty="0"/>
          </a:p>
        </p:txBody>
      </p:sp>
    </p:spTree>
    <p:extLst>
      <p:ext uri="{BB962C8B-B14F-4D97-AF65-F5344CB8AC3E}">
        <p14:creationId xmlns:p14="http://schemas.microsoft.com/office/powerpoint/2010/main" val="71828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92500" lnSpcReduction="10000"/>
          </a:bodyPr>
          <a:lstStyle/>
          <a:p>
            <a:r>
              <a:rPr lang="en-US" dirty="0" smtClean="0"/>
              <a:t>Useless wranglers</a:t>
            </a:r>
          </a:p>
          <a:p>
            <a:pPr lvl="1"/>
            <a:r>
              <a:rPr lang="en-US" dirty="0" err="1" smtClean="0"/>
              <a:t>Paradiatribe</a:t>
            </a:r>
            <a:r>
              <a:rPr lang="en-US" dirty="0" smtClean="0"/>
              <a:t> (par-ad-</a:t>
            </a:r>
            <a:r>
              <a:rPr lang="en-US" dirty="0" err="1" smtClean="0"/>
              <a:t>ee</a:t>
            </a:r>
            <a:r>
              <a:rPr lang="en-US" dirty="0" smtClean="0"/>
              <a:t>-at-</a:t>
            </a:r>
            <a:r>
              <a:rPr lang="en-US" dirty="0" err="1" smtClean="0"/>
              <a:t>ree</a:t>
            </a:r>
            <a:r>
              <a:rPr lang="en-US" dirty="0" smtClean="0"/>
              <a:t>-bay’) </a:t>
            </a:r>
            <a:r>
              <a:rPr lang="en-US" dirty="0"/>
              <a:t>“</a:t>
            </a:r>
            <a:r>
              <a:rPr lang="en-US" i="1" dirty="0"/>
              <a:t>useless occupation, empty business, misemployment.</a:t>
            </a:r>
            <a:r>
              <a:rPr lang="en-US" dirty="0"/>
              <a:t>” </a:t>
            </a:r>
            <a:endParaRPr lang="en-US" dirty="0" smtClean="0"/>
          </a:p>
          <a:p>
            <a:pPr lvl="2"/>
            <a:r>
              <a:rPr lang="en-US" dirty="0" smtClean="0"/>
              <a:t>One </a:t>
            </a:r>
            <a:r>
              <a:rPr lang="en-US" dirty="0"/>
              <a:t>of the root words “diatribe” meaning “</a:t>
            </a:r>
            <a:r>
              <a:rPr lang="en-US" i="1" dirty="0"/>
              <a:t>to rub between, rub hard. To wear away, consume. To spend, pass time</a:t>
            </a:r>
            <a:r>
              <a:rPr lang="en-US" i="1" dirty="0" smtClean="0"/>
              <a:t>.</a:t>
            </a:r>
            <a:r>
              <a:rPr lang="en-US" dirty="0" smtClean="0"/>
              <a:t>”</a:t>
            </a:r>
          </a:p>
          <a:p>
            <a:r>
              <a:rPr lang="en-US" dirty="0" smtClean="0"/>
              <a:t>Corrupt minds</a:t>
            </a:r>
          </a:p>
          <a:p>
            <a:pPr lvl="1"/>
            <a:r>
              <a:rPr lang="en-US" dirty="0" smtClean="0"/>
              <a:t>Their minds are spoiled, they are no longer of worth.</a:t>
            </a:r>
          </a:p>
          <a:p>
            <a:pPr lvl="1"/>
            <a:r>
              <a:rPr lang="en-US" dirty="0"/>
              <a:t>2 Timothy 2:14-18 </a:t>
            </a:r>
            <a:r>
              <a:rPr lang="en-US" dirty="0" smtClean="0"/>
              <a:t>- </a:t>
            </a:r>
            <a:r>
              <a:rPr lang="en-US" dirty="0" err="1" smtClean="0"/>
              <a:t>Hymenaeus</a:t>
            </a:r>
            <a:r>
              <a:rPr lang="en-US" dirty="0" smtClean="0"/>
              <a:t> and </a:t>
            </a:r>
            <a:r>
              <a:rPr lang="en-US" dirty="0" err="1" smtClean="0"/>
              <a:t>Philetus</a:t>
            </a:r>
            <a:endParaRPr lang="en-US" dirty="0" smtClean="0"/>
          </a:p>
          <a:p>
            <a:r>
              <a:rPr lang="en-US" dirty="0" smtClean="0"/>
              <a:t>Destitute of truth</a:t>
            </a:r>
          </a:p>
          <a:p>
            <a:pPr lvl="1"/>
            <a:r>
              <a:rPr lang="en-US" dirty="0" smtClean="0"/>
              <a:t>Hebrews </a:t>
            </a:r>
            <a:r>
              <a:rPr lang="en-US" dirty="0"/>
              <a:t>6:4-6 “</a:t>
            </a:r>
            <a:r>
              <a:rPr lang="en-US" i="1" dirty="0"/>
              <a:t>For it is impossible for those who were once enlightened, and have tasted the heavenly gift, and have become partakers of the Holy Spirit, </a:t>
            </a:r>
            <a:r>
              <a:rPr lang="en-US" i="1" dirty="0" smtClean="0"/>
              <a:t>and </a:t>
            </a:r>
            <a:r>
              <a:rPr lang="en-US" i="1" dirty="0"/>
              <a:t>have tasted the good word of God and the powers of the age to come, </a:t>
            </a:r>
            <a:r>
              <a:rPr lang="en-US" i="1" baseline="30000" dirty="0"/>
              <a:t> </a:t>
            </a:r>
            <a:r>
              <a:rPr lang="en-US" i="1" dirty="0"/>
              <a:t>if they fall away</a:t>
            </a:r>
            <a:r>
              <a:rPr lang="en-US" i="1" dirty="0" smtClean="0"/>
              <a:t>, </a:t>
            </a:r>
            <a:r>
              <a:rPr lang="en-US" i="1" dirty="0"/>
              <a:t>to renew them again to repentance, since they crucify again for themselves the Son of God, and put Him to an open shame.</a:t>
            </a:r>
            <a:r>
              <a:rPr lang="en-US" dirty="0"/>
              <a:t>”</a:t>
            </a:r>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5a-c</a:t>
            </a:r>
            <a:endParaRPr lang="en-US" dirty="0"/>
          </a:p>
        </p:txBody>
      </p:sp>
    </p:spTree>
    <p:extLst>
      <p:ext uri="{BB962C8B-B14F-4D97-AF65-F5344CB8AC3E}">
        <p14:creationId xmlns:p14="http://schemas.microsoft.com/office/powerpoint/2010/main" val="357410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Supposing godliness is a means of gain</a:t>
            </a:r>
          </a:p>
          <a:p>
            <a:pPr lvl="1"/>
            <a:r>
              <a:rPr lang="en-US" dirty="0" smtClean="0"/>
              <a:t>It IS acceptable to be fed from the gospel.</a:t>
            </a:r>
          </a:p>
          <a:p>
            <a:pPr lvl="2"/>
            <a:r>
              <a:rPr lang="en-US" dirty="0" smtClean="0"/>
              <a:t>1 Timothy 5:17-18 – Elders</a:t>
            </a:r>
          </a:p>
          <a:p>
            <a:pPr lvl="2"/>
            <a:r>
              <a:rPr lang="en-US" dirty="0" smtClean="0"/>
              <a:t>1 Corinthians 9:1-12 – Preachers</a:t>
            </a:r>
          </a:p>
          <a:p>
            <a:pPr lvl="1"/>
            <a:r>
              <a:rPr lang="en-US" dirty="0" smtClean="0"/>
              <a:t>It is NOT acceptable to use the gospel solely to make money.</a:t>
            </a:r>
          </a:p>
          <a:p>
            <a:pPr lvl="2"/>
            <a:r>
              <a:rPr lang="en-US" dirty="0"/>
              <a:t>Acts 8:18-19 “</a:t>
            </a:r>
            <a:r>
              <a:rPr lang="en-US" i="1" dirty="0"/>
              <a:t>And when Simon saw that through the laying on of the apostles’ hands the Holy Spirit was given, he offered them money, </a:t>
            </a:r>
            <a:r>
              <a:rPr lang="en-US" i="1" baseline="30000" dirty="0"/>
              <a:t> </a:t>
            </a:r>
            <a:r>
              <a:rPr lang="en-US" i="1" dirty="0"/>
              <a:t>saying, “Give me this power also, that anyone on whom I lay hands may receive the Holy Spirit.”</a:t>
            </a:r>
            <a:r>
              <a:rPr lang="en-US" dirty="0"/>
              <a:t>”</a:t>
            </a:r>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5d</a:t>
            </a:r>
            <a:endParaRPr lang="en-US" dirty="0"/>
          </a:p>
        </p:txBody>
      </p:sp>
    </p:spTree>
    <p:extLst>
      <p:ext uri="{BB962C8B-B14F-4D97-AF65-F5344CB8AC3E}">
        <p14:creationId xmlns:p14="http://schemas.microsoft.com/office/powerpoint/2010/main" val="141200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From such withdraw yourself</a:t>
            </a:r>
          </a:p>
          <a:p>
            <a:pPr lvl="1"/>
            <a:r>
              <a:rPr lang="en-US" dirty="0" smtClean="0"/>
              <a:t>When men refuse to repent of their false ways and teachings, then we are called to no longer associate with them.</a:t>
            </a:r>
          </a:p>
          <a:p>
            <a:pPr lvl="1"/>
            <a:r>
              <a:rPr lang="en-US" dirty="0" smtClean="0"/>
              <a:t>Withdrawal is consistent throughout scriptures</a:t>
            </a:r>
          </a:p>
          <a:p>
            <a:pPr lvl="2"/>
            <a:r>
              <a:rPr lang="en-US" dirty="0" smtClean="0"/>
              <a:t>2 John 9-11 – Not to receive those who bring false doctrine.</a:t>
            </a:r>
          </a:p>
          <a:p>
            <a:pPr lvl="2"/>
            <a:r>
              <a:rPr lang="en-US" dirty="0" smtClean="0"/>
              <a:t>Romans 16:17-18 – Avoid those who cause offenses and divisions contrary to the truth.</a:t>
            </a:r>
          </a:p>
          <a:p>
            <a:pPr lvl="2"/>
            <a:r>
              <a:rPr lang="en-US" dirty="0" smtClean="0"/>
              <a:t>Titus 3:9-10 – Reject a divisive man after non-repentance.</a:t>
            </a:r>
          </a:p>
          <a:p>
            <a:pPr lvl="2"/>
            <a:r>
              <a:rPr lang="en-US" dirty="0" smtClean="0"/>
              <a:t>Ephesians 5:11 </a:t>
            </a:r>
            <a:r>
              <a:rPr lang="en-US" i="1" dirty="0" smtClean="0"/>
              <a:t>“And have no fellowship with the unfruitful works of darkness, but rather expose them.”</a:t>
            </a:r>
            <a:endParaRPr lang="en-US" i="1" dirty="0"/>
          </a:p>
        </p:txBody>
      </p:sp>
      <p:sp>
        <p:nvSpPr>
          <p:cNvPr id="3" name="Title 2"/>
          <p:cNvSpPr>
            <a:spLocks noGrp="1"/>
          </p:cNvSpPr>
          <p:nvPr>
            <p:ph type="title"/>
          </p:nvPr>
        </p:nvSpPr>
        <p:spPr/>
        <p:txBody>
          <a:bodyPr/>
          <a:lstStyle/>
          <a:p>
            <a:r>
              <a:rPr lang="en-US" dirty="0" smtClean="0"/>
              <a:t>Verse 5</a:t>
            </a:r>
            <a:endParaRPr lang="en-US" dirty="0"/>
          </a:p>
        </p:txBody>
      </p:sp>
      <p:sp>
        <p:nvSpPr>
          <p:cNvPr id="4" name="Footer Placeholder 3"/>
          <p:cNvSpPr>
            <a:spLocks noGrp="1"/>
          </p:cNvSpPr>
          <p:nvPr>
            <p:ph type="ftr" sz="quarter" idx="11"/>
          </p:nvPr>
        </p:nvSpPr>
        <p:spPr/>
        <p:txBody>
          <a:bodyPr/>
          <a:lstStyle/>
          <a:p>
            <a:pPr>
              <a:defRPr/>
            </a:pPr>
            <a:r>
              <a:rPr lang="en-US" dirty="0" smtClean="0"/>
              <a:t>5e</a:t>
            </a:r>
            <a:endParaRPr lang="en-US" dirty="0"/>
          </a:p>
        </p:txBody>
      </p:sp>
    </p:spTree>
    <p:extLst>
      <p:ext uri="{BB962C8B-B14F-4D97-AF65-F5344CB8AC3E}">
        <p14:creationId xmlns:p14="http://schemas.microsoft.com/office/powerpoint/2010/main" val="366509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20000"/>
          </a:bodyPr>
          <a:lstStyle/>
          <a:p>
            <a:r>
              <a:rPr lang="en-US" dirty="0" smtClean="0"/>
              <a:t>Godliness with contentment is great gain</a:t>
            </a:r>
          </a:p>
          <a:p>
            <a:pPr lvl="1"/>
            <a:r>
              <a:rPr lang="en-US" dirty="0" smtClean="0"/>
              <a:t>Be content</a:t>
            </a:r>
          </a:p>
          <a:p>
            <a:pPr lvl="2"/>
            <a:r>
              <a:rPr lang="en-US" dirty="0" smtClean="0"/>
              <a:t>There is never enough money.</a:t>
            </a:r>
          </a:p>
          <a:p>
            <a:pPr lvl="2"/>
            <a:r>
              <a:rPr lang="en-US" dirty="0" smtClean="0"/>
              <a:t>There is never enough stuff.</a:t>
            </a:r>
          </a:p>
          <a:p>
            <a:pPr lvl="2"/>
            <a:r>
              <a:rPr lang="en-US" dirty="0" smtClean="0"/>
              <a:t>You will eventually get bored and look for the ‘next’.</a:t>
            </a:r>
          </a:p>
          <a:p>
            <a:pPr lvl="2"/>
            <a:r>
              <a:rPr lang="en-US" dirty="0" smtClean="0"/>
              <a:t>Lusts cannot be satisfied by one engagement.</a:t>
            </a:r>
          </a:p>
          <a:p>
            <a:pPr lvl="1"/>
            <a:r>
              <a:rPr lang="en-US" dirty="0" smtClean="0"/>
              <a:t>Blessed/happy/content (Matthew 5:2-11)</a:t>
            </a:r>
          </a:p>
          <a:p>
            <a:pPr lvl="2"/>
            <a:r>
              <a:rPr lang="en-US" dirty="0" smtClean="0"/>
              <a:t>“</a:t>
            </a:r>
            <a:r>
              <a:rPr lang="en-US" i="1" dirty="0" smtClean="0"/>
              <a:t>Blessed </a:t>
            </a:r>
            <a:r>
              <a:rPr lang="en-US" i="1" dirty="0"/>
              <a:t>are the poor in spirit</a:t>
            </a:r>
            <a:r>
              <a:rPr lang="en-US" dirty="0"/>
              <a:t>…”</a:t>
            </a:r>
          </a:p>
          <a:p>
            <a:pPr lvl="2"/>
            <a:r>
              <a:rPr lang="en-US" dirty="0" smtClean="0"/>
              <a:t>“</a:t>
            </a:r>
            <a:r>
              <a:rPr lang="en-US" i="1" dirty="0" smtClean="0"/>
              <a:t>Blessed </a:t>
            </a:r>
            <a:r>
              <a:rPr lang="en-US" i="1" dirty="0"/>
              <a:t>are those who mourn</a:t>
            </a:r>
            <a:r>
              <a:rPr lang="en-US" dirty="0"/>
              <a:t>…”</a:t>
            </a:r>
          </a:p>
          <a:p>
            <a:pPr lvl="2"/>
            <a:r>
              <a:rPr lang="en-US" dirty="0" smtClean="0"/>
              <a:t>“</a:t>
            </a:r>
            <a:r>
              <a:rPr lang="en-US" i="1" dirty="0" smtClean="0"/>
              <a:t>Blessed </a:t>
            </a:r>
            <a:r>
              <a:rPr lang="en-US" i="1" dirty="0"/>
              <a:t>are the meek</a:t>
            </a:r>
            <a:r>
              <a:rPr lang="en-US" dirty="0"/>
              <a:t>…”</a:t>
            </a:r>
          </a:p>
          <a:p>
            <a:pPr lvl="2"/>
            <a:r>
              <a:rPr lang="en-US" dirty="0" smtClean="0"/>
              <a:t>“</a:t>
            </a:r>
            <a:r>
              <a:rPr lang="en-US" i="1" dirty="0" smtClean="0"/>
              <a:t>Blessed </a:t>
            </a:r>
            <a:r>
              <a:rPr lang="en-US" i="1" dirty="0"/>
              <a:t>are those who hunger and thirst for righteousness</a:t>
            </a:r>
            <a:r>
              <a:rPr lang="en-US" dirty="0"/>
              <a:t>…”</a:t>
            </a:r>
          </a:p>
          <a:p>
            <a:pPr lvl="2"/>
            <a:r>
              <a:rPr lang="en-US" dirty="0" smtClean="0"/>
              <a:t>“</a:t>
            </a:r>
            <a:r>
              <a:rPr lang="en-US" i="1" dirty="0" smtClean="0"/>
              <a:t>Blessed </a:t>
            </a:r>
            <a:r>
              <a:rPr lang="en-US" i="1" dirty="0"/>
              <a:t>are the merciful</a:t>
            </a:r>
            <a:r>
              <a:rPr lang="en-US" dirty="0"/>
              <a:t>…”</a:t>
            </a:r>
          </a:p>
          <a:p>
            <a:pPr lvl="2"/>
            <a:r>
              <a:rPr lang="en-US" dirty="0" smtClean="0"/>
              <a:t>“</a:t>
            </a:r>
            <a:r>
              <a:rPr lang="en-US" i="1" dirty="0" smtClean="0"/>
              <a:t>Blessed </a:t>
            </a:r>
            <a:r>
              <a:rPr lang="en-US" i="1" dirty="0"/>
              <a:t>are the pure in heart</a:t>
            </a:r>
            <a:r>
              <a:rPr lang="en-US" dirty="0"/>
              <a:t>…”</a:t>
            </a:r>
          </a:p>
          <a:p>
            <a:pPr lvl="2"/>
            <a:r>
              <a:rPr lang="en-US" dirty="0" smtClean="0"/>
              <a:t>“</a:t>
            </a:r>
            <a:r>
              <a:rPr lang="en-US" i="1" dirty="0" smtClean="0"/>
              <a:t>Blessed </a:t>
            </a:r>
            <a:r>
              <a:rPr lang="en-US" i="1" dirty="0"/>
              <a:t>are the peacemakers</a:t>
            </a:r>
            <a:r>
              <a:rPr lang="en-US" dirty="0"/>
              <a:t>…”</a:t>
            </a:r>
          </a:p>
          <a:p>
            <a:pPr lvl="2"/>
            <a:r>
              <a:rPr lang="en-US" dirty="0" smtClean="0"/>
              <a:t>“</a:t>
            </a:r>
            <a:r>
              <a:rPr lang="en-US" i="1" dirty="0" smtClean="0"/>
              <a:t>Blessed </a:t>
            </a:r>
            <a:r>
              <a:rPr lang="en-US" i="1" dirty="0"/>
              <a:t>are those who are persecuted for righteousness’ sake</a:t>
            </a:r>
            <a:r>
              <a:rPr lang="en-US" dirty="0"/>
              <a:t>…”</a:t>
            </a:r>
          </a:p>
          <a:p>
            <a:pPr lvl="2"/>
            <a:r>
              <a:rPr lang="en-US" dirty="0" smtClean="0"/>
              <a:t>“</a:t>
            </a:r>
            <a:r>
              <a:rPr lang="en-US" i="1" dirty="0" smtClean="0"/>
              <a:t>Blessed </a:t>
            </a:r>
            <a:r>
              <a:rPr lang="en-US" i="1" dirty="0"/>
              <a:t>are you when others revile you and persecute you and utter all kinds of evil against you falsely on my account</a:t>
            </a:r>
            <a:r>
              <a:rPr lang="en-US" dirty="0" smtClean="0"/>
              <a:t>…”</a:t>
            </a:r>
          </a:p>
          <a:p>
            <a:pPr lvl="1"/>
            <a:r>
              <a:rPr lang="en-US" dirty="0"/>
              <a:t>1 Timothy 4:8 “… </a:t>
            </a:r>
            <a:r>
              <a:rPr lang="en-US" i="1" dirty="0" smtClean="0"/>
              <a:t>godliness </a:t>
            </a:r>
            <a:r>
              <a:rPr lang="en-US" i="1" dirty="0"/>
              <a:t>is profitable for all things, having promise of the life that now is and of that which is to come</a:t>
            </a:r>
            <a:r>
              <a:rPr lang="en-US" dirty="0"/>
              <a:t>”</a:t>
            </a:r>
          </a:p>
          <a:p>
            <a:pPr lvl="2"/>
            <a:endParaRPr lang="en-US" dirty="0"/>
          </a:p>
        </p:txBody>
      </p:sp>
      <p:sp>
        <p:nvSpPr>
          <p:cNvPr id="3" name="Title 2"/>
          <p:cNvSpPr>
            <a:spLocks noGrp="1"/>
          </p:cNvSpPr>
          <p:nvPr>
            <p:ph type="title"/>
          </p:nvPr>
        </p:nvSpPr>
        <p:spPr/>
        <p:txBody>
          <a:bodyPr/>
          <a:lstStyle/>
          <a:p>
            <a:r>
              <a:rPr lang="en-US" dirty="0" smtClean="0"/>
              <a:t>Verse 6</a:t>
            </a:r>
            <a:endParaRPr lang="en-US" dirty="0"/>
          </a:p>
        </p:txBody>
      </p:sp>
      <p:sp>
        <p:nvSpPr>
          <p:cNvPr id="4" name="Footer Placeholder 3"/>
          <p:cNvSpPr>
            <a:spLocks noGrp="1"/>
          </p:cNvSpPr>
          <p:nvPr>
            <p:ph type="ftr" sz="quarter" idx="11"/>
          </p:nvPr>
        </p:nvSpPr>
        <p:spPr/>
        <p:txBody>
          <a:bodyPr/>
          <a:lstStyle/>
          <a:p>
            <a:pPr>
              <a:defRPr/>
            </a:pPr>
            <a:r>
              <a:rPr lang="en-US" smtClean="0"/>
              <a:t>1b</a:t>
            </a:r>
            <a:endParaRPr lang="en-US" dirty="0"/>
          </a:p>
        </p:txBody>
      </p:sp>
    </p:spTree>
    <p:extLst>
      <p:ext uri="{BB962C8B-B14F-4D97-AF65-F5344CB8AC3E}">
        <p14:creationId xmlns:p14="http://schemas.microsoft.com/office/powerpoint/2010/main" val="12903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3" end="1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85000" lnSpcReduction="20000"/>
          </a:bodyPr>
          <a:lstStyle/>
          <a:p>
            <a:r>
              <a:rPr lang="en-US" dirty="0" smtClean="0"/>
              <a:t>We brought nothing into this world</a:t>
            </a:r>
          </a:p>
          <a:p>
            <a:pPr lvl="1"/>
            <a:r>
              <a:rPr lang="en-US" dirty="0" smtClean="0"/>
              <a:t>Matthew </a:t>
            </a:r>
            <a:r>
              <a:rPr lang="en-US" dirty="0"/>
              <a:t>6:33 “</a:t>
            </a:r>
            <a:r>
              <a:rPr lang="en-US" i="1" dirty="0"/>
              <a:t>But seek first the kingdom of God and His righteousness, and all these things shall be added to you</a:t>
            </a:r>
            <a:r>
              <a:rPr lang="en-US" i="1" dirty="0" smtClean="0"/>
              <a:t>.</a:t>
            </a:r>
            <a:r>
              <a:rPr lang="en-US" dirty="0" smtClean="0"/>
              <a:t>”</a:t>
            </a:r>
          </a:p>
          <a:p>
            <a:pPr lvl="1"/>
            <a:r>
              <a:rPr lang="en-US" dirty="0" smtClean="0"/>
              <a:t>Proverbs 30:8-9 “</a:t>
            </a:r>
            <a:r>
              <a:rPr lang="en-US" i="1" dirty="0"/>
              <a:t>Give me neither poverty nor riches—Feed me with the food allotted to me; Lest I be full and deny You and say, “Who is the Lord?” Or lest I be poor and steal, and profane the name of my God</a:t>
            </a:r>
            <a:r>
              <a:rPr lang="en-US" dirty="0" smtClean="0"/>
              <a:t>”</a:t>
            </a:r>
          </a:p>
          <a:p>
            <a:pPr lvl="1"/>
            <a:r>
              <a:rPr lang="en-US" dirty="0"/>
              <a:t>Ecclesiastes 5:13-16 “</a:t>
            </a:r>
            <a:r>
              <a:rPr lang="en-US" i="1" dirty="0"/>
              <a:t>There is a severe evil which I have seen under the sun</a:t>
            </a:r>
            <a:r>
              <a:rPr lang="en-US" i="1" dirty="0" smtClean="0"/>
              <a:t>: Riches </a:t>
            </a:r>
            <a:r>
              <a:rPr lang="en-US" i="1" dirty="0"/>
              <a:t>kept for their owner to his hurt</a:t>
            </a:r>
            <a:r>
              <a:rPr lang="en-US" i="1" dirty="0" smtClean="0"/>
              <a:t>. But </a:t>
            </a:r>
            <a:r>
              <a:rPr lang="en-US" i="1" dirty="0"/>
              <a:t>those riches perish through </a:t>
            </a:r>
            <a:r>
              <a:rPr lang="en-US" i="1" dirty="0" smtClean="0"/>
              <a:t>misfortune; When </a:t>
            </a:r>
            <a:r>
              <a:rPr lang="en-US" i="1" dirty="0"/>
              <a:t>he begets a son, there is nothing in his hand</a:t>
            </a:r>
            <a:r>
              <a:rPr lang="en-US" i="1" dirty="0" smtClean="0"/>
              <a:t>. As </a:t>
            </a:r>
            <a:r>
              <a:rPr lang="en-US" i="1" dirty="0"/>
              <a:t>he came from his mother’s womb, naked shall he </a:t>
            </a:r>
            <a:r>
              <a:rPr lang="en-US" i="1" dirty="0" smtClean="0"/>
              <a:t>return, to </a:t>
            </a:r>
            <a:r>
              <a:rPr lang="en-US" i="1" dirty="0"/>
              <a:t>go as he </a:t>
            </a:r>
            <a:r>
              <a:rPr lang="en-US" i="1" dirty="0" smtClean="0"/>
              <a:t>came; And </a:t>
            </a:r>
            <a:r>
              <a:rPr lang="en-US" i="1" dirty="0"/>
              <a:t>he shall take nothing from his </a:t>
            </a:r>
            <a:r>
              <a:rPr lang="en-US" i="1" dirty="0" smtClean="0"/>
              <a:t>labor which </a:t>
            </a:r>
            <a:r>
              <a:rPr lang="en-US" i="1" dirty="0"/>
              <a:t>he may carry away in his </a:t>
            </a:r>
            <a:r>
              <a:rPr lang="en-US" i="1" dirty="0" smtClean="0"/>
              <a:t>hand. And </a:t>
            </a:r>
            <a:r>
              <a:rPr lang="en-US" i="1" dirty="0"/>
              <a:t>this also is a severe </a:t>
            </a:r>
            <a:r>
              <a:rPr lang="en-US" i="1" dirty="0" smtClean="0"/>
              <a:t>evil—Just </a:t>
            </a:r>
            <a:r>
              <a:rPr lang="en-US" i="1" dirty="0"/>
              <a:t>exactly as he came, so shall he </a:t>
            </a:r>
            <a:r>
              <a:rPr lang="en-US" i="1" dirty="0" smtClean="0"/>
              <a:t>go.  And </a:t>
            </a:r>
            <a:r>
              <a:rPr lang="en-US" i="1" dirty="0"/>
              <a:t>what profit has he who has labored for the wind</a:t>
            </a:r>
            <a:r>
              <a:rPr lang="en-US" dirty="0" smtClean="0"/>
              <a:t>?”</a:t>
            </a:r>
          </a:p>
          <a:p>
            <a:pPr lvl="1"/>
            <a:r>
              <a:rPr lang="en-US" dirty="0"/>
              <a:t>Hebrews 11:13-14 “</a:t>
            </a:r>
            <a:r>
              <a:rPr lang="en-US" i="1" dirty="0"/>
              <a:t>These all died in faith, not having received the promises, but having seen them afar off were assured of </a:t>
            </a:r>
            <a:r>
              <a:rPr lang="en-US" i="1" dirty="0" smtClean="0"/>
              <a:t>them, embraced </a:t>
            </a:r>
            <a:r>
              <a:rPr lang="en-US" i="1" dirty="0"/>
              <a:t>them and confessed that they were strangers and pilgrims on the earth. </a:t>
            </a:r>
            <a:r>
              <a:rPr lang="en-US" i="1" dirty="0" smtClean="0"/>
              <a:t>For </a:t>
            </a:r>
            <a:r>
              <a:rPr lang="en-US" i="1" dirty="0"/>
              <a:t>those who say such things declare plainly that they seek a homeland.</a:t>
            </a:r>
            <a:r>
              <a:rPr lang="en-US" dirty="0"/>
              <a:t>”</a:t>
            </a:r>
          </a:p>
        </p:txBody>
      </p:sp>
      <p:sp>
        <p:nvSpPr>
          <p:cNvPr id="3" name="Title 2"/>
          <p:cNvSpPr>
            <a:spLocks noGrp="1"/>
          </p:cNvSpPr>
          <p:nvPr>
            <p:ph type="title"/>
          </p:nvPr>
        </p:nvSpPr>
        <p:spPr/>
        <p:txBody>
          <a:bodyPr/>
          <a:lstStyle/>
          <a:p>
            <a:r>
              <a:rPr lang="en-US" dirty="0" smtClean="0"/>
              <a:t>Verse 7</a:t>
            </a:r>
            <a:endParaRPr lang="en-US" dirty="0"/>
          </a:p>
        </p:txBody>
      </p:sp>
      <p:sp>
        <p:nvSpPr>
          <p:cNvPr id="4" name="Footer Placeholder 3"/>
          <p:cNvSpPr>
            <a:spLocks noGrp="1"/>
          </p:cNvSpPr>
          <p:nvPr>
            <p:ph type="ftr" sz="quarter" idx="11"/>
          </p:nvPr>
        </p:nvSpPr>
        <p:spPr/>
        <p:txBody>
          <a:bodyPr/>
          <a:lstStyle/>
          <a:p>
            <a:pPr>
              <a:defRPr/>
            </a:pPr>
            <a:r>
              <a:rPr lang="en-US" dirty="0"/>
              <a:t>7</a:t>
            </a:r>
          </a:p>
        </p:txBody>
      </p:sp>
    </p:spTree>
    <p:extLst>
      <p:ext uri="{BB962C8B-B14F-4D97-AF65-F5344CB8AC3E}">
        <p14:creationId xmlns:p14="http://schemas.microsoft.com/office/powerpoint/2010/main" val="241458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85000" lnSpcReduction="20000"/>
          </a:bodyPr>
          <a:lstStyle/>
          <a:p>
            <a:r>
              <a:rPr lang="en-US" dirty="0" smtClean="0"/>
              <a:t>Physical contentment according to God</a:t>
            </a:r>
          </a:p>
          <a:p>
            <a:pPr lvl="1"/>
            <a:r>
              <a:rPr lang="en-US" dirty="0" smtClean="0"/>
              <a:t>Food – </a:t>
            </a:r>
            <a:r>
              <a:rPr lang="en-US" dirty="0" err="1" smtClean="0"/>
              <a:t>Distrophe</a:t>
            </a:r>
            <a:r>
              <a:rPr lang="en-US" dirty="0" smtClean="0"/>
              <a:t> (</a:t>
            </a:r>
            <a:r>
              <a:rPr lang="en-US" dirty="0" err="1" smtClean="0"/>
              <a:t>dee</a:t>
            </a:r>
            <a:r>
              <a:rPr lang="en-US" dirty="0" smtClean="0"/>
              <a:t>-at-</a:t>
            </a:r>
            <a:r>
              <a:rPr lang="en-US" dirty="0" err="1" smtClean="0"/>
              <a:t>rof</a:t>
            </a:r>
            <a:r>
              <a:rPr lang="en-US" dirty="0" smtClean="0"/>
              <a:t>-ay’)</a:t>
            </a:r>
          </a:p>
          <a:p>
            <a:pPr lvl="2"/>
            <a:r>
              <a:rPr lang="en-US" dirty="0" err="1" smtClean="0"/>
              <a:t>Dia</a:t>
            </a:r>
            <a:r>
              <a:rPr lang="en-US" dirty="0" smtClean="0"/>
              <a:t> (</a:t>
            </a:r>
            <a:r>
              <a:rPr lang="en-US" dirty="0" err="1" smtClean="0"/>
              <a:t>dee</a:t>
            </a:r>
            <a:r>
              <a:rPr lang="en-US" dirty="0" smtClean="0"/>
              <a:t>-ah’) “</a:t>
            </a:r>
            <a:r>
              <a:rPr lang="en-US" i="1" dirty="0" smtClean="0"/>
              <a:t>with, through, by</a:t>
            </a:r>
            <a:r>
              <a:rPr lang="en-US" dirty="0" smtClean="0"/>
              <a:t>”</a:t>
            </a:r>
          </a:p>
          <a:p>
            <a:pPr lvl="2"/>
            <a:r>
              <a:rPr lang="en-US" dirty="0" err="1" smtClean="0"/>
              <a:t>Trepho</a:t>
            </a:r>
            <a:r>
              <a:rPr lang="en-US" dirty="0" smtClean="0"/>
              <a:t> (</a:t>
            </a:r>
            <a:r>
              <a:rPr lang="en-US" dirty="0" err="1" smtClean="0"/>
              <a:t>tref</a:t>
            </a:r>
            <a:r>
              <a:rPr lang="en-US" dirty="0" smtClean="0"/>
              <a:t>’-o) “</a:t>
            </a:r>
            <a:r>
              <a:rPr lang="en-US" i="1" dirty="0" smtClean="0"/>
              <a:t>to nourish, feed, fatten, nurture</a:t>
            </a:r>
            <a:r>
              <a:rPr lang="en-US" dirty="0" smtClean="0"/>
              <a:t>”</a:t>
            </a:r>
          </a:p>
          <a:p>
            <a:pPr lvl="1"/>
            <a:r>
              <a:rPr lang="en-US" dirty="0" smtClean="0"/>
              <a:t>Clothing – </a:t>
            </a:r>
            <a:r>
              <a:rPr lang="en-US" dirty="0" err="1" smtClean="0"/>
              <a:t>Skepasma</a:t>
            </a:r>
            <a:r>
              <a:rPr lang="en-US" dirty="0" smtClean="0"/>
              <a:t> (skep’-as’-</a:t>
            </a:r>
            <a:r>
              <a:rPr lang="en-US" dirty="0" err="1" smtClean="0"/>
              <a:t>mah</a:t>
            </a:r>
            <a:r>
              <a:rPr lang="en-US" dirty="0" smtClean="0"/>
              <a:t>) “</a:t>
            </a:r>
            <a:r>
              <a:rPr lang="en-US" i="1" dirty="0" smtClean="0"/>
              <a:t>a covering, specifically clothing.</a:t>
            </a:r>
            <a:r>
              <a:rPr lang="en-US" dirty="0" smtClean="0"/>
              <a:t>”</a:t>
            </a:r>
          </a:p>
          <a:p>
            <a:pPr lvl="2"/>
            <a:r>
              <a:rPr lang="en-US" dirty="0"/>
              <a:t>The word is plural and some translations translate it to “covering” or “shelter.”</a:t>
            </a:r>
          </a:p>
          <a:p>
            <a:pPr lvl="2"/>
            <a:r>
              <a:rPr lang="en-US" dirty="0"/>
              <a:t>“</a:t>
            </a:r>
            <a:r>
              <a:rPr lang="en-US" i="1" dirty="0"/>
              <a:t>Though used mainly for clothing, </a:t>
            </a:r>
            <a:r>
              <a:rPr lang="en-US" i="1" dirty="0" err="1"/>
              <a:t>skepasma</a:t>
            </a:r>
            <a:r>
              <a:rPr lang="en-US" i="1" dirty="0"/>
              <a:t> sometimes referred to a house (as in Aristotle's Metaphysics). In the broadest sense it means "protection." So these two terms taken together would cover the necessities of life, which we refer to today as "food, clothing, and shelter.</a:t>
            </a:r>
            <a:r>
              <a:rPr lang="en-US" dirty="0"/>
              <a:t>" (Word Meanings in the New Testament)”</a:t>
            </a:r>
          </a:p>
          <a:p>
            <a:pPr lvl="2"/>
            <a:r>
              <a:rPr lang="en-US" dirty="0"/>
              <a:t>“</a:t>
            </a:r>
            <a:r>
              <a:rPr lang="en-US" i="1" dirty="0"/>
              <a:t>The kindred words, </a:t>
            </a:r>
            <a:r>
              <a:rPr lang="en-US" i="1" dirty="0" err="1"/>
              <a:t>σκέ</a:t>
            </a:r>
            <a:r>
              <a:rPr lang="en-US" i="1" dirty="0"/>
              <a:t>πη and σκέπας, with their derivatives, are used of the covering or shelter of clothes, or tents, or houses</a:t>
            </a:r>
            <a:r>
              <a:rPr lang="en-US" dirty="0"/>
              <a:t>. (The Pulpit Commentary</a:t>
            </a:r>
            <a:r>
              <a:rPr lang="en-US" dirty="0" smtClean="0"/>
              <a:t>)”</a:t>
            </a:r>
          </a:p>
          <a:p>
            <a:pPr lvl="1"/>
            <a:r>
              <a:rPr lang="en-US" dirty="0" smtClean="0"/>
              <a:t>Matthew 6:19-21 – Store your treasures in Heaven.</a:t>
            </a:r>
          </a:p>
          <a:p>
            <a:pPr lvl="1"/>
            <a:r>
              <a:rPr lang="en-US" dirty="0" smtClean="0"/>
              <a:t>Matthew 6:25-33 – God knows you need to eat.</a:t>
            </a:r>
          </a:p>
          <a:p>
            <a:pPr lvl="1"/>
            <a:r>
              <a:rPr lang="en-US" dirty="0" smtClean="0"/>
              <a:t>Luke 12:15 </a:t>
            </a:r>
            <a:r>
              <a:rPr lang="en-US" i="1" dirty="0" smtClean="0"/>
              <a:t>“Take heed and beware of covetousness, for one’s life does not consist in the abundance of the things he possesses.”</a:t>
            </a:r>
            <a:endParaRPr lang="en-US" i="1" dirty="0"/>
          </a:p>
        </p:txBody>
      </p:sp>
      <p:sp>
        <p:nvSpPr>
          <p:cNvPr id="3" name="Title 2"/>
          <p:cNvSpPr>
            <a:spLocks noGrp="1"/>
          </p:cNvSpPr>
          <p:nvPr>
            <p:ph type="title"/>
          </p:nvPr>
        </p:nvSpPr>
        <p:spPr/>
        <p:txBody>
          <a:bodyPr/>
          <a:lstStyle/>
          <a:p>
            <a:r>
              <a:rPr lang="en-US" dirty="0" smtClean="0"/>
              <a:t>Verse 8</a:t>
            </a:r>
            <a:endParaRPr lang="en-US" dirty="0"/>
          </a:p>
        </p:txBody>
      </p:sp>
      <p:sp>
        <p:nvSpPr>
          <p:cNvPr id="4" name="Footer Placeholder 3"/>
          <p:cNvSpPr>
            <a:spLocks noGrp="1"/>
          </p:cNvSpPr>
          <p:nvPr>
            <p:ph type="ftr" sz="quarter" idx="11"/>
          </p:nvPr>
        </p:nvSpPr>
        <p:spPr/>
        <p:txBody>
          <a:bodyPr/>
          <a:lstStyle/>
          <a:p>
            <a:pPr>
              <a:defRPr/>
            </a:pPr>
            <a:r>
              <a:rPr lang="en-US" dirty="0"/>
              <a:t>8</a:t>
            </a:r>
          </a:p>
        </p:txBody>
      </p:sp>
    </p:spTree>
    <p:extLst>
      <p:ext uri="{BB962C8B-B14F-4D97-AF65-F5344CB8AC3E}">
        <p14:creationId xmlns:p14="http://schemas.microsoft.com/office/powerpoint/2010/main" val="405262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Desire - </a:t>
            </a:r>
            <a:r>
              <a:rPr lang="en-US" dirty="0" err="1"/>
              <a:t>Boulomai</a:t>
            </a:r>
            <a:r>
              <a:rPr lang="en-US" dirty="0"/>
              <a:t> (boo'-</a:t>
            </a:r>
            <a:r>
              <a:rPr lang="en-US" dirty="0" err="1"/>
              <a:t>lom</a:t>
            </a:r>
            <a:r>
              <a:rPr lang="en-US" dirty="0"/>
              <a:t>-</a:t>
            </a:r>
            <a:r>
              <a:rPr lang="en-US" dirty="0" err="1"/>
              <a:t>ahee</a:t>
            </a:r>
            <a:r>
              <a:rPr lang="en-US" dirty="0" smtClean="0"/>
              <a:t>) </a:t>
            </a:r>
            <a:r>
              <a:rPr lang="en-US" dirty="0"/>
              <a:t>meaning “</a:t>
            </a:r>
            <a:r>
              <a:rPr lang="en-US" i="1" dirty="0"/>
              <a:t>to will deliberately, have a purpose, be minded</a:t>
            </a:r>
            <a:r>
              <a:rPr lang="en-US" dirty="0" smtClean="0"/>
              <a:t>”</a:t>
            </a:r>
          </a:p>
          <a:p>
            <a:r>
              <a:rPr lang="en-US" dirty="0" smtClean="0"/>
              <a:t>The temptation to get riches</a:t>
            </a:r>
          </a:p>
          <a:p>
            <a:pPr lvl="1"/>
            <a:r>
              <a:rPr lang="en-US" dirty="0" smtClean="0"/>
              <a:t>Reality TV (cameras in general) makes for fools.</a:t>
            </a:r>
          </a:p>
          <a:p>
            <a:pPr lvl="1"/>
            <a:r>
              <a:rPr lang="en-US" dirty="0" smtClean="0"/>
              <a:t>“I’d sell my soul to make a dollar” – Whatever it takes</a:t>
            </a:r>
          </a:p>
          <a:p>
            <a:pPr lvl="1"/>
            <a:r>
              <a:rPr lang="en-US" dirty="0" smtClean="0"/>
              <a:t>Gambling – The desire to be rich (aka covetousness)</a:t>
            </a:r>
          </a:p>
          <a:p>
            <a:pPr lvl="1"/>
            <a:r>
              <a:rPr lang="en-US" dirty="0" smtClean="0"/>
              <a:t>“My kids deserve the best!” – All work and no…God.</a:t>
            </a:r>
          </a:p>
          <a:p>
            <a:pPr lvl="1"/>
            <a:r>
              <a:rPr lang="en-US" dirty="0" smtClean="0"/>
              <a:t>“Steal from the rich and give to … myself” – Thieves</a:t>
            </a:r>
          </a:p>
          <a:p>
            <a:pPr lvl="1"/>
            <a:r>
              <a:rPr lang="en-US" dirty="0" smtClean="0"/>
              <a:t>“It’s my body and I’ll do what I want” – Prostitution</a:t>
            </a:r>
          </a:p>
          <a:p>
            <a:r>
              <a:rPr lang="en-US" dirty="0" smtClean="0"/>
              <a:t>The trap of riches</a:t>
            </a:r>
          </a:p>
          <a:p>
            <a:pPr lvl="1"/>
            <a:r>
              <a:rPr lang="en-US" dirty="0" smtClean="0"/>
              <a:t>A trap is hidden, thus you don’t expect the results.</a:t>
            </a:r>
          </a:p>
          <a:p>
            <a:pPr lvl="1"/>
            <a:r>
              <a:rPr lang="en-US" dirty="0" smtClean="0"/>
              <a:t>Once trapped, it is difficult, if not impossible to escape.</a:t>
            </a:r>
            <a:endParaRPr lang="en-US" dirty="0"/>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9a/</a:t>
            </a:r>
            <a:r>
              <a:rPr lang="en-US" dirty="0" err="1" smtClean="0"/>
              <a:t>b.i</a:t>
            </a:r>
            <a:r>
              <a:rPr lang="en-US" dirty="0" smtClean="0"/>
              <a:t>-ii</a:t>
            </a:r>
            <a:endParaRPr lang="en-US" dirty="0"/>
          </a:p>
        </p:txBody>
      </p:sp>
    </p:spTree>
    <p:extLst>
      <p:ext uri="{BB962C8B-B14F-4D97-AF65-F5344CB8AC3E}">
        <p14:creationId xmlns:p14="http://schemas.microsoft.com/office/powerpoint/2010/main" val="40336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334000"/>
          </a:xfrm>
        </p:spPr>
        <p:txBody>
          <a:bodyPr>
            <a:normAutofit fontScale="92500" lnSpcReduction="20000"/>
          </a:bodyPr>
          <a:lstStyle/>
          <a:p>
            <a:r>
              <a:rPr lang="en-US" dirty="0" smtClean="0"/>
              <a:t>Bondservants under the yoke</a:t>
            </a:r>
          </a:p>
          <a:p>
            <a:pPr lvl="1"/>
            <a:r>
              <a:rPr lang="en-US" dirty="0" smtClean="0"/>
              <a:t>Slavery was very common in the ancient world.</a:t>
            </a:r>
          </a:p>
          <a:p>
            <a:pPr lvl="2"/>
            <a:r>
              <a:rPr lang="en-US" dirty="0" smtClean="0"/>
              <a:t>Estimated 60 million slaves held by the Romans who were overworked, underfed and killed (Studies in 1</a:t>
            </a:r>
            <a:r>
              <a:rPr lang="en-US" baseline="30000" dirty="0" smtClean="0"/>
              <a:t>st</a:t>
            </a:r>
            <a:r>
              <a:rPr lang="en-US" dirty="0" smtClean="0"/>
              <a:t>/2</a:t>
            </a:r>
            <a:r>
              <a:rPr lang="en-US" baseline="30000" dirty="0" smtClean="0"/>
              <a:t>nd</a:t>
            </a:r>
            <a:r>
              <a:rPr lang="en-US" dirty="0" smtClean="0"/>
              <a:t> Timothy – Robert Taylor).</a:t>
            </a:r>
          </a:p>
          <a:p>
            <a:pPr lvl="1"/>
            <a:r>
              <a:rPr lang="en-US" dirty="0" smtClean="0"/>
              <a:t>Slaves would have wanted to know how to handle their situation.</a:t>
            </a:r>
          </a:p>
          <a:p>
            <a:pPr lvl="2"/>
            <a:r>
              <a:rPr lang="en-US" dirty="0" smtClean="0"/>
              <a:t>Since they became slaves to Christ, under the rule of elders, might they thought they were freed from their masters?</a:t>
            </a:r>
          </a:p>
          <a:p>
            <a:pPr lvl="1"/>
            <a:r>
              <a:rPr lang="en-US" dirty="0"/>
              <a:t>1 Corinthians </a:t>
            </a:r>
            <a:r>
              <a:rPr lang="en-US" dirty="0" smtClean="0"/>
              <a:t>7:20-24 </a:t>
            </a:r>
            <a:r>
              <a:rPr lang="en-US" dirty="0"/>
              <a:t>we read “</a:t>
            </a:r>
            <a:r>
              <a:rPr lang="en-US" i="1" dirty="0"/>
              <a:t>Let each one remain in the same calling in which he was called. Were you called while a slave? Do not be concerned about it; but if you can be made free, rather use it. For he who is called in the Lord while a slave is the Lord’s freedman. Likewise he who is called while free is Christ’s slave. You were bought at a price; do not become slaves of men. Brethren, let each one remain with God in that state in which he was called</a:t>
            </a:r>
            <a:r>
              <a:rPr lang="en-US" i="1" dirty="0" smtClean="0"/>
              <a:t>.</a:t>
            </a:r>
            <a:r>
              <a:rPr lang="en-US" dirty="0" smtClean="0"/>
              <a:t>”</a:t>
            </a:r>
          </a:p>
          <a:p>
            <a:pPr lvl="2"/>
            <a:r>
              <a:rPr lang="en-US" dirty="0" smtClean="0"/>
              <a:t>Abandoning masters would have caused chaos.</a:t>
            </a:r>
          </a:p>
          <a:p>
            <a:pPr lvl="2"/>
            <a:r>
              <a:rPr lang="en-US" dirty="0" smtClean="0"/>
              <a:t>Men were to remain slaves, unless they could be made free.</a:t>
            </a:r>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1a</a:t>
            </a:r>
            <a:endParaRPr lang="en-US" dirty="0"/>
          </a:p>
        </p:txBody>
      </p:sp>
    </p:spTree>
    <p:extLst>
      <p:ext uri="{BB962C8B-B14F-4D97-AF65-F5344CB8AC3E}">
        <p14:creationId xmlns:p14="http://schemas.microsoft.com/office/powerpoint/2010/main" val="674516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Foolish and harmful lusts</a:t>
            </a:r>
          </a:p>
          <a:p>
            <a:pPr lvl="1"/>
            <a:r>
              <a:rPr lang="en-US" dirty="0" smtClean="0"/>
              <a:t>The things people do for money is foolish.</a:t>
            </a:r>
          </a:p>
          <a:p>
            <a:pPr lvl="2"/>
            <a:r>
              <a:rPr lang="en-US" dirty="0" smtClean="0"/>
              <a:t>Without understanding and knowledge – unwise.</a:t>
            </a:r>
          </a:p>
          <a:p>
            <a:pPr lvl="2"/>
            <a:r>
              <a:rPr lang="en-US" dirty="0" smtClean="0"/>
              <a:t>So much effort for things of so little value.</a:t>
            </a:r>
          </a:p>
          <a:p>
            <a:pPr lvl="1"/>
            <a:r>
              <a:rPr lang="en-US" dirty="0" smtClean="0"/>
              <a:t>The things people do for money are harmful</a:t>
            </a:r>
          </a:p>
          <a:p>
            <a:pPr lvl="2"/>
            <a:r>
              <a:rPr lang="en-US" dirty="0" smtClean="0"/>
              <a:t>They cause harm to the body.</a:t>
            </a:r>
          </a:p>
          <a:p>
            <a:pPr lvl="2"/>
            <a:r>
              <a:rPr lang="en-US" dirty="0" smtClean="0"/>
              <a:t>They cause harm to others.</a:t>
            </a:r>
          </a:p>
          <a:p>
            <a:pPr lvl="2"/>
            <a:r>
              <a:rPr lang="en-US" dirty="0" smtClean="0"/>
              <a:t>Especially they cause harm to the soul.</a:t>
            </a:r>
          </a:p>
          <a:p>
            <a:r>
              <a:rPr lang="en-US" dirty="0" smtClean="0"/>
              <a:t>Drowning in destruction and perdition</a:t>
            </a:r>
          </a:p>
          <a:p>
            <a:pPr lvl="1"/>
            <a:r>
              <a:rPr lang="en-US" dirty="0" smtClean="0"/>
              <a:t>Drowning pictures a man unable to escape and struggling to survive but eventually sinking to the bottom of the sea.</a:t>
            </a:r>
          </a:p>
          <a:p>
            <a:pPr lvl="1"/>
            <a:r>
              <a:rPr lang="en-US" dirty="0" smtClean="0"/>
              <a:t>Destruction is the ruin of the body, as far as death.</a:t>
            </a:r>
          </a:p>
          <a:p>
            <a:pPr lvl="1"/>
            <a:r>
              <a:rPr lang="en-US" dirty="0" smtClean="0"/>
              <a:t>Perdition is </a:t>
            </a:r>
            <a:r>
              <a:rPr lang="en-US" dirty="0"/>
              <a:t>“</a:t>
            </a:r>
            <a:r>
              <a:rPr lang="en-US" i="1" dirty="0"/>
              <a:t>the destruction which consists of eternal misery in hell</a:t>
            </a:r>
            <a:r>
              <a:rPr lang="en-US" dirty="0" smtClean="0"/>
              <a:t>.”</a:t>
            </a:r>
          </a:p>
          <a:p>
            <a:pPr lvl="1"/>
            <a:r>
              <a:rPr lang="en-US" dirty="0"/>
              <a:t>Matthew 10:28 “</a:t>
            </a:r>
            <a:r>
              <a:rPr lang="en-US" i="1" dirty="0"/>
              <a:t>And do not fear those who kill the body but cannot kill the soul. But rather fear Him who is able to destroy both soul and body in hell.</a:t>
            </a:r>
            <a:r>
              <a:rPr lang="en-US" dirty="0"/>
              <a:t>”</a:t>
            </a:r>
          </a:p>
        </p:txBody>
      </p:sp>
      <p:sp>
        <p:nvSpPr>
          <p:cNvPr id="3" name="Title 2"/>
          <p:cNvSpPr>
            <a:spLocks noGrp="1"/>
          </p:cNvSpPr>
          <p:nvPr>
            <p:ph type="title"/>
          </p:nvPr>
        </p:nvSpPr>
        <p:spPr/>
        <p:txBody>
          <a:bodyPr/>
          <a:lstStyle/>
          <a:p>
            <a:r>
              <a:rPr lang="en-US" dirty="0" smtClean="0"/>
              <a:t>Verse 9</a:t>
            </a:r>
            <a:endParaRPr lang="en-US" dirty="0"/>
          </a:p>
        </p:txBody>
      </p:sp>
      <p:sp>
        <p:nvSpPr>
          <p:cNvPr id="4" name="Footer Placeholder 3"/>
          <p:cNvSpPr>
            <a:spLocks noGrp="1"/>
          </p:cNvSpPr>
          <p:nvPr>
            <p:ph type="ftr" sz="quarter" idx="11"/>
          </p:nvPr>
        </p:nvSpPr>
        <p:spPr/>
        <p:txBody>
          <a:bodyPr/>
          <a:lstStyle/>
          <a:p>
            <a:pPr>
              <a:defRPr/>
            </a:pPr>
            <a:r>
              <a:rPr lang="en-US" dirty="0" smtClean="0"/>
              <a:t>9b.iii/c</a:t>
            </a:r>
            <a:endParaRPr lang="en-US" dirty="0"/>
          </a:p>
        </p:txBody>
      </p:sp>
    </p:spTree>
    <p:extLst>
      <p:ext uri="{BB962C8B-B14F-4D97-AF65-F5344CB8AC3E}">
        <p14:creationId xmlns:p14="http://schemas.microsoft.com/office/powerpoint/2010/main" val="61944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77500" lnSpcReduction="20000"/>
          </a:bodyPr>
          <a:lstStyle/>
          <a:p>
            <a:r>
              <a:rPr lang="en-US" dirty="0" smtClean="0"/>
              <a:t>The love of money</a:t>
            </a:r>
          </a:p>
          <a:p>
            <a:pPr lvl="1"/>
            <a:r>
              <a:rPr lang="en-US" dirty="0" smtClean="0"/>
              <a:t>At the heart of a great many evils in this world is the love of money.  </a:t>
            </a:r>
          </a:p>
          <a:p>
            <a:pPr lvl="2"/>
            <a:r>
              <a:rPr lang="en-US" dirty="0" smtClean="0"/>
              <a:t>The positive ‘</a:t>
            </a:r>
            <a:r>
              <a:rPr lang="en-US" dirty="0" err="1" smtClean="0"/>
              <a:t>Philarguros</a:t>
            </a:r>
            <a:r>
              <a:rPr lang="en-US" dirty="0" smtClean="0"/>
              <a:t>’ is used here for “love of money” whereas in 1 Timothy 3 for an elder he must be ‘</a:t>
            </a:r>
            <a:r>
              <a:rPr lang="en-US" dirty="0" err="1" smtClean="0"/>
              <a:t>aphilarguros</a:t>
            </a:r>
            <a:r>
              <a:rPr lang="en-US" dirty="0" smtClean="0"/>
              <a:t>’ or not greedy for money.</a:t>
            </a:r>
          </a:p>
          <a:p>
            <a:r>
              <a:rPr lang="en-US" dirty="0" smtClean="0"/>
              <a:t>Causes men to stray</a:t>
            </a:r>
          </a:p>
          <a:p>
            <a:pPr lvl="1"/>
            <a:r>
              <a:rPr lang="en-US" dirty="0" smtClean="0"/>
              <a:t>Straying is not generally an immediate falling.  It indicates a process.</a:t>
            </a:r>
          </a:p>
          <a:p>
            <a:pPr lvl="1"/>
            <a:r>
              <a:rPr lang="en-US" dirty="0"/>
              <a:t>Matthew 6:28 </a:t>
            </a:r>
            <a:r>
              <a:rPr lang="en-US" dirty="0" smtClean="0"/>
              <a:t>“</a:t>
            </a:r>
            <a:r>
              <a:rPr lang="en-US" i="1" dirty="0" smtClean="0"/>
              <a:t>No </a:t>
            </a:r>
            <a:r>
              <a:rPr lang="en-US" i="1" dirty="0"/>
              <a:t>one can serve two masters; for either he will hate the one and love the other, or else he will be loyal to the one and despise the other. You cannot serve God and mammon</a:t>
            </a:r>
            <a:r>
              <a:rPr lang="en-US" i="1" dirty="0" smtClean="0"/>
              <a:t>.</a:t>
            </a:r>
            <a:r>
              <a:rPr lang="en-US" dirty="0" smtClean="0"/>
              <a:t>”</a:t>
            </a:r>
          </a:p>
          <a:p>
            <a:r>
              <a:rPr lang="en-US" dirty="0" smtClean="0"/>
              <a:t>Piercing themselves through with many sorrows</a:t>
            </a:r>
          </a:p>
          <a:p>
            <a:pPr lvl="1"/>
            <a:r>
              <a:rPr lang="en-US" dirty="0" smtClean="0"/>
              <a:t>This verse pictures a man walking along on a path, where something grabs his attention and he is led astray off the path, and this path is difficult to walk on, and he stumbles and falls piercing himself through with a root.  </a:t>
            </a:r>
          </a:p>
          <a:p>
            <a:pPr lvl="1"/>
            <a:r>
              <a:rPr lang="en-US" dirty="0" smtClean="0"/>
              <a:t>These men lose their family and friends, the law seeks after them and possibly even evil men, but worst of all they lose their souls.</a:t>
            </a:r>
          </a:p>
          <a:p>
            <a:pPr lvl="1"/>
            <a:r>
              <a:rPr lang="en-US" dirty="0" smtClean="0"/>
              <a:t>Mark 8:36-37 “</a:t>
            </a:r>
            <a:r>
              <a:rPr lang="en-US" i="1" dirty="0" smtClean="0"/>
              <a:t>For </a:t>
            </a:r>
            <a:r>
              <a:rPr lang="en-US" i="1" dirty="0"/>
              <a:t>what will it profit a man if he gains the whole world, and loses his own soul? </a:t>
            </a:r>
            <a:r>
              <a:rPr lang="en-US" i="1" dirty="0" smtClean="0"/>
              <a:t>Or </a:t>
            </a:r>
            <a:r>
              <a:rPr lang="en-US" i="1" dirty="0"/>
              <a:t>what will a man give in exchange for his soul</a:t>
            </a:r>
            <a:r>
              <a:rPr lang="en-US" i="1" dirty="0" smtClean="0"/>
              <a:t>?</a:t>
            </a:r>
            <a:r>
              <a:rPr lang="en-US" dirty="0" smtClean="0"/>
              <a:t>”</a:t>
            </a:r>
          </a:p>
        </p:txBody>
      </p:sp>
      <p:sp>
        <p:nvSpPr>
          <p:cNvPr id="3" name="Title 2"/>
          <p:cNvSpPr>
            <a:spLocks noGrp="1"/>
          </p:cNvSpPr>
          <p:nvPr>
            <p:ph type="title"/>
          </p:nvPr>
        </p:nvSpPr>
        <p:spPr/>
        <p:txBody>
          <a:bodyPr/>
          <a:lstStyle/>
          <a:p>
            <a:r>
              <a:rPr lang="en-US" dirty="0" smtClean="0"/>
              <a:t>Verse 10</a:t>
            </a:r>
            <a:endParaRPr lang="en-US" dirty="0"/>
          </a:p>
        </p:txBody>
      </p:sp>
      <p:sp>
        <p:nvSpPr>
          <p:cNvPr id="4" name="Footer Placeholder 3"/>
          <p:cNvSpPr>
            <a:spLocks noGrp="1"/>
          </p:cNvSpPr>
          <p:nvPr>
            <p:ph type="ftr" sz="quarter" idx="11"/>
          </p:nvPr>
        </p:nvSpPr>
        <p:spPr/>
        <p:txBody>
          <a:bodyPr/>
          <a:lstStyle/>
          <a:p>
            <a:pPr>
              <a:defRPr/>
            </a:pPr>
            <a:r>
              <a:rPr lang="en-US" dirty="0" smtClean="0"/>
              <a:t>10</a:t>
            </a:r>
            <a:endParaRPr lang="en-US" dirty="0"/>
          </a:p>
        </p:txBody>
      </p:sp>
    </p:spTree>
    <p:extLst>
      <p:ext uri="{BB962C8B-B14F-4D97-AF65-F5344CB8AC3E}">
        <p14:creationId xmlns:p14="http://schemas.microsoft.com/office/powerpoint/2010/main" val="275176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10000"/>
          </a:bodyPr>
          <a:lstStyle/>
          <a:p>
            <a:r>
              <a:rPr lang="en-US" dirty="0" smtClean="0"/>
              <a:t>Man ‘of’ God</a:t>
            </a:r>
          </a:p>
          <a:p>
            <a:pPr lvl="1"/>
            <a:r>
              <a:rPr lang="en-US" dirty="0" smtClean="0"/>
              <a:t>Examples</a:t>
            </a:r>
          </a:p>
          <a:p>
            <a:pPr lvl="2"/>
            <a:r>
              <a:rPr lang="en-US" dirty="0" smtClean="0"/>
              <a:t>Deuteronomy 33:1 – Moses</a:t>
            </a:r>
          </a:p>
          <a:p>
            <a:pPr lvl="2"/>
            <a:r>
              <a:rPr lang="en-US" dirty="0" smtClean="0"/>
              <a:t>1 Samuel 9:6 – Samuel</a:t>
            </a:r>
          </a:p>
          <a:p>
            <a:pPr lvl="2"/>
            <a:r>
              <a:rPr lang="en-US" dirty="0" smtClean="0"/>
              <a:t>1 Kings 17:18,24 – Elijah</a:t>
            </a:r>
          </a:p>
          <a:p>
            <a:pPr lvl="2"/>
            <a:r>
              <a:rPr lang="en-US" dirty="0" smtClean="0"/>
              <a:t>2 Kings 5:20 – Elisha</a:t>
            </a:r>
          </a:p>
          <a:p>
            <a:pPr lvl="2"/>
            <a:r>
              <a:rPr lang="en-US" dirty="0" smtClean="0"/>
              <a:t>2 Chronicles 8:14 – David</a:t>
            </a:r>
          </a:p>
          <a:p>
            <a:pPr lvl="2"/>
            <a:r>
              <a:rPr lang="en-US" dirty="0" smtClean="0"/>
              <a:t>2 Timothy 3:16-17  - Scripture can make </a:t>
            </a:r>
            <a:r>
              <a:rPr lang="en-US" u="sng" dirty="0" smtClean="0"/>
              <a:t>you</a:t>
            </a:r>
            <a:r>
              <a:rPr lang="en-US" dirty="0" smtClean="0"/>
              <a:t> a complete one.</a:t>
            </a:r>
          </a:p>
          <a:p>
            <a:r>
              <a:rPr lang="en-US" dirty="0" smtClean="0"/>
              <a:t>Flee and pursue</a:t>
            </a:r>
          </a:p>
          <a:p>
            <a:pPr lvl="1"/>
            <a:r>
              <a:rPr lang="en-US" dirty="0" smtClean="0"/>
              <a:t>It is not sinful to have material gain, but to make it your focus.</a:t>
            </a:r>
          </a:p>
          <a:p>
            <a:pPr lvl="1"/>
            <a:r>
              <a:rPr lang="en-US" dirty="0" smtClean="0"/>
              <a:t>Romans 8:1 </a:t>
            </a:r>
            <a:r>
              <a:rPr lang="en-US" i="1" dirty="0" smtClean="0"/>
              <a:t>“There is therefore now no condemnation to those who are in Christ Jesus, who do not walk according to the flesh, but according to the Spirit.”</a:t>
            </a:r>
          </a:p>
          <a:p>
            <a:pPr lvl="1"/>
            <a:r>
              <a:rPr lang="en-US" dirty="0" smtClean="0"/>
              <a:t>Matthew 22:37 </a:t>
            </a:r>
            <a:r>
              <a:rPr lang="en-US" i="1" dirty="0" smtClean="0"/>
              <a:t>“You shall love the Lord your God with all your heart, with all your soul, and with all your mind.”</a:t>
            </a:r>
          </a:p>
          <a:p>
            <a:pPr lvl="1"/>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11a/b</a:t>
            </a:r>
            <a:endParaRPr lang="en-US" dirty="0"/>
          </a:p>
        </p:txBody>
      </p:sp>
    </p:spTree>
    <p:extLst>
      <p:ext uri="{BB962C8B-B14F-4D97-AF65-F5344CB8AC3E}">
        <p14:creationId xmlns:p14="http://schemas.microsoft.com/office/powerpoint/2010/main" val="407090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334000"/>
          </a:xfrm>
        </p:spPr>
        <p:txBody>
          <a:bodyPr>
            <a:normAutofit fontScale="70000" lnSpcReduction="20000"/>
          </a:bodyPr>
          <a:lstStyle/>
          <a:p>
            <a:r>
              <a:rPr lang="en-US" dirty="0" smtClean="0"/>
              <a:t>Pursue righteousness</a:t>
            </a:r>
          </a:p>
          <a:p>
            <a:pPr lvl="1"/>
            <a:r>
              <a:rPr lang="en-US" dirty="0" smtClean="0"/>
              <a:t>Righteousness – </a:t>
            </a:r>
            <a:r>
              <a:rPr lang="en-US" dirty="0" err="1"/>
              <a:t>D</a:t>
            </a:r>
            <a:r>
              <a:rPr lang="en-US" dirty="0" err="1" smtClean="0"/>
              <a:t>ikaiosune</a:t>
            </a:r>
            <a:r>
              <a:rPr lang="en-US" dirty="0" smtClean="0"/>
              <a:t> (</a:t>
            </a:r>
            <a:r>
              <a:rPr lang="en-US" dirty="0" err="1" smtClean="0"/>
              <a:t>dik</a:t>
            </a:r>
            <a:r>
              <a:rPr lang="en-US" dirty="0" smtClean="0"/>
              <a:t>-ah-</a:t>
            </a:r>
            <a:r>
              <a:rPr lang="en-US" dirty="0" err="1" smtClean="0"/>
              <a:t>yos</a:t>
            </a:r>
            <a:r>
              <a:rPr lang="en-US" dirty="0" smtClean="0"/>
              <a:t>-</a:t>
            </a:r>
            <a:r>
              <a:rPr lang="en-US" dirty="0" err="1" smtClean="0"/>
              <a:t>oo</a:t>
            </a:r>
            <a:r>
              <a:rPr lang="en-US" dirty="0" smtClean="0"/>
              <a:t>’-nay) </a:t>
            </a:r>
            <a:r>
              <a:rPr lang="en-US" i="1" dirty="0" smtClean="0"/>
              <a:t>“</a:t>
            </a:r>
            <a:r>
              <a:rPr lang="en-US" i="1" dirty="0"/>
              <a:t>state of him who is as he ought to be, righteousness, the condition acceptable to </a:t>
            </a:r>
            <a:r>
              <a:rPr lang="en-US" i="1" dirty="0" smtClean="0"/>
              <a:t>God.” </a:t>
            </a:r>
            <a:r>
              <a:rPr lang="en-US" dirty="0" smtClean="0"/>
              <a:t> Also “</a:t>
            </a:r>
            <a:r>
              <a:rPr lang="en-US" i="1" dirty="0" smtClean="0"/>
              <a:t>conformity to a standard or norm</a:t>
            </a:r>
            <a:r>
              <a:rPr lang="en-US" dirty="0" smtClean="0"/>
              <a:t>” </a:t>
            </a:r>
            <a:r>
              <a:rPr lang="en-US" i="1" dirty="0" smtClean="0"/>
              <a:t>Cf. </a:t>
            </a:r>
            <a:r>
              <a:rPr lang="en-US" dirty="0"/>
              <a:t>Psalm 11:7, 106:3, Proverbs </a:t>
            </a:r>
            <a:r>
              <a:rPr lang="en-US" dirty="0" smtClean="0"/>
              <a:t>11:19</a:t>
            </a:r>
          </a:p>
          <a:p>
            <a:pPr lvl="1"/>
            <a:r>
              <a:rPr lang="en-US" dirty="0" smtClean="0"/>
              <a:t>Pursue the things that are right.</a:t>
            </a:r>
          </a:p>
          <a:p>
            <a:r>
              <a:rPr lang="en-US" dirty="0" smtClean="0"/>
              <a:t>Pursue godliness</a:t>
            </a:r>
          </a:p>
          <a:p>
            <a:pPr lvl="1"/>
            <a:r>
              <a:rPr lang="en-US" dirty="0" smtClean="0"/>
              <a:t>Through honor and worship of God</a:t>
            </a:r>
            <a:r>
              <a:rPr lang="en-US" dirty="0"/>
              <a:t> </a:t>
            </a:r>
            <a:r>
              <a:rPr lang="en-US" dirty="0" smtClean="0"/>
              <a:t>(cf. 2 Peter 1:2-4)</a:t>
            </a:r>
          </a:p>
          <a:p>
            <a:r>
              <a:rPr lang="en-US" dirty="0" smtClean="0"/>
              <a:t>Pursue faith</a:t>
            </a:r>
          </a:p>
          <a:p>
            <a:pPr lvl="1"/>
            <a:r>
              <a:rPr lang="en-US" dirty="0" smtClean="0"/>
              <a:t>Study God’s word and be an example of faith.</a:t>
            </a:r>
          </a:p>
          <a:p>
            <a:pPr lvl="1"/>
            <a:r>
              <a:rPr lang="en-US" dirty="0" smtClean="0"/>
              <a:t>Hebrews 11:6 “</a:t>
            </a:r>
            <a:r>
              <a:rPr lang="en-US" i="1" dirty="0" smtClean="0"/>
              <a:t>Without faith it is impossible to please God.</a:t>
            </a:r>
            <a:r>
              <a:rPr lang="en-US" dirty="0" smtClean="0"/>
              <a:t>”</a:t>
            </a:r>
          </a:p>
          <a:p>
            <a:r>
              <a:rPr lang="en-US" dirty="0" smtClean="0"/>
              <a:t>Pursue love</a:t>
            </a:r>
          </a:p>
          <a:p>
            <a:pPr lvl="1"/>
            <a:r>
              <a:rPr lang="en-US" dirty="0" smtClean="0"/>
              <a:t>Be with brethren, help the needy, seek the lost, and follow God’s commandments.</a:t>
            </a:r>
          </a:p>
          <a:p>
            <a:pPr lvl="1"/>
            <a:r>
              <a:rPr lang="en-US" dirty="0" smtClean="0"/>
              <a:t>Cf. </a:t>
            </a:r>
            <a:r>
              <a:rPr lang="en-US" dirty="0"/>
              <a:t>John 14:15, Matthew 22:37, Romans 8:28, 1 John </a:t>
            </a:r>
            <a:r>
              <a:rPr lang="en-US" dirty="0" smtClean="0"/>
              <a:t>4:7-12</a:t>
            </a:r>
          </a:p>
          <a:p>
            <a:r>
              <a:rPr lang="en-US" dirty="0" smtClean="0"/>
              <a:t>Pursue patience</a:t>
            </a:r>
          </a:p>
          <a:p>
            <a:pPr lvl="1"/>
            <a:r>
              <a:rPr lang="en-US" dirty="0" smtClean="0"/>
              <a:t>Remember judgment will come, endure the trials and tests, be patient with all. </a:t>
            </a:r>
          </a:p>
          <a:p>
            <a:pPr lvl="1"/>
            <a:r>
              <a:rPr lang="en-US" dirty="0" smtClean="0"/>
              <a:t>Cf. 1 </a:t>
            </a:r>
            <a:r>
              <a:rPr lang="en-US" dirty="0"/>
              <a:t>Corinthians 13:4a, Luke 8:11,15, James 5:10, Hebrews 11:13</a:t>
            </a:r>
            <a:r>
              <a:rPr lang="en-US" dirty="0" smtClean="0"/>
              <a:t> </a:t>
            </a:r>
          </a:p>
          <a:p>
            <a:r>
              <a:rPr lang="en-US" dirty="0" smtClean="0"/>
              <a:t>Pursue gentleness</a:t>
            </a:r>
          </a:p>
          <a:p>
            <a:pPr lvl="1"/>
            <a:r>
              <a:rPr lang="en-US" dirty="0" smtClean="0"/>
              <a:t>Show kindness and care for others, do not cause strife and arguments.</a:t>
            </a:r>
          </a:p>
          <a:p>
            <a:pPr lvl="1"/>
            <a:r>
              <a:rPr lang="en-US" dirty="0" smtClean="0"/>
              <a:t>Cf. </a:t>
            </a:r>
            <a:r>
              <a:rPr lang="en-US" dirty="0"/>
              <a:t>Philippians 4:5, Galatians 5:22-23</a:t>
            </a:r>
            <a:endParaRPr lang="en-US" dirty="0" smtClean="0"/>
          </a:p>
        </p:txBody>
      </p:sp>
      <p:sp>
        <p:nvSpPr>
          <p:cNvPr id="3" name="Title 2"/>
          <p:cNvSpPr>
            <a:spLocks noGrp="1"/>
          </p:cNvSpPr>
          <p:nvPr>
            <p:ph type="title"/>
          </p:nvPr>
        </p:nvSpPr>
        <p:spPr/>
        <p:txBody>
          <a:bodyPr/>
          <a:lstStyle/>
          <a:p>
            <a:r>
              <a:rPr lang="en-US" dirty="0" smtClean="0"/>
              <a:t>Verse 11</a:t>
            </a:r>
            <a:endParaRPr lang="en-US" dirty="0"/>
          </a:p>
        </p:txBody>
      </p:sp>
      <p:sp>
        <p:nvSpPr>
          <p:cNvPr id="4" name="Footer Placeholder 3"/>
          <p:cNvSpPr>
            <a:spLocks noGrp="1"/>
          </p:cNvSpPr>
          <p:nvPr>
            <p:ph type="ftr" sz="quarter" idx="11"/>
          </p:nvPr>
        </p:nvSpPr>
        <p:spPr/>
        <p:txBody>
          <a:bodyPr/>
          <a:lstStyle/>
          <a:p>
            <a:pPr>
              <a:defRPr/>
            </a:pPr>
            <a:r>
              <a:rPr lang="en-US" dirty="0" smtClean="0"/>
              <a:t>11c</a:t>
            </a:r>
            <a:endParaRPr lang="en-US" dirty="0"/>
          </a:p>
        </p:txBody>
      </p:sp>
    </p:spTree>
    <p:extLst>
      <p:ext uri="{BB962C8B-B14F-4D97-AF65-F5344CB8AC3E}">
        <p14:creationId xmlns:p14="http://schemas.microsoft.com/office/powerpoint/2010/main" val="233957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4300"/>
            <a:ext cx="8229600" cy="5334000"/>
          </a:xfrm>
        </p:spPr>
        <p:txBody>
          <a:bodyPr>
            <a:normAutofit fontScale="85000" lnSpcReduction="20000"/>
          </a:bodyPr>
          <a:lstStyle/>
          <a:p>
            <a:r>
              <a:rPr lang="en-US" dirty="0" smtClean="0"/>
              <a:t>Fight </a:t>
            </a:r>
            <a:r>
              <a:rPr lang="en-US" dirty="0"/>
              <a:t>- </a:t>
            </a:r>
            <a:r>
              <a:rPr lang="en-US" dirty="0" err="1"/>
              <a:t>Agonizomai</a:t>
            </a:r>
            <a:r>
              <a:rPr lang="en-US" dirty="0"/>
              <a:t> (</a:t>
            </a:r>
            <a:r>
              <a:rPr lang="en-US" dirty="0" err="1"/>
              <a:t>ag</a:t>
            </a:r>
            <a:r>
              <a:rPr lang="en-US" dirty="0"/>
              <a:t>-o-</a:t>
            </a:r>
            <a:r>
              <a:rPr lang="en-US" dirty="0" err="1"/>
              <a:t>nid</a:t>
            </a:r>
            <a:r>
              <a:rPr lang="en-US" dirty="0"/>
              <a:t>'-</a:t>
            </a:r>
            <a:r>
              <a:rPr lang="en-US" dirty="0" err="1"/>
              <a:t>zom</a:t>
            </a:r>
            <a:r>
              <a:rPr lang="en-US" dirty="0"/>
              <a:t>-</a:t>
            </a:r>
            <a:r>
              <a:rPr lang="en-US" dirty="0" err="1"/>
              <a:t>ahee</a:t>
            </a:r>
            <a:r>
              <a:rPr lang="en-US" dirty="0"/>
              <a:t>) meaning “</a:t>
            </a:r>
            <a:r>
              <a:rPr lang="en-US" i="1" dirty="0"/>
              <a:t>to enter a contest: contend in the gymnastic games. To contend with adversaries, fight. Metaphorically to contend, struggle, with difficulties and dangers. To </a:t>
            </a:r>
            <a:r>
              <a:rPr lang="en-US" i="1" dirty="0" err="1"/>
              <a:t>endeavour</a:t>
            </a:r>
            <a:r>
              <a:rPr lang="en-US" i="1" dirty="0"/>
              <a:t> with strenuous zeal, strive: to obtain something.</a:t>
            </a:r>
            <a:r>
              <a:rPr lang="en-US" dirty="0"/>
              <a:t>”</a:t>
            </a:r>
            <a:endParaRPr lang="en-US" sz="3000" dirty="0"/>
          </a:p>
          <a:p>
            <a:pPr lvl="1"/>
            <a:r>
              <a:rPr lang="en-US" sz="2700" dirty="0"/>
              <a:t>The word fight here is the Greek word ‘</a:t>
            </a:r>
            <a:r>
              <a:rPr lang="en-US" sz="2700" dirty="0" err="1"/>
              <a:t>Agonizomai</a:t>
            </a:r>
            <a:r>
              <a:rPr lang="en-US" sz="2700" dirty="0"/>
              <a:t> (</a:t>
            </a:r>
            <a:r>
              <a:rPr lang="en-US" sz="2700" dirty="0" err="1"/>
              <a:t>ag</a:t>
            </a:r>
            <a:r>
              <a:rPr lang="en-US" sz="2700" dirty="0"/>
              <a:t>-o-</a:t>
            </a:r>
            <a:r>
              <a:rPr lang="en-US" sz="2700" dirty="0" err="1"/>
              <a:t>nid</a:t>
            </a:r>
            <a:r>
              <a:rPr lang="en-US" sz="2700" dirty="0"/>
              <a:t>’-</a:t>
            </a:r>
            <a:r>
              <a:rPr lang="en-US" sz="2700" dirty="0" err="1"/>
              <a:t>zom</a:t>
            </a:r>
            <a:r>
              <a:rPr lang="en-US" sz="2700" dirty="0"/>
              <a:t>-</a:t>
            </a:r>
            <a:r>
              <a:rPr lang="en-US" sz="2700" dirty="0" err="1"/>
              <a:t>ahee</a:t>
            </a:r>
            <a:r>
              <a:rPr lang="en-US" sz="2700" dirty="0"/>
              <a:t>)’ from which we get ‘agonize.’</a:t>
            </a:r>
            <a:endParaRPr lang="en-US" sz="3100" dirty="0"/>
          </a:p>
          <a:p>
            <a:pPr lvl="2"/>
            <a:r>
              <a:rPr lang="en-US" sz="2200" dirty="0"/>
              <a:t>It is the same word we find in Jude 3 where we are told to “</a:t>
            </a:r>
            <a:r>
              <a:rPr lang="en-US" sz="2200" i="1" dirty="0"/>
              <a:t>contend for the faith.</a:t>
            </a:r>
            <a:r>
              <a:rPr lang="en-US" sz="2200" dirty="0"/>
              <a:t>”</a:t>
            </a:r>
            <a:endParaRPr lang="en-US" sz="2600" dirty="0"/>
          </a:p>
          <a:p>
            <a:pPr lvl="2"/>
            <a:r>
              <a:rPr lang="en-US" sz="2200" dirty="0"/>
              <a:t>It “</a:t>
            </a:r>
            <a:r>
              <a:rPr lang="en-US" sz="2200" i="1" dirty="0"/>
              <a:t>was a familiar term in writings of both military and athletic endeavors and was used to emphasize the concentration, discipline, conviction, and effort needed to win in both arenas...and pictures an intense struggle for victory.</a:t>
            </a:r>
            <a:r>
              <a:rPr lang="en-US" sz="2200" dirty="0"/>
              <a:t>”</a:t>
            </a:r>
            <a:endParaRPr lang="en-US" sz="2600" dirty="0"/>
          </a:p>
          <a:p>
            <a:pPr lvl="2"/>
            <a:r>
              <a:rPr lang="en-US" sz="2200" dirty="0"/>
              <a:t>Thus to contend for the faith will involve oftentimes great struggle, pain, and suffering</a:t>
            </a:r>
            <a:r>
              <a:rPr lang="en-US" sz="2200" dirty="0" smtClean="0"/>
              <a:t>.</a:t>
            </a:r>
          </a:p>
          <a:p>
            <a:r>
              <a:rPr lang="en-US" dirty="0"/>
              <a:t>The good fight of </a:t>
            </a:r>
            <a:r>
              <a:rPr lang="en-US" dirty="0" smtClean="0"/>
              <a:t>faith</a:t>
            </a:r>
          </a:p>
          <a:p>
            <a:pPr lvl="1"/>
            <a:r>
              <a:rPr lang="en-US" dirty="0" smtClean="0"/>
              <a:t>The good fight leads to eternal life.</a:t>
            </a:r>
          </a:p>
          <a:p>
            <a:pPr lvl="1"/>
            <a:r>
              <a:rPr lang="en-US" dirty="0" smtClean="0"/>
              <a:t>The good fight is against false doctrine and for truth.</a:t>
            </a:r>
          </a:p>
          <a:p>
            <a:pPr lvl="1"/>
            <a:r>
              <a:rPr lang="en-US" dirty="0" smtClean="0"/>
              <a:t>The good fight is ultimately against the spiritual forces of darkness.</a:t>
            </a:r>
            <a:endParaRPr lang="en-US" dirty="0"/>
          </a:p>
          <a:p>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12a/b</a:t>
            </a:r>
            <a:endParaRPr lang="en-US" dirty="0"/>
          </a:p>
        </p:txBody>
      </p:sp>
    </p:spTree>
    <p:extLst>
      <p:ext uri="{BB962C8B-B14F-4D97-AF65-F5344CB8AC3E}">
        <p14:creationId xmlns:p14="http://schemas.microsoft.com/office/powerpoint/2010/main" val="414663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92500" lnSpcReduction="10000"/>
          </a:bodyPr>
          <a:lstStyle/>
          <a:p>
            <a:r>
              <a:rPr lang="en-US" dirty="0" smtClean="0"/>
              <a:t>Lay hold on eternal life</a:t>
            </a:r>
          </a:p>
          <a:p>
            <a:pPr lvl="1"/>
            <a:r>
              <a:rPr lang="en-US" dirty="0" smtClean="0"/>
              <a:t>To lay hold means to seize or to get a good grip on something (</a:t>
            </a:r>
            <a:r>
              <a:rPr lang="en-US" dirty="0" err="1" smtClean="0"/>
              <a:t>ie</a:t>
            </a:r>
            <a:r>
              <a:rPr lang="en-US" dirty="0" smtClean="0"/>
              <a:t>. Eternity).</a:t>
            </a:r>
          </a:p>
          <a:p>
            <a:pPr lvl="1"/>
            <a:r>
              <a:rPr lang="en-US" dirty="0" smtClean="0"/>
              <a:t>If your treasure is in Heaven (Matthew 6:19-20) and you are a stranger on this Earth (Hebrews 11:13,16) then get a grip on eternal life.</a:t>
            </a:r>
          </a:p>
          <a:p>
            <a:pPr lvl="1"/>
            <a:r>
              <a:rPr lang="en-US" dirty="0" smtClean="0"/>
              <a:t>Continue to hold on through…</a:t>
            </a:r>
          </a:p>
          <a:p>
            <a:pPr lvl="3"/>
            <a:r>
              <a:rPr lang="en-US" sz="2000" dirty="0"/>
              <a:t>Ephesians 2:10 </a:t>
            </a:r>
            <a:r>
              <a:rPr lang="en-US" sz="2000" dirty="0" smtClean="0"/>
              <a:t>“</a:t>
            </a:r>
            <a:r>
              <a:rPr lang="en-US" sz="2000" i="1" dirty="0" smtClean="0"/>
              <a:t>…</a:t>
            </a:r>
            <a:r>
              <a:rPr lang="en-US" sz="2000" i="1" dirty="0"/>
              <a:t>created in Christ Jesus for good works, which God prepared beforehand that we should walk in them.</a:t>
            </a:r>
            <a:r>
              <a:rPr lang="en-US" sz="2000" dirty="0"/>
              <a:t>”  </a:t>
            </a:r>
            <a:endParaRPr lang="en-US" sz="2400" dirty="0"/>
          </a:p>
          <a:p>
            <a:pPr lvl="3"/>
            <a:r>
              <a:rPr lang="en-US" sz="2000" dirty="0" smtClean="0"/>
              <a:t>2 </a:t>
            </a:r>
            <a:r>
              <a:rPr lang="en-US" sz="2000" dirty="0"/>
              <a:t>Peter 1:10-11 </a:t>
            </a:r>
            <a:r>
              <a:rPr lang="en-US" sz="2000" dirty="0" smtClean="0"/>
              <a:t>“…</a:t>
            </a:r>
            <a:r>
              <a:rPr lang="en-US" sz="2000" i="1" dirty="0"/>
              <a:t>be even more diligent to make your call and election sure…</a:t>
            </a:r>
            <a:r>
              <a:rPr lang="en-US" sz="2000" dirty="0"/>
              <a:t>” </a:t>
            </a:r>
            <a:endParaRPr lang="en-US" sz="2400" dirty="0"/>
          </a:p>
          <a:p>
            <a:pPr lvl="3"/>
            <a:r>
              <a:rPr lang="en-US" sz="2000" dirty="0" smtClean="0"/>
              <a:t>James </a:t>
            </a:r>
            <a:r>
              <a:rPr lang="en-US" sz="2000" dirty="0"/>
              <a:t>4:8 </a:t>
            </a:r>
            <a:r>
              <a:rPr lang="en-US" sz="2000" dirty="0" smtClean="0"/>
              <a:t>“</a:t>
            </a:r>
            <a:r>
              <a:rPr lang="en-US" sz="2000" i="1" dirty="0"/>
              <a:t>Draw near to …Cleanse your hands… and purify your hearts…</a:t>
            </a:r>
            <a:r>
              <a:rPr lang="en-US" sz="2000" dirty="0"/>
              <a:t>”  </a:t>
            </a:r>
            <a:endParaRPr lang="en-US" sz="2400" dirty="0"/>
          </a:p>
          <a:p>
            <a:pPr lvl="3"/>
            <a:r>
              <a:rPr lang="en-US" sz="2000" dirty="0" smtClean="0"/>
              <a:t>1 </a:t>
            </a:r>
            <a:r>
              <a:rPr lang="en-US" sz="2000" dirty="0"/>
              <a:t>Corinthians 9:24-27 </a:t>
            </a:r>
            <a:r>
              <a:rPr lang="en-US" sz="2000" dirty="0" smtClean="0"/>
              <a:t>“</a:t>
            </a:r>
            <a:r>
              <a:rPr lang="en-US" sz="2000" i="1" dirty="0"/>
              <a:t>Run in such a way that you may obtain it…discipline my[your] body and bring it into subjection.</a:t>
            </a:r>
            <a:r>
              <a:rPr lang="en-US" sz="2000" dirty="0"/>
              <a:t>” </a:t>
            </a:r>
            <a:endParaRPr lang="en-US" sz="2400" dirty="0"/>
          </a:p>
          <a:p>
            <a:pPr lvl="3"/>
            <a:r>
              <a:rPr lang="en-US" sz="2000" dirty="0" smtClean="0"/>
              <a:t>Philippians </a:t>
            </a:r>
            <a:r>
              <a:rPr lang="en-US" sz="2000" dirty="0"/>
              <a:t>2:12 </a:t>
            </a:r>
            <a:r>
              <a:rPr lang="en-US" sz="2000" dirty="0" smtClean="0"/>
              <a:t>“</a:t>
            </a:r>
            <a:r>
              <a:rPr lang="en-US" sz="2000" i="1" dirty="0" smtClean="0"/>
              <a:t>…</a:t>
            </a:r>
            <a:r>
              <a:rPr lang="en-US" sz="2000" i="1" dirty="0"/>
              <a:t>work out your own salvation with fear and trembling.</a:t>
            </a:r>
            <a:r>
              <a:rPr lang="en-US" sz="2000" dirty="0"/>
              <a:t>”</a:t>
            </a:r>
            <a:endParaRPr lang="en-US" sz="2400" dirty="0"/>
          </a:p>
          <a:p>
            <a:pPr lvl="1"/>
            <a:endParaRPr lang="en-US" dirty="0"/>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12c</a:t>
            </a:r>
            <a:endParaRPr lang="en-US" dirty="0"/>
          </a:p>
        </p:txBody>
      </p:sp>
    </p:spTree>
    <p:extLst>
      <p:ext uri="{BB962C8B-B14F-4D97-AF65-F5344CB8AC3E}">
        <p14:creationId xmlns:p14="http://schemas.microsoft.com/office/powerpoint/2010/main" val="250918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20000"/>
          </a:bodyPr>
          <a:lstStyle/>
          <a:p>
            <a:r>
              <a:rPr lang="en-US" dirty="0" smtClean="0"/>
              <a:t>Called to eternal life</a:t>
            </a:r>
          </a:p>
          <a:p>
            <a:pPr lvl="1"/>
            <a:r>
              <a:rPr lang="en-US" dirty="0" smtClean="0"/>
              <a:t>Called &lt;&gt; Predestination</a:t>
            </a:r>
          </a:p>
          <a:p>
            <a:pPr lvl="2"/>
            <a:r>
              <a:rPr lang="en-US" dirty="0" smtClean="0"/>
              <a:t>Romans 10:17 </a:t>
            </a:r>
            <a:r>
              <a:rPr lang="en-US" i="1" dirty="0" smtClean="0"/>
              <a:t>“Faith comes by hearing and hearing the word of God.”</a:t>
            </a:r>
          </a:p>
          <a:p>
            <a:pPr lvl="2"/>
            <a:r>
              <a:rPr lang="en-US" dirty="0" smtClean="0"/>
              <a:t>Romans </a:t>
            </a:r>
            <a:r>
              <a:rPr lang="en-US" dirty="0"/>
              <a:t>1:16 “</a:t>
            </a:r>
            <a:r>
              <a:rPr lang="en-US" i="1" dirty="0"/>
              <a:t>I am not ashamed of the gospel of Christ</a:t>
            </a:r>
            <a:r>
              <a:rPr lang="en-US" i="1" dirty="0" smtClean="0"/>
              <a:t>, </a:t>
            </a:r>
            <a:r>
              <a:rPr lang="en-US" i="1" dirty="0"/>
              <a:t>for it is the power of God to salvation for everyone who </a:t>
            </a:r>
            <a:r>
              <a:rPr lang="en-US" i="1" dirty="0" smtClean="0"/>
              <a:t>believes...</a:t>
            </a:r>
            <a:r>
              <a:rPr lang="en-US" dirty="0" smtClean="0"/>
              <a:t>”</a:t>
            </a:r>
          </a:p>
          <a:p>
            <a:pPr lvl="2"/>
            <a:r>
              <a:rPr lang="en-US" dirty="0"/>
              <a:t>Romans 6:17 “</a:t>
            </a:r>
            <a:r>
              <a:rPr lang="en-US" i="1" dirty="0"/>
              <a:t>God be thanked that though you were slaves of sin, yet you obeyed from the heart that form of doctrine to which you were delivered</a:t>
            </a:r>
            <a:r>
              <a:rPr lang="en-US" i="1" dirty="0" smtClean="0"/>
              <a:t>.</a:t>
            </a:r>
            <a:r>
              <a:rPr lang="en-US" dirty="0" smtClean="0"/>
              <a:t>”</a:t>
            </a:r>
          </a:p>
          <a:p>
            <a:r>
              <a:rPr lang="en-US" dirty="0" smtClean="0"/>
              <a:t>The good confession</a:t>
            </a:r>
          </a:p>
          <a:p>
            <a:pPr lvl="1"/>
            <a:r>
              <a:rPr lang="en-US" dirty="0"/>
              <a:t>Acts 8:36-87 “</a:t>
            </a:r>
            <a:r>
              <a:rPr lang="en-US" i="1" dirty="0"/>
              <a:t>Now as they went down the road, they came to some water. And the eunuch said, “See, here is water. What hinders me from being baptized</a:t>
            </a:r>
            <a:r>
              <a:rPr lang="en-US" i="1" dirty="0" smtClean="0"/>
              <a:t>?” Then </a:t>
            </a:r>
            <a:r>
              <a:rPr lang="en-US" i="1" dirty="0"/>
              <a:t>Philip said, “If you believe with all your heart, you may</a:t>
            </a:r>
            <a:r>
              <a:rPr lang="en-US" i="1" dirty="0" smtClean="0"/>
              <a:t>.” And </a:t>
            </a:r>
            <a:r>
              <a:rPr lang="en-US" i="1" dirty="0"/>
              <a:t>he answered and said, “I believe that Jesus Christ is the Son of God</a:t>
            </a:r>
            <a:r>
              <a:rPr lang="en-US" i="1" dirty="0" smtClean="0"/>
              <a:t>.</a:t>
            </a:r>
            <a:r>
              <a:rPr lang="en-US" dirty="0" smtClean="0"/>
              <a:t>””</a:t>
            </a:r>
          </a:p>
          <a:p>
            <a:pPr lvl="1"/>
            <a:r>
              <a:rPr lang="en-US" dirty="0"/>
              <a:t>Matthew 10:32-33 </a:t>
            </a:r>
            <a:r>
              <a:rPr lang="en-US" dirty="0" smtClean="0"/>
              <a:t>“</a:t>
            </a:r>
            <a:r>
              <a:rPr lang="en-US" i="1" dirty="0" smtClean="0"/>
              <a:t>Therefore </a:t>
            </a:r>
            <a:r>
              <a:rPr lang="en-US" i="1" dirty="0"/>
              <a:t>whoever confesses Me before men, him I will also confess before My Father who is in heaven. </a:t>
            </a:r>
            <a:r>
              <a:rPr lang="en-US" i="1" dirty="0" smtClean="0"/>
              <a:t>But </a:t>
            </a:r>
            <a:r>
              <a:rPr lang="en-US" i="1" dirty="0"/>
              <a:t>whoever denies Me before men, him I will also deny before My Father who is in heaven.</a:t>
            </a:r>
            <a:r>
              <a:rPr lang="en-US" dirty="0"/>
              <a:t>”</a:t>
            </a:r>
          </a:p>
        </p:txBody>
      </p:sp>
      <p:sp>
        <p:nvSpPr>
          <p:cNvPr id="3" name="Title 2"/>
          <p:cNvSpPr>
            <a:spLocks noGrp="1"/>
          </p:cNvSpPr>
          <p:nvPr>
            <p:ph type="title"/>
          </p:nvPr>
        </p:nvSpPr>
        <p:spPr/>
        <p:txBody>
          <a:bodyPr/>
          <a:lstStyle/>
          <a:p>
            <a:r>
              <a:rPr lang="en-US" dirty="0" smtClean="0"/>
              <a:t>Verse 12</a:t>
            </a:r>
            <a:endParaRPr lang="en-US" dirty="0"/>
          </a:p>
        </p:txBody>
      </p:sp>
      <p:sp>
        <p:nvSpPr>
          <p:cNvPr id="4" name="Footer Placeholder 3"/>
          <p:cNvSpPr>
            <a:spLocks noGrp="1"/>
          </p:cNvSpPr>
          <p:nvPr>
            <p:ph type="ftr" sz="quarter" idx="11"/>
          </p:nvPr>
        </p:nvSpPr>
        <p:spPr/>
        <p:txBody>
          <a:bodyPr/>
          <a:lstStyle/>
          <a:p>
            <a:pPr>
              <a:defRPr/>
            </a:pPr>
            <a:r>
              <a:rPr lang="en-US" dirty="0" smtClean="0"/>
              <a:t>12d/e</a:t>
            </a:r>
            <a:endParaRPr lang="en-US" dirty="0"/>
          </a:p>
        </p:txBody>
      </p:sp>
    </p:spTree>
    <p:extLst>
      <p:ext uri="{BB962C8B-B14F-4D97-AF65-F5344CB8AC3E}">
        <p14:creationId xmlns:p14="http://schemas.microsoft.com/office/powerpoint/2010/main" val="93547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4300"/>
            <a:ext cx="8229600" cy="5486400"/>
          </a:xfrm>
        </p:spPr>
        <p:txBody>
          <a:bodyPr>
            <a:normAutofit fontScale="92500" lnSpcReduction="10000"/>
          </a:bodyPr>
          <a:lstStyle/>
          <a:p>
            <a:r>
              <a:rPr lang="en-US" dirty="0" smtClean="0"/>
              <a:t>The giver of life</a:t>
            </a:r>
          </a:p>
          <a:p>
            <a:pPr lvl="1"/>
            <a:r>
              <a:rPr lang="en-US" dirty="0"/>
              <a:t>Genesis 1:1 “</a:t>
            </a:r>
            <a:r>
              <a:rPr lang="en-US" i="1" dirty="0"/>
              <a:t>In the beginning God created the heavens and the </a:t>
            </a:r>
            <a:r>
              <a:rPr lang="en-US" i="1" dirty="0" smtClean="0"/>
              <a:t>earth.</a:t>
            </a:r>
            <a:r>
              <a:rPr lang="en-US" dirty="0" smtClean="0"/>
              <a:t>”</a:t>
            </a:r>
          </a:p>
          <a:p>
            <a:pPr lvl="1"/>
            <a:r>
              <a:rPr lang="en-US" dirty="0"/>
              <a:t>Colossians 1:16-17 “</a:t>
            </a:r>
            <a:r>
              <a:rPr lang="en-US" i="1" dirty="0"/>
              <a:t>For by Him all things were created that are in heaven and that are on earth, visible and invisible, whether thrones or dominions or principalities or powers. All things were created through Him and for Him. </a:t>
            </a:r>
            <a:r>
              <a:rPr lang="en-US" i="1" dirty="0" smtClean="0"/>
              <a:t>And </a:t>
            </a:r>
            <a:r>
              <a:rPr lang="en-US" i="1" dirty="0"/>
              <a:t>He is before all things, and in Him all things consist</a:t>
            </a:r>
            <a:r>
              <a:rPr lang="en-US" dirty="0" smtClean="0"/>
              <a:t>.”</a:t>
            </a:r>
          </a:p>
          <a:p>
            <a:pPr lvl="2"/>
            <a:r>
              <a:rPr lang="en-US" dirty="0" smtClean="0"/>
              <a:t>“In Him all things consist” - “</a:t>
            </a:r>
            <a:r>
              <a:rPr lang="en-US" i="1" dirty="0" smtClean="0"/>
              <a:t>perfect active indicative…[meaning] to hold together…Christ is the controlling and unifying force in nature </a:t>
            </a:r>
            <a:r>
              <a:rPr lang="en-US" dirty="0" smtClean="0"/>
              <a:t>(AT Robertson)” </a:t>
            </a:r>
          </a:p>
          <a:p>
            <a:pPr lvl="2"/>
            <a:r>
              <a:rPr lang="en-US" dirty="0" smtClean="0"/>
              <a:t>Revelation 4:11 </a:t>
            </a:r>
            <a:r>
              <a:rPr lang="en-US" i="1" dirty="0" smtClean="0"/>
              <a:t>“You are worthy, O Lord, to receive glory and honor and power; For you created all things, and by Your will they exist and were created.”</a:t>
            </a:r>
          </a:p>
          <a:p>
            <a:pPr lvl="2"/>
            <a:r>
              <a:rPr lang="en-US" dirty="0" smtClean="0"/>
              <a:t>2 Peter 3:5-7 – The Heavens and Earth are preserved by the word of God.</a:t>
            </a:r>
          </a:p>
          <a:p>
            <a:pPr lvl="1"/>
            <a:r>
              <a:rPr lang="en-US" dirty="0" smtClean="0"/>
              <a:t>Matthew 6:25-34 – Creation is maintained because God wills it.</a:t>
            </a:r>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13a/b</a:t>
            </a:r>
            <a:endParaRPr lang="en-US" dirty="0"/>
          </a:p>
        </p:txBody>
      </p:sp>
    </p:spTree>
    <p:extLst>
      <p:ext uri="{BB962C8B-B14F-4D97-AF65-F5344CB8AC3E}">
        <p14:creationId xmlns:p14="http://schemas.microsoft.com/office/powerpoint/2010/main" val="378463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84300"/>
            <a:ext cx="8229600" cy="5334000"/>
          </a:xfrm>
        </p:spPr>
        <p:txBody>
          <a:bodyPr>
            <a:normAutofit fontScale="92500" lnSpcReduction="10000"/>
          </a:bodyPr>
          <a:lstStyle/>
          <a:p>
            <a:r>
              <a:rPr lang="en-US" dirty="0" smtClean="0"/>
              <a:t>The good confession</a:t>
            </a:r>
          </a:p>
          <a:p>
            <a:pPr lvl="1"/>
            <a:r>
              <a:rPr lang="en-US" dirty="0"/>
              <a:t>John 18:35-37 “</a:t>
            </a:r>
            <a:r>
              <a:rPr lang="en-US" i="1" dirty="0"/>
              <a:t>Pilate answered, “Am I a Jew? Your own nation and the chief priests have delivered You to me. What have You done</a:t>
            </a:r>
            <a:r>
              <a:rPr lang="en-US" i="1" dirty="0" smtClean="0"/>
              <a:t>?” Jesus </a:t>
            </a:r>
            <a:r>
              <a:rPr lang="en-US" i="1" dirty="0"/>
              <a:t>answered, “My kingdom is not of this world. If My kingdom were of this world, My servants would fight, so that I should not be delivered to the Jews; but now My kingdom is not from here</a:t>
            </a:r>
            <a:r>
              <a:rPr lang="en-US" i="1" dirty="0" smtClean="0"/>
              <a:t>.” Pilate </a:t>
            </a:r>
            <a:r>
              <a:rPr lang="en-US" i="1" dirty="0"/>
              <a:t>therefore said to Him, “Are You a king then</a:t>
            </a:r>
            <a:r>
              <a:rPr lang="en-US" i="1" dirty="0" smtClean="0"/>
              <a:t>?” Jesus </a:t>
            </a:r>
            <a:r>
              <a:rPr lang="en-US" i="1" dirty="0"/>
              <a:t>answered, “You say rightly that I am a king. For this cause I was born, and for this cause I have come into the world, that I should bear witness to the truth. Everyone who is of the truth hears My voice</a:t>
            </a:r>
            <a:r>
              <a:rPr lang="en-US" i="1" dirty="0" smtClean="0"/>
              <a:t>.”</a:t>
            </a:r>
            <a:r>
              <a:rPr lang="en-US" dirty="0" smtClean="0"/>
              <a:t>”</a:t>
            </a:r>
          </a:p>
          <a:p>
            <a:r>
              <a:rPr lang="en-US" dirty="0" smtClean="0"/>
              <a:t>Urged to fight</a:t>
            </a:r>
          </a:p>
          <a:p>
            <a:pPr lvl="1"/>
            <a:r>
              <a:rPr lang="en-US" dirty="0" smtClean="0"/>
              <a:t>Because God gives life to all.</a:t>
            </a:r>
          </a:p>
          <a:p>
            <a:pPr lvl="1"/>
            <a:r>
              <a:rPr lang="en-US" dirty="0" smtClean="0"/>
              <a:t>Because Christ is King.</a:t>
            </a:r>
          </a:p>
          <a:p>
            <a:pPr lvl="1"/>
            <a:r>
              <a:rPr lang="en-US" dirty="0" smtClean="0"/>
              <a:t>Because Christ has testified to the truth of the message.</a:t>
            </a:r>
          </a:p>
          <a:p>
            <a:pPr lvl="1"/>
            <a:r>
              <a:rPr lang="en-US" dirty="0" smtClean="0"/>
              <a:t>Who can withstand us?  (cf. Romans 8:31)</a:t>
            </a:r>
          </a:p>
          <a:p>
            <a:pPr lvl="1"/>
            <a:endParaRPr lang="en-US" dirty="0"/>
          </a:p>
        </p:txBody>
      </p:sp>
      <p:sp>
        <p:nvSpPr>
          <p:cNvPr id="3" name="Title 2"/>
          <p:cNvSpPr>
            <a:spLocks noGrp="1"/>
          </p:cNvSpPr>
          <p:nvPr>
            <p:ph type="title"/>
          </p:nvPr>
        </p:nvSpPr>
        <p:spPr/>
        <p:txBody>
          <a:bodyPr/>
          <a:lstStyle/>
          <a:p>
            <a:r>
              <a:rPr lang="en-US" dirty="0" smtClean="0"/>
              <a:t>Verse 13</a:t>
            </a:r>
            <a:endParaRPr lang="en-US" dirty="0"/>
          </a:p>
        </p:txBody>
      </p:sp>
      <p:sp>
        <p:nvSpPr>
          <p:cNvPr id="4" name="Footer Placeholder 3"/>
          <p:cNvSpPr>
            <a:spLocks noGrp="1"/>
          </p:cNvSpPr>
          <p:nvPr>
            <p:ph type="ftr" sz="quarter" idx="11"/>
          </p:nvPr>
        </p:nvSpPr>
        <p:spPr/>
        <p:txBody>
          <a:bodyPr/>
          <a:lstStyle/>
          <a:p>
            <a:pPr>
              <a:defRPr/>
            </a:pPr>
            <a:r>
              <a:rPr lang="en-US" dirty="0" smtClean="0"/>
              <a:t>13c</a:t>
            </a:r>
            <a:endParaRPr lang="en-US" dirty="0"/>
          </a:p>
        </p:txBody>
      </p:sp>
    </p:spTree>
    <p:extLst>
      <p:ext uri="{BB962C8B-B14F-4D97-AF65-F5344CB8AC3E}">
        <p14:creationId xmlns:p14="http://schemas.microsoft.com/office/powerpoint/2010/main" val="195008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lnSpcReduction="10000"/>
          </a:bodyPr>
          <a:lstStyle/>
          <a:p>
            <a:r>
              <a:rPr lang="en-US" dirty="0" smtClean="0"/>
              <a:t>Without spot</a:t>
            </a:r>
          </a:p>
          <a:p>
            <a:pPr lvl="1"/>
            <a:r>
              <a:rPr lang="en-US" dirty="0" smtClean="0"/>
              <a:t>Spot – </a:t>
            </a:r>
            <a:r>
              <a:rPr lang="en-US" dirty="0" err="1" smtClean="0"/>
              <a:t>Aspilos</a:t>
            </a:r>
            <a:r>
              <a:rPr lang="en-US" dirty="0" smtClean="0"/>
              <a:t> (as’-pee-los) </a:t>
            </a:r>
            <a:r>
              <a:rPr lang="en-US" i="1" dirty="0" smtClean="0"/>
              <a:t>“Free from censure, irreproachable. Free from vice, unsullied.”</a:t>
            </a:r>
          </a:p>
          <a:p>
            <a:pPr lvl="2"/>
            <a:r>
              <a:rPr lang="en-US" dirty="0" smtClean="0"/>
              <a:t>Don’t sin in attempting to do good.</a:t>
            </a:r>
          </a:p>
          <a:p>
            <a:pPr lvl="2"/>
            <a:r>
              <a:rPr lang="en-US" dirty="0" smtClean="0"/>
              <a:t>Set the example, not voiding your preaching.</a:t>
            </a:r>
          </a:p>
          <a:p>
            <a:r>
              <a:rPr lang="en-US" dirty="0" smtClean="0"/>
              <a:t>Be blameless</a:t>
            </a:r>
          </a:p>
          <a:p>
            <a:pPr lvl="1"/>
            <a:r>
              <a:rPr lang="en-US" dirty="0" smtClean="0"/>
              <a:t>Go above and beyond if necessary such that no one can accuse you ‘accurately’ of any unbecoming behavior.</a:t>
            </a:r>
          </a:p>
          <a:p>
            <a:r>
              <a:rPr lang="en-US" dirty="0" smtClean="0"/>
              <a:t>Until Jesus’ appearing</a:t>
            </a:r>
          </a:p>
          <a:p>
            <a:pPr lvl="1"/>
            <a:r>
              <a:rPr lang="en-US" dirty="0" smtClean="0"/>
              <a:t>Hebrews 11:13 </a:t>
            </a:r>
            <a:r>
              <a:rPr lang="en-US" i="1" dirty="0" smtClean="0"/>
              <a:t>“These all died in faith, no having received the promises, but having seen them afar off were assured of them, embraced them…”</a:t>
            </a:r>
          </a:p>
          <a:p>
            <a:pPr lvl="1"/>
            <a:r>
              <a:rPr lang="en-US" dirty="0" smtClean="0"/>
              <a:t>We are to live as though Jesus will come during our lifetime.</a:t>
            </a:r>
            <a:endParaRPr lang="en-US" dirty="0"/>
          </a:p>
        </p:txBody>
      </p:sp>
      <p:sp>
        <p:nvSpPr>
          <p:cNvPr id="3" name="Title 2"/>
          <p:cNvSpPr>
            <a:spLocks noGrp="1"/>
          </p:cNvSpPr>
          <p:nvPr>
            <p:ph type="title"/>
          </p:nvPr>
        </p:nvSpPr>
        <p:spPr/>
        <p:txBody>
          <a:bodyPr/>
          <a:lstStyle/>
          <a:p>
            <a:r>
              <a:rPr lang="en-US" dirty="0" smtClean="0"/>
              <a:t>Verse 14</a:t>
            </a:r>
            <a:endParaRPr lang="en-US" dirty="0"/>
          </a:p>
        </p:txBody>
      </p:sp>
      <p:sp>
        <p:nvSpPr>
          <p:cNvPr id="4" name="Footer Placeholder 3"/>
          <p:cNvSpPr>
            <a:spLocks noGrp="1"/>
          </p:cNvSpPr>
          <p:nvPr>
            <p:ph type="ftr" sz="quarter" idx="11"/>
          </p:nvPr>
        </p:nvSpPr>
        <p:spPr/>
        <p:txBody>
          <a:bodyPr/>
          <a:lstStyle/>
          <a:p>
            <a:pPr>
              <a:defRPr/>
            </a:pPr>
            <a:r>
              <a:rPr lang="en-US" dirty="0" smtClean="0"/>
              <a:t>14</a:t>
            </a:r>
            <a:endParaRPr lang="en-US" dirty="0"/>
          </a:p>
        </p:txBody>
      </p:sp>
    </p:spTree>
    <p:extLst>
      <p:ext uri="{BB962C8B-B14F-4D97-AF65-F5344CB8AC3E}">
        <p14:creationId xmlns:p14="http://schemas.microsoft.com/office/powerpoint/2010/main" val="346703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Count your masters worthy of honor</a:t>
            </a:r>
          </a:p>
          <a:p>
            <a:pPr lvl="1"/>
            <a:r>
              <a:rPr lang="en-US" dirty="0" smtClean="0"/>
              <a:t>Honor – </a:t>
            </a:r>
            <a:r>
              <a:rPr lang="en-US" dirty="0" err="1" smtClean="0"/>
              <a:t>timay</a:t>
            </a:r>
            <a:r>
              <a:rPr lang="en-US" dirty="0" smtClean="0"/>
              <a:t> (tee’-may) same as in the elders and widows.</a:t>
            </a:r>
          </a:p>
          <a:p>
            <a:pPr lvl="2"/>
            <a:r>
              <a:rPr lang="en-US" dirty="0" smtClean="0"/>
              <a:t>Translated generally as respect or full respect.</a:t>
            </a:r>
          </a:p>
          <a:p>
            <a:pPr lvl="2"/>
            <a:r>
              <a:rPr lang="en-US" dirty="0" smtClean="0"/>
              <a:t>Christians were to honor their masters through submission, respect and hard work.</a:t>
            </a:r>
          </a:p>
          <a:p>
            <a:pPr lvl="1"/>
            <a:r>
              <a:rPr lang="en-US" dirty="0" smtClean="0"/>
              <a:t>Cruel masters?</a:t>
            </a:r>
          </a:p>
          <a:p>
            <a:pPr lvl="2"/>
            <a:r>
              <a:rPr lang="en-US" dirty="0"/>
              <a:t>1 Peter 2:18 </a:t>
            </a:r>
            <a:r>
              <a:rPr lang="en-US" dirty="0" smtClean="0"/>
              <a:t>“</a:t>
            </a:r>
            <a:r>
              <a:rPr lang="en-US" i="1" dirty="0" smtClean="0"/>
              <a:t>Servants</a:t>
            </a:r>
            <a:r>
              <a:rPr lang="en-US" i="1" dirty="0"/>
              <a:t>, be submissive to your masters with all fear, </a:t>
            </a:r>
            <a:r>
              <a:rPr lang="en-US" i="1" dirty="0" smtClean="0"/>
              <a:t>not </a:t>
            </a:r>
            <a:r>
              <a:rPr lang="en-US" i="1" dirty="0"/>
              <a:t>only to the good and gentle, but also to the harsh</a:t>
            </a:r>
            <a:r>
              <a:rPr lang="en-US" dirty="0" smtClean="0"/>
              <a:t>” (cf. 1 Peter 2:18-24)</a:t>
            </a:r>
          </a:p>
          <a:p>
            <a:pPr lvl="3"/>
            <a:r>
              <a:rPr lang="en-US" dirty="0" smtClean="0"/>
              <a:t>Endure suffering in doing good – v20</a:t>
            </a:r>
          </a:p>
          <a:p>
            <a:pPr lvl="3"/>
            <a:r>
              <a:rPr lang="en-US" dirty="0" smtClean="0"/>
              <a:t>Christ is our example – v21</a:t>
            </a:r>
          </a:p>
          <a:p>
            <a:pPr lvl="2"/>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smtClean="0"/>
              <a:t>1b</a:t>
            </a:r>
            <a:endParaRPr lang="en-US" dirty="0"/>
          </a:p>
        </p:txBody>
      </p:sp>
    </p:spTree>
    <p:extLst>
      <p:ext uri="{BB962C8B-B14F-4D97-AF65-F5344CB8AC3E}">
        <p14:creationId xmlns:p14="http://schemas.microsoft.com/office/powerpoint/2010/main" val="311757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lnSpcReduction="10000"/>
          </a:bodyPr>
          <a:lstStyle/>
          <a:p>
            <a:r>
              <a:rPr lang="en-US" dirty="0" smtClean="0"/>
              <a:t>In His own time</a:t>
            </a:r>
          </a:p>
          <a:p>
            <a:pPr lvl="1"/>
            <a:r>
              <a:rPr lang="en-US" dirty="0" smtClean="0"/>
              <a:t>Matthew </a:t>
            </a:r>
            <a:r>
              <a:rPr lang="en-US" dirty="0"/>
              <a:t>24:36,43-44 </a:t>
            </a:r>
            <a:r>
              <a:rPr lang="en-US" dirty="0" smtClean="0"/>
              <a:t>“</a:t>
            </a:r>
            <a:r>
              <a:rPr lang="en-US" i="1" dirty="0" smtClean="0"/>
              <a:t>But </a:t>
            </a:r>
            <a:r>
              <a:rPr lang="en-US" i="1" dirty="0"/>
              <a:t>of that day and hour no one knows, not even the angels of heaven</a:t>
            </a:r>
            <a:r>
              <a:rPr lang="en-US" i="1" dirty="0" smtClean="0"/>
              <a:t>, </a:t>
            </a:r>
            <a:r>
              <a:rPr lang="en-US" i="1" dirty="0"/>
              <a:t>but My Father only … </a:t>
            </a:r>
            <a:r>
              <a:rPr lang="en-US" i="1" dirty="0" smtClean="0"/>
              <a:t>But </a:t>
            </a:r>
            <a:r>
              <a:rPr lang="en-US" i="1" dirty="0"/>
              <a:t>know this, that if the master of the house had known what hour the thief would come, he would have watched and not allowed his house to be broken into. </a:t>
            </a:r>
            <a:r>
              <a:rPr lang="en-US" i="1" baseline="30000" dirty="0"/>
              <a:t> </a:t>
            </a:r>
            <a:r>
              <a:rPr lang="en-US" i="1" dirty="0"/>
              <a:t>Therefore you also be ready, for the Son of Man is coming at an hour you do not expect</a:t>
            </a:r>
            <a:r>
              <a:rPr lang="en-US" dirty="0" smtClean="0"/>
              <a:t>.” (cf. Matthew 25:1-13)</a:t>
            </a:r>
          </a:p>
          <a:p>
            <a:pPr lvl="1"/>
            <a:r>
              <a:rPr lang="en-US" dirty="0" smtClean="0"/>
              <a:t>Kairos – Indicating quality of time, due season, the “right” time.</a:t>
            </a:r>
          </a:p>
          <a:p>
            <a:pPr lvl="1"/>
            <a:r>
              <a:rPr lang="en-US" dirty="0"/>
              <a:t>1 Timothy 2:3-4 “… </a:t>
            </a:r>
            <a:r>
              <a:rPr lang="en-US" i="1" dirty="0" smtClean="0"/>
              <a:t>God </a:t>
            </a:r>
            <a:r>
              <a:rPr lang="en-US" i="1" dirty="0"/>
              <a:t>our Savior, </a:t>
            </a:r>
            <a:r>
              <a:rPr lang="en-US" i="1" dirty="0" smtClean="0"/>
              <a:t>who </a:t>
            </a:r>
            <a:r>
              <a:rPr lang="en-US" i="1" dirty="0"/>
              <a:t>desires all men to be saved and to come to the knowledge of the truth</a:t>
            </a:r>
            <a:r>
              <a:rPr lang="en-US" i="1" dirty="0" smtClean="0"/>
              <a:t>.</a:t>
            </a:r>
            <a:r>
              <a:rPr lang="en-US" dirty="0" smtClean="0"/>
              <a:t>” (cf. 1 Thessalonians 4:13-18, 2 Peter 3:3-18)</a:t>
            </a:r>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15a</a:t>
            </a:r>
            <a:endParaRPr lang="en-US" dirty="0"/>
          </a:p>
        </p:txBody>
      </p:sp>
    </p:spTree>
    <p:extLst>
      <p:ext uri="{BB962C8B-B14F-4D97-AF65-F5344CB8AC3E}">
        <p14:creationId xmlns:p14="http://schemas.microsoft.com/office/powerpoint/2010/main" val="3044236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Blessed</a:t>
            </a:r>
          </a:p>
          <a:p>
            <a:pPr lvl="1"/>
            <a:r>
              <a:rPr lang="en-US" dirty="0" err="1" smtClean="0"/>
              <a:t>Makarios</a:t>
            </a:r>
            <a:r>
              <a:rPr lang="en-US" dirty="0" smtClean="0"/>
              <a:t> (</a:t>
            </a:r>
            <a:r>
              <a:rPr lang="en-US" dirty="0" err="1" smtClean="0"/>
              <a:t>mak-ar</a:t>
            </a:r>
            <a:r>
              <a:rPr lang="en-US" dirty="0" smtClean="0"/>
              <a:t>’-</a:t>
            </a:r>
            <a:r>
              <a:rPr lang="en-US" dirty="0" err="1" smtClean="0"/>
              <a:t>ee-os</a:t>
            </a:r>
            <a:r>
              <a:rPr lang="en-US" dirty="0" smtClean="0"/>
              <a:t>) “</a:t>
            </a:r>
            <a:r>
              <a:rPr lang="en-US" i="1" dirty="0" smtClean="0"/>
              <a:t>happy</a:t>
            </a:r>
            <a:r>
              <a:rPr lang="en-US" dirty="0" smtClean="0"/>
              <a:t>”</a:t>
            </a:r>
          </a:p>
          <a:p>
            <a:pPr lvl="1"/>
            <a:r>
              <a:rPr lang="en-US" dirty="0" smtClean="0"/>
              <a:t>“</a:t>
            </a:r>
            <a:r>
              <a:rPr lang="en-US" i="1" dirty="0" smtClean="0"/>
              <a:t>Accents </a:t>
            </a:r>
            <a:r>
              <a:rPr lang="en-US" i="1" dirty="0"/>
              <a:t>the actual inner state rather than the outward appearance as another sees it</a:t>
            </a:r>
            <a:r>
              <a:rPr lang="en-US" i="1" dirty="0" smtClean="0"/>
              <a:t>. </a:t>
            </a:r>
            <a:r>
              <a:rPr lang="en-US" dirty="0" smtClean="0"/>
              <a:t>(AT Robertson)”</a:t>
            </a:r>
          </a:p>
          <a:p>
            <a:pPr lvl="1"/>
            <a:r>
              <a:rPr lang="en-US" dirty="0" smtClean="0"/>
              <a:t>God is “the blessed” because it is in Him that true happiness can be found and that no matter the circumstances inside we can be blessed.</a:t>
            </a:r>
          </a:p>
          <a:p>
            <a:pPr lvl="1"/>
            <a:r>
              <a:rPr lang="en-US" dirty="0" smtClean="0"/>
              <a:t>Philippians </a:t>
            </a:r>
            <a:r>
              <a:rPr lang="en-US" dirty="0"/>
              <a:t>4:10-13 “</a:t>
            </a:r>
            <a:r>
              <a:rPr lang="en-US" i="1" dirty="0"/>
              <a:t>But I rejoiced in the Lord greatly that now at last your care for me has flourished again; though you surely did care, but you lacked opportunity. </a:t>
            </a:r>
            <a:r>
              <a:rPr lang="en-US" i="1" dirty="0" smtClean="0"/>
              <a:t>Not </a:t>
            </a:r>
            <a:r>
              <a:rPr lang="en-US" i="1" dirty="0"/>
              <a:t>that I speak in regard to need, for I have learned in whatever state I am, to be content: </a:t>
            </a:r>
            <a:r>
              <a:rPr lang="en-US" i="1" dirty="0" smtClean="0"/>
              <a:t>I </a:t>
            </a:r>
            <a:r>
              <a:rPr lang="en-US" i="1" dirty="0"/>
              <a:t>know how to be abased, and I know how to abound. Everywhere and in all things I have learned both to be full and to be hungry, both to abound and to suffer need. </a:t>
            </a:r>
            <a:r>
              <a:rPr lang="en-US" i="1" dirty="0" smtClean="0"/>
              <a:t>I </a:t>
            </a:r>
            <a:r>
              <a:rPr lang="en-US" i="1" dirty="0"/>
              <a:t>can do all things through </a:t>
            </a:r>
            <a:r>
              <a:rPr lang="en-US" i="1" dirty="0" smtClean="0"/>
              <a:t>Christ </a:t>
            </a:r>
            <a:r>
              <a:rPr lang="en-US" i="1" dirty="0"/>
              <a:t>who strengthens me.</a:t>
            </a:r>
            <a:r>
              <a:rPr lang="en-US" dirty="0"/>
              <a:t>”</a:t>
            </a:r>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15b</a:t>
            </a:r>
            <a:endParaRPr lang="en-US" dirty="0"/>
          </a:p>
        </p:txBody>
      </p:sp>
    </p:spTree>
    <p:extLst>
      <p:ext uri="{BB962C8B-B14F-4D97-AF65-F5344CB8AC3E}">
        <p14:creationId xmlns:p14="http://schemas.microsoft.com/office/powerpoint/2010/main" val="2902963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Only Potentate</a:t>
            </a:r>
          </a:p>
          <a:p>
            <a:pPr lvl="1"/>
            <a:r>
              <a:rPr lang="en-US" dirty="0" err="1" smtClean="0"/>
              <a:t>Dunastes</a:t>
            </a:r>
            <a:r>
              <a:rPr lang="en-US" dirty="0" smtClean="0"/>
              <a:t> (doo-</a:t>
            </a:r>
            <a:r>
              <a:rPr lang="en-US" dirty="0" err="1" smtClean="0"/>
              <a:t>nas’</a:t>
            </a:r>
            <a:r>
              <a:rPr lang="en-US" dirty="0" smtClean="0"/>
              <a:t>-</a:t>
            </a:r>
            <a:r>
              <a:rPr lang="en-US" dirty="0" err="1" smtClean="0"/>
              <a:t>tace</a:t>
            </a:r>
            <a:r>
              <a:rPr lang="en-US" dirty="0" smtClean="0"/>
              <a:t>) “</a:t>
            </a:r>
            <a:r>
              <a:rPr lang="en-US" i="1" dirty="0"/>
              <a:t>A prince, a potentate. A courtier, high officer, royal minister of great </a:t>
            </a:r>
            <a:r>
              <a:rPr lang="en-US" i="1" dirty="0" smtClean="0"/>
              <a:t>authority.</a:t>
            </a:r>
            <a:r>
              <a:rPr lang="en-US" dirty="0" smtClean="0"/>
              <a:t>”</a:t>
            </a:r>
          </a:p>
          <a:p>
            <a:pPr lvl="1"/>
            <a:r>
              <a:rPr lang="en-US" dirty="0" smtClean="0"/>
              <a:t>Acts 8:27 – The Eunuch is described as a man “ </a:t>
            </a:r>
            <a:r>
              <a:rPr lang="en-US" i="1" dirty="0" smtClean="0"/>
              <a:t>of great authority</a:t>
            </a:r>
            <a:r>
              <a:rPr lang="en-US" dirty="0" smtClean="0"/>
              <a:t>”</a:t>
            </a:r>
          </a:p>
          <a:p>
            <a:pPr lvl="1"/>
            <a:r>
              <a:rPr lang="en-US" dirty="0" smtClean="0"/>
              <a:t>God is the ‘</a:t>
            </a:r>
            <a:r>
              <a:rPr lang="en-US" dirty="0" err="1" smtClean="0"/>
              <a:t>monos</a:t>
            </a:r>
            <a:r>
              <a:rPr lang="en-US" dirty="0" smtClean="0"/>
              <a:t>’ (only) Potentate. </a:t>
            </a:r>
          </a:p>
          <a:p>
            <a:pPr lvl="1"/>
            <a:r>
              <a:rPr lang="en-US" dirty="0" smtClean="0"/>
              <a:t>What power man has, is only given to them by God.</a:t>
            </a:r>
          </a:p>
          <a:p>
            <a:pPr lvl="2"/>
            <a:r>
              <a:rPr lang="en-US" dirty="0" smtClean="0"/>
              <a:t>John </a:t>
            </a:r>
            <a:r>
              <a:rPr lang="en-US" dirty="0"/>
              <a:t>19:10-11 “</a:t>
            </a:r>
            <a:r>
              <a:rPr lang="en-US" i="1" dirty="0"/>
              <a:t>Then Pilate said to Him, “Are You not speaking to me? Do You not know that I have power to crucify You, and power to release You</a:t>
            </a:r>
            <a:r>
              <a:rPr lang="en-US" i="1" dirty="0" smtClean="0"/>
              <a:t>?” Jesus </a:t>
            </a:r>
            <a:r>
              <a:rPr lang="en-US" i="1" dirty="0"/>
              <a:t>answered, “You could have no power at all against Me unless it had been given you from above. Therefore the one who delivered Me to you has the greater sin</a:t>
            </a:r>
            <a:r>
              <a:rPr lang="en-US" dirty="0" smtClean="0"/>
              <a:t>.””</a:t>
            </a:r>
            <a:endParaRPr lang="en-US" dirty="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15c</a:t>
            </a:r>
            <a:endParaRPr lang="en-US" dirty="0"/>
          </a:p>
        </p:txBody>
      </p:sp>
    </p:spTree>
    <p:extLst>
      <p:ext uri="{BB962C8B-B14F-4D97-AF65-F5344CB8AC3E}">
        <p14:creationId xmlns:p14="http://schemas.microsoft.com/office/powerpoint/2010/main" val="40125208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92500"/>
          </a:bodyPr>
          <a:lstStyle/>
          <a:p>
            <a:r>
              <a:rPr lang="en-US" dirty="0" smtClean="0"/>
              <a:t>King of kings and Lord of lords</a:t>
            </a:r>
          </a:p>
          <a:p>
            <a:pPr lvl="1"/>
            <a:r>
              <a:rPr lang="en-US" dirty="0" smtClean="0"/>
              <a:t>Ascribed to Jesus in Revelation 17:14 &amp; 19:16 demonstrating his deity.</a:t>
            </a:r>
          </a:p>
          <a:p>
            <a:pPr lvl="1"/>
            <a:r>
              <a:rPr lang="en-US" dirty="0" smtClean="0"/>
              <a:t>Daniel 4:34-35 “</a:t>
            </a:r>
            <a:r>
              <a:rPr lang="en-US" i="1" dirty="0"/>
              <a:t>And at the end of the time I, Nebuchadnezzar, lifted my eyes to heaven, and my understanding returned to me; and I blessed the Most High and praised and honored Him who lives forever: For His dominion is an everlasting dominion, and His kingdom is from generation to generation.</a:t>
            </a:r>
            <a:r>
              <a:rPr lang="en-US" i="1" baseline="30000" dirty="0"/>
              <a:t> </a:t>
            </a:r>
            <a:r>
              <a:rPr lang="en-US" i="1" dirty="0"/>
              <a:t>All the inhabitants of the earth are reputed as nothing; He does according to His will in the army of heaven and among the inhabitants of the earth. No one can restrain His hand or say to Him, “What have You done</a:t>
            </a:r>
            <a:r>
              <a:rPr lang="en-US" i="1" dirty="0" smtClean="0"/>
              <a:t>?”</a:t>
            </a:r>
            <a:r>
              <a:rPr lang="en-US" dirty="0" smtClean="0"/>
              <a:t>”</a:t>
            </a:r>
          </a:p>
          <a:p>
            <a:pPr lvl="1"/>
            <a:r>
              <a:rPr lang="en-US" dirty="0"/>
              <a:t>Revelation 19:16 “</a:t>
            </a:r>
            <a:r>
              <a:rPr lang="en-US" i="1" dirty="0"/>
              <a:t>And He has on His robe and on His thigh a name written</a:t>
            </a:r>
            <a:r>
              <a:rPr lang="en-US" i="1" dirty="0" smtClean="0"/>
              <a:t>: KING </a:t>
            </a:r>
            <a:r>
              <a:rPr lang="en-US" i="1" dirty="0"/>
              <a:t>OF KINGS </a:t>
            </a:r>
            <a:r>
              <a:rPr lang="en-US" i="1" dirty="0" smtClean="0"/>
              <a:t>AND LORD </a:t>
            </a:r>
            <a:r>
              <a:rPr lang="en-US" i="1" dirty="0"/>
              <a:t>OF LORDS</a:t>
            </a:r>
            <a:r>
              <a:rPr lang="en-US" dirty="0"/>
              <a:t>.”</a:t>
            </a:r>
            <a:endParaRPr lang="en-US" dirty="0" smtClean="0"/>
          </a:p>
        </p:txBody>
      </p:sp>
      <p:sp>
        <p:nvSpPr>
          <p:cNvPr id="3" name="Title 2"/>
          <p:cNvSpPr>
            <a:spLocks noGrp="1"/>
          </p:cNvSpPr>
          <p:nvPr>
            <p:ph type="title"/>
          </p:nvPr>
        </p:nvSpPr>
        <p:spPr/>
        <p:txBody>
          <a:bodyPr/>
          <a:lstStyle/>
          <a:p>
            <a:r>
              <a:rPr lang="en-US" dirty="0" smtClean="0"/>
              <a:t>Verse 15</a:t>
            </a:r>
            <a:endParaRPr lang="en-US" dirty="0"/>
          </a:p>
        </p:txBody>
      </p:sp>
      <p:sp>
        <p:nvSpPr>
          <p:cNvPr id="4" name="Footer Placeholder 3"/>
          <p:cNvSpPr>
            <a:spLocks noGrp="1"/>
          </p:cNvSpPr>
          <p:nvPr>
            <p:ph type="ftr" sz="quarter" idx="11"/>
          </p:nvPr>
        </p:nvSpPr>
        <p:spPr/>
        <p:txBody>
          <a:bodyPr/>
          <a:lstStyle/>
          <a:p>
            <a:pPr>
              <a:defRPr/>
            </a:pPr>
            <a:r>
              <a:rPr lang="en-US" dirty="0" smtClean="0"/>
              <a:t>15d</a:t>
            </a:r>
            <a:endParaRPr lang="en-US" dirty="0"/>
          </a:p>
        </p:txBody>
      </p:sp>
    </p:spTree>
    <p:extLst>
      <p:ext uri="{BB962C8B-B14F-4D97-AF65-F5344CB8AC3E}">
        <p14:creationId xmlns:p14="http://schemas.microsoft.com/office/powerpoint/2010/main" val="39674794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 alone has immortality</a:t>
            </a:r>
          </a:p>
          <a:p>
            <a:pPr lvl="1"/>
            <a:r>
              <a:rPr lang="en-US" dirty="0" smtClean="0"/>
              <a:t>Immortality – </a:t>
            </a:r>
            <a:r>
              <a:rPr lang="en-US" dirty="0" err="1" smtClean="0"/>
              <a:t>Athanasia</a:t>
            </a:r>
            <a:r>
              <a:rPr lang="en-US" dirty="0" smtClean="0"/>
              <a:t> (</a:t>
            </a:r>
            <a:r>
              <a:rPr lang="en-US" dirty="0" err="1" smtClean="0"/>
              <a:t>ath</a:t>
            </a:r>
            <a:r>
              <a:rPr lang="en-US" dirty="0" smtClean="0"/>
              <a:t>-an-as-</a:t>
            </a:r>
            <a:r>
              <a:rPr lang="en-US" dirty="0" err="1" smtClean="0"/>
              <a:t>ee</a:t>
            </a:r>
            <a:r>
              <a:rPr lang="en-US" dirty="0" smtClean="0"/>
              <a:t>’-ah) meaning “</a:t>
            </a:r>
            <a:r>
              <a:rPr lang="en-US" i="1" dirty="0" smtClean="0"/>
              <a:t>undying, immortality, everlasting.</a:t>
            </a:r>
            <a:r>
              <a:rPr lang="en-US" dirty="0" smtClean="0"/>
              <a:t>”</a:t>
            </a:r>
          </a:p>
          <a:p>
            <a:pPr lvl="2"/>
            <a:r>
              <a:rPr lang="en-US" dirty="0" smtClean="0"/>
              <a:t>‘a’ – Negative participle</a:t>
            </a:r>
          </a:p>
          <a:p>
            <a:pPr lvl="2"/>
            <a:r>
              <a:rPr lang="en-US" dirty="0" err="1" smtClean="0"/>
              <a:t>Thanatos</a:t>
            </a:r>
            <a:r>
              <a:rPr lang="en-US" dirty="0" smtClean="0"/>
              <a:t> (than’-at-</a:t>
            </a:r>
            <a:r>
              <a:rPr lang="en-US" dirty="0" err="1" smtClean="0"/>
              <a:t>os</a:t>
            </a:r>
            <a:r>
              <a:rPr lang="en-US" dirty="0" smtClean="0"/>
              <a:t>) “</a:t>
            </a:r>
            <a:r>
              <a:rPr lang="en-US" i="1" dirty="0" smtClean="0"/>
              <a:t>death of the body</a:t>
            </a:r>
            <a:r>
              <a:rPr lang="en-US" dirty="0" smtClean="0"/>
              <a:t>”</a:t>
            </a:r>
          </a:p>
          <a:p>
            <a:pPr lvl="1"/>
            <a:r>
              <a:rPr lang="en-US" dirty="0" smtClean="0"/>
              <a:t>God is not subject to death</a:t>
            </a:r>
          </a:p>
          <a:p>
            <a:pPr lvl="2"/>
            <a:r>
              <a:rPr lang="en-US" dirty="0" smtClean="0"/>
              <a:t>Deuteronomy 33:27 – He is eternal</a:t>
            </a:r>
          </a:p>
          <a:p>
            <a:pPr lvl="2"/>
            <a:r>
              <a:rPr lang="en-US" dirty="0" smtClean="0"/>
              <a:t>John 4:24, Luke 24:39 – He is spirit.</a:t>
            </a:r>
          </a:p>
          <a:p>
            <a:pPr lvl="1"/>
            <a:r>
              <a:rPr lang="en-US" dirty="0" smtClean="0"/>
              <a:t>We will put on immortality</a:t>
            </a:r>
          </a:p>
          <a:p>
            <a:pPr lvl="2"/>
            <a:r>
              <a:rPr lang="en-US" dirty="0" smtClean="0"/>
              <a:t>Hebrews 9:27 – We will all die</a:t>
            </a:r>
          </a:p>
          <a:p>
            <a:pPr lvl="2"/>
            <a:r>
              <a:rPr lang="en-US" dirty="0" smtClean="0"/>
              <a:t>Hebrews 2:14-15 – Jesus overcame death</a:t>
            </a:r>
          </a:p>
          <a:p>
            <a:pPr lvl="2"/>
            <a:r>
              <a:rPr lang="en-US" dirty="0" smtClean="0"/>
              <a:t>1 Corinthians 15:53-54 – Mortal puts on immortality</a:t>
            </a:r>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16a</a:t>
            </a:r>
            <a:endParaRPr lang="en-US" dirty="0"/>
          </a:p>
        </p:txBody>
      </p:sp>
    </p:spTree>
    <p:extLst>
      <p:ext uri="{BB962C8B-B14F-4D97-AF65-F5344CB8AC3E}">
        <p14:creationId xmlns:p14="http://schemas.microsoft.com/office/powerpoint/2010/main" val="185183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 dwells in unapproachable light</a:t>
            </a:r>
          </a:p>
          <a:p>
            <a:pPr lvl="1"/>
            <a:r>
              <a:rPr lang="en-US" dirty="0" smtClean="0"/>
              <a:t>Revelation 21:23-24 </a:t>
            </a:r>
            <a:r>
              <a:rPr lang="en-US" dirty="0"/>
              <a:t>“</a:t>
            </a:r>
            <a:r>
              <a:rPr lang="en-US" i="1" dirty="0"/>
              <a:t>The city had no need of the sun or of the moon to shine in it</a:t>
            </a:r>
            <a:r>
              <a:rPr lang="en-US" i="1" dirty="0" smtClean="0"/>
              <a:t>, </a:t>
            </a:r>
            <a:r>
              <a:rPr lang="en-US" i="1" dirty="0"/>
              <a:t>for the </a:t>
            </a:r>
            <a:r>
              <a:rPr lang="en-US" i="1" dirty="0" smtClean="0"/>
              <a:t>glory </a:t>
            </a:r>
            <a:r>
              <a:rPr lang="en-US" i="1" dirty="0"/>
              <a:t>of God illuminated it. The Lamb is its light. </a:t>
            </a:r>
            <a:r>
              <a:rPr lang="en-US" i="1" dirty="0" smtClean="0"/>
              <a:t>And </a:t>
            </a:r>
            <a:r>
              <a:rPr lang="en-US" i="1" dirty="0"/>
              <a:t>the nations of those who are </a:t>
            </a:r>
            <a:r>
              <a:rPr lang="en-US" i="1" dirty="0" smtClean="0"/>
              <a:t>saved </a:t>
            </a:r>
            <a:r>
              <a:rPr lang="en-US" i="1" dirty="0"/>
              <a:t>shall walk in its light, and the kings of the earth bring their glory and honor into </a:t>
            </a:r>
            <a:r>
              <a:rPr lang="en-US" i="1" dirty="0" smtClean="0"/>
              <a:t>it.</a:t>
            </a:r>
            <a:r>
              <a:rPr lang="en-US" dirty="0" smtClean="0"/>
              <a:t>”</a:t>
            </a:r>
          </a:p>
          <a:p>
            <a:pPr lvl="1"/>
            <a:r>
              <a:rPr lang="en-US" dirty="0" smtClean="0"/>
              <a:t>Exodus 34:29-35 – Moses face shone such that the people were afraid when he came from the presence of God.</a:t>
            </a:r>
          </a:p>
          <a:p>
            <a:pPr lvl="1"/>
            <a:r>
              <a:rPr lang="en-US" dirty="0" smtClean="0"/>
              <a:t>Matthew 17:1-2 “…</a:t>
            </a:r>
            <a:r>
              <a:rPr lang="en-US" i="1" dirty="0"/>
              <a:t> His face shone like the sun, and His clothes became as white as the light</a:t>
            </a:r>
            <a:r>
              <a:rPr lang="en-US" i="1" dirty="0" smtClean="0"/>
              <a:t>.</a:t>
            </a:r>
            <a:r>
              <a:rPr lang="en-US" dirty="0" smtClean="0"/>
              <a:t>”</a:t>
            </a:r>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16b</a:t>
            </a:r>
            <a:endParaRPr lang="en-US" dirty="0"/>
          </a:p>
        </p:txBody>
      </p:sp>
    </p:spTree>
    <p:extLst>
      <p:ext uri="{BB962C8B-B14F-4D97-AF65-F5344CB8AC3E}">
        <p14:creationId xmlns:p14="http://schemas.microsoft.com/office/powerpoint/2010/main" val="2442405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85000" lnSpcReduction="10000"/>
          </a:bodyPr>
          <a:lstStyle/>
          <a:p>
            <a:r>
              <a:rPr lang="en-US" dirty="0"/>
              <a:t>No man can see or has </a:t>
            </a:r>
            <a:r>
              <a:rPr lang="en-US" dirty="0" smtClean="0"/>
              <a:t>seen</a:t>
            </a:r>
          </a:p>
          <a:p>
            <a:pPr lvl="1"/>
            <a:r>
              <a:rPr lang="en-US" dirty="0"/>
              <a:t>John 5:37 “</a:t>
            </a:r>
            <a:r>
              <a:rPr lang="en-US" i="1" dirty="0"/>
              <a:t>And the Father Himself, who sent Me, has testified of Me. You have neither heard His voice at any time, nor seen His form</a:t>
            </a:r>
            <a:r>
              <a:rPr lang="en-US" dirty="0" smtClean="0"/>
              <a:t>.”</a:t>
            </a:r>
          </a:p>
          <a:p>
            <a:pPr lvl="1"/>
            <a:r>
              <a:rPr lang="en-US" dirty="0"/>
              <a:t>John 6:46 “</a:t>
            </a:r>
            <a:r>
              <a:rPr lang="en-US" i="1" dirty="0"/>
              <a:t>Not that anyone has seen the Father, except He who is from God; He has seen the Father</a:t>
            </a:r>
            <a:r>
              <a:rPr lang="en-US" i="1" dirty="0" smtClean="0"/>
              <a:t>.</a:t>
            </a:r>
            <a:r>
              <a:rPr lang="en-US" dirty="0" smtClean="0"/>
              <a:t>”</a:t>
            </a:r>
          </a:p>
          <a:p>
            <a:pPr lvl="1"/>
            <a:r>
              <a:rPr lang="en-US" dirty="0"/>
              <a:t>1 John 4:12 “</a:t>
            </a:r>
            <a:r>
              <a:rPr lang="en-US" i="1" dirty="0"/>
              <a:t>No one has seen God at any time. If we love one another, God abides in us, and His love has been perfected in </a:t>
            </a:r>
            <a:r>
              <a:rPr lang="en-US" i="1" dirty="0" smtClean="0"/>
              <a:t>us.</a:t>
            </a:r>
            <a:r>
              <a:rPr lang="en-US" dirty="0" smtClean="0"/>
              <a:t>”</a:t>
            </a:r>
          </a:p>
          <a:p>
            <a:r>
              <a:rPr lang="en-US" dirty="0" smtClean="0"/>
              <a:t>Manifestations of God</a:t>
            </a:r>
          </a:p>
          <a:p>
            <a:pPr lvl="1"/>
            <a:r>
              <a:rPr lang="en-US" dirty="0" smtClean="0"/>
              <a:t>Genesis 18:1-2 – Two angels and the Lord before Abraham.</a:t>
            </a:r>
          </a:p>
          <a:p>
            <a:pPr lvl="1"/>
            <a:r>
              <a:rPr lang="en-US" dirty="0" smtClean="0"/>
              <a:t>Genesis 32:24,28 – Jacob wrestled with God.</a:t>
            </a:r>
          </a:p>
          <a:p>
            <a:pPr lvl="1"/>
            <a:r>
              <a:rPr lang="en-US" dirty="0" smtClean="0"/>
              <a:t>Luke 3:22 – The Holy Spirit descends in the form of a dove.</a:t>
            </a:r>
          </a:p>
          <a:p>
            <a:pPr lvl="1"/>
            <a:r>
              <a:rPr lang="en-US" dirty="0" smtClean="0"/>
              <a:t>Jesus came in the form of a man.</a:t>
            </a:r>
          </a:p>
          <a:p>
            <a:r>
              <a:rPr lang="en-US" dirty="0" smtClean="0"/>
              <a:t>No man can see God in all His glory</a:t>
            </a:r>
          </a:p>
          <a:p>
            <a:pPr lvl="1"/>
            <a:r>
              <a:rPr lang="en-US" dirty="0" smtClean="0"/>
              <a:t>In the flesh we cannot stand before God’s true glory (cf. </a:t>
            </a:r>
            <a:r>
              <a:rPr lang="en-US" dirty="0"/>
              <a:t>Exodus 33:17-23, Deuteronomy </a:t>
            </a:r>
            <a:r>
              <a:rPr lang="en-US" dirty="0" smtClean="0"/>
              <a:t>5:23-27)</a:t>
            </a:r>
          </a:p>
          <a:p>
            <a:pPr lvl="1"/>
            <a:r>
              <a:rPr lang="en-US" dirty="0" smtClean="0"/>
              <a:t>God is spirit (John 4:24) and invisible (Romans 1:20)</a:t>
            </a:r>
          </a:p>
          <a:p>
            <a:pPr lvl="1"/>
            <a:endParaRPr lang="en-US" dirty="0"/>
          </a:p>
        </p:txBody>
      </p:sp>
      <p:sp>
        <p:nvSpPr>
          <p:cNvPr id="3" name="Title 2"/>
          <p:cNvSpPr>
            <a:spLocks noGrp="1"/>
          </p:cNvSpPr>
          <p:nvPr>
            <p:ph type="title"/>
          </p:nvPr>
        </p:nvSpPr>
        <p:spPr/>
        <p:txBody>
          <a:bodyPr/>
          <a:lstStyle/>
          <a:p>
            <a:r>
              <a:rPr lang="en-US" dirty="0" smtClean="0"/>
              <a:t>Verse 16</a:t>
            </a:r>
            <a:endParaRPr lang="en-US" dirty="0"/>
          </a:p>
        </p:txBody>
      </p:sp>
      <p:sp>
        <p:nvSpPr>
          <p:cNvPr id="4" name="Footer Placeholder 3"/>
          <p:cNvSpPr>
            <a:spLocks noGrp="1"/>
          </p:cNvSpPr>
          <p:nvPr>
            <p:ph type="ftr" sz="quarter" idx="11"/>
          </p:nvPr>
        </p:nvSpPr>
        <p:spPr/>
        <p:txBody>
          <a:bodyPr/>
          <a:lstStyle/>
          <a:p>
            <a:pPr>
              <a:defRPr/>
            </a:pPr>
            <a:r>
              <a:rPr lang="en-US" dirty="0" smtClean="0"/>
              <a:t>16c/d</a:t>
            </a:r>
            <a:endParaRPr lang="en-US" dirty="0"/>
          </a:p>
        </p:txBody>
      </p:sp>
    </p:spTree>
    <p:extLst>
      <p:ext uri="{BB962C8B-B14F-4D97-AF65-F5344CB8AC3E}">
        <p14:creationId xmlns:p14="http://schemas.microsoft.com/office/powerpoint/2010/main" val="10685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Command the rich</a:t>
            </a:r>
          </a:p>
          <a:p>
            <a:pPr lvl="1"/>
            <a:r>
              <a:rPr lang="en-US" dirty="0" smtClean="0"/>
              <a:t>It is not sinful to have wealth and still be a Christian.</a:t>
            </a:r>
          </a:p>
          <a:p>
            <a:pPr lvl="1"/>
            <a:r>
              <a:rPr lang="en-US" dirty="0" smtClean="0"/>
              <a:t>What about the rich young ruler (Matthew 19:16-22)?</a:t>
            </a:r>
          </a:p>
          <a:p>
            <a:pPr lvl="2"/>
            <a:r>
              <a:rPr lang="en-US" dirty="0" smtClean="0"/>
              <a:t>His problem was that he placed his trust in his riches as Paul commands we are not to.</a:t>
            </a:r>
          </a:p>
          <a:p>
            <a:r>
              <a:rPr lang="en-US" dirty="0" smtClean="0"/>
              <a:t>The rich are not to be haughty</a:t>
            </a:r>
          </a:p>
          <a:p>
            <a:pPr lvl="1"/>
            <a:r>
              <a:rPr lang="en-US" dirty="0" smtClean="0"/>
              <a:t>Haughty – </a:t>
            </a:r>
            <a:r>
              <a:rPr lang="en-US" dirty="0" err="1" smtClean="0"/>
              <a:t>hupselophroneo</a:t>
            </a:r>
            <a:r>
              <a:rPr lang="en-US" dirty="0" smtClean="0"/>
              <a:t> (hoop-say-lo-front-eh’-o) “</a:t>
            </a:r>
            <a:r>
              <a:rPr lang="en-US" i="1" dirty="0" smtClean="0"/>
              <a:t>high minded, proud, conceited</a:t>
            </a:r>
            <a:r>
              <a:rPr lang="en-US" dirty="0" smtClean="0"/>
              <a:t>”</a:t>
            </a:r>
          </a:p>
          <a:p>
            <a:pPr lvl="1"/>
            <a:r>
              <a:rPr lang="en-US" dirty="0" smtClean="0"/>
              <a:t>This person judges themselves to be better or more honorable than those who have less wealth.</a:t>
            </a:r>
          </a:p>
          <a:p>
            <a:pPr lvl="2"/>
            <a:r>
              <a:rPr lang="en-US" dirty="0" smtClean="0"/>
              <a:t>Cf. Deuteronomy 8:11-17, Daniel 4:30, James 1:9-11</a:t>
            </a:r>
          </a:p>
          <a:p>
            <a:pPr lvl="1"/>
            <a:r>
              <a:rPr lang="en-US" dirty="0" smtClean="0"/>
              <a:t>The least shall be first – Mark 9:33-37</a:t>
            </a:r>
            <a:endParaRPr lang="en-US" dirty="0" smtClean="0"/>
          </a:p>
          <a:p>
            <a:pPr lvl="1"/>
            <a:endParaRPr lang="en-US" dirty="0"/>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17a/b</a:t>
            </a:r>
            <a:endParaRPr lang="en-US" dirty="0"/>
          </a:p>
        </p:txBody>
      </p:sp>
    </p:spTree>
    <p:extLst>
      <p:ext uri="{BB962C8B-B14F-4D97-AF65-F5344CB8AC3E}">
        <p14:creationId xmlns:p14="http://schemas.microsoft.com/office/powerpoint/2010/main" val="201359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92500" lnSpcReduction="10000"/>
          </a:bodyPr>
          <a:lstStyle/>
          <a:p>
            <a:r>
              <a:rPr lang="en-US" dirty="0" smtClean="0"/>
              <a:t>Don’t trust in uncertain riches</a:t>
            </a:r>
          </a:p>
          <a:p>
            <a:pPr lvl="1"/>
            <a:r>
              <a:rPr lang="en-US" dirty="0" smtClean="0"/>
              <a:t>Riches may perish through misfortune – Ecclesiastes 5:13-14</a:t>
            </a:r>
          </a:p>
          <a:p>
            <a:pPr lvl="2"/>
            <a:r>
              <a:rPr lang="en-US" dirty="0" smtClean="0"/>
              <a:t>Thieves may steal your stuff – Matthew 6:19-21, Job 2:13-15, 17</a:t>
            </a:r>
          </a:p>
          <a:p>
            <a:pPr lvl="2"/>
            <a:r>
              <a:rPr lang="en-US" dirty="0" smtClean="0"/>
              <a:t>Disasters could occur – Job 2:16</a:t>
            </a:r>
          </a:p>
          <a:p>
            <a:pPr lvl="2"/>
            <a:r>
              <a:rPr lang="en-US" dirty="0" smtClean="0"/>
              <a:t>Make a bad deal – Proverbs 6:1-5</a:t>
            </a:r>
          </a:p>
          <a:p>
            <a:pPr lvl="1"/>
            <a:r>
              <a:rPr lang="en-US" dirty="0" smtClean="0"/>
              <a:t>Riches are easily wasted – Luke 15:11-13</a:t>
            </a:r>
          </a:p>
          <a:p>
            <a:pPr lvl="1"/>
            <a:r>
              <a:rPr lang="en-US" dirty="0" smtClean="0"/>
              <a:t>Because it makes it hard to get into Heaven – Matthew 19:23-24</a:t>
            </a:r>
          </a:p>
          <a:p>
            <a:pPr lvl="1"/>
            <a:r>
              <a:rPr lang="en-US" dirty="0" smtClean="0"/>
              <a:t>Because you will die - Luke 12:16-21</a:t>
            </a:r>
          </a:p>
          <a:p>
            <a:r>
              <a:rPr lang="en-US" dirty="0" smtClean="0"/>
              <a:t>Trust in the living God</a:t>
            </a:r>
          </a:p>
          <a:p>
            <a:pPr lvl="1"/>
            <a:r>
              <a:rPr lang="en-US" dirty="0" smtClean="0"/>
              <a:t>Because the Earth and all in it will be burned up – 2 Peter 3:10</a:t>
            </a:r>
          </a:p>
          <a:p>
            <a:pPr lvl="1"/>
            <a:r>
              <a:rPr lang="en-US" dirty="0" smtClean="0"/>
              <a:t>Because He provides for us richly.</a:t>
            </a:r>
          </a:p>
          <a:p>
            <a:pPr lvl="2"/>
            <a:r>
              <a:rPr lang="en-US" dirty="0" smtClean="0"/>
              <a:t>Physically – Matthew 6:25-34</a:t>
            </a:r>
          </a:p>
          <a:p>
            <a:pPr lvl="2"/>
            <a:r>
              <a:rPr lang="en-US" dirty="0" smtClean="0"/>
              <a:t>That we should enjoy the comforts of this life – Ecclesiastes 9:7-9</a:t>
            </a:r>
          </a:p>
          <a:p>
            <a:pPr lvl="2"/>
            <a:r>
              <a:rPr lang="en-US" dirty="0" smtClean="0"/>
              <a:t>Salvation – 1 Timothy 2:3-6</a:t>
            </a:r>
            <a:endParaRPr lang="en-US" dirty="0"/>
          </a:p>
        </p:txBody>
      </p:sp>
      <p:sp>
        <p:nvSpPr>
          <p:cNvPr id="3" name="Title 2"/>
          <p:cNvSpPr>
            <a:spLocks noGrp="1"/>
          </p:cNvSpPr>
          <p:nvPr>
            <p:ph type="title"/>
          </p:nvPr>
        </p:nvSpPr>
        <p:spPr/>
        <p:txBody>
          <a:bodyPr/>
          <a:lstStyle/>
          <a:p>
            <a:r>
              <a:rPr lang="en-US" dirty="0" smtClean="0"/>
              <a:t>Verse 17</a:t>
            </a:r>
            <a:endParaRPr lang="en-US" dirty="0"/>
          </a:p>
        </p:txBody>
      </p:sp>
      <p:sp>
        <p:nvSpPr>
          <p:cNvPr id="4" name="Footer Placeholder 3"/>
          <p:cNvSpPr>
            <a:spLocks noGrp="1"/>
          </p:cNvSpPr>
          <p:nvPr>
            <p:ph type="ftr" sz="quarter" idx="11"/>
          </p:nvPr>
        </p:nvSpPr>
        <p:spPr/>
        <p:txBody>
          <a:bodyPr/>
          <a:lstStyle/>
          <a:p>
            <a:pPr>
              <a:defRPr/>
            </a:pPr>
            <a:r>
              <a:rPr lang="en-US" dirty="0" smtClean="0"/>
              <a:t>17c/d</a:t>
            </a:r>
            <a:endParaRPr lang="en-US" dirty="0"/>
          </a:p>
        </p:txBody>
      </p:sp>
    </p:spTree>
    <p:extLst>
      <p:ext uri="{BB962C8B-B14F-4D97-AF65-F5344CB8AC3E}">
        <p14:creationId xmlns:p14="http://schemas.microsoft.com/office/powerpoint/2010/main" val="256664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2" end="1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Verse 18</a:t>
            </a:r>
            <a:endParaRPr lang="en-US" dirty="0"/>
          </a:p>
        </p:txBody>
      </p:sp>
      <p:sp>
        <p:nvSpPr>
          <p:cNvPr id="4" name="Footer Placeholder 3"/>
          <p:cNvSpPr>
            <a:spLocks noGrp="1"/>
          </p:cNvSpPr>
          <p:nvPr>
            <p:ph type="ftr" sz="quarter" idx="11"/>
          </p:nvPr>
        </p:nvSpPr>
        <p:spPr/>
        <p:txBody>
          <a:bodyPr/>
          <a:lstStyle/>
          <a:p>
            <a:pPr>
              <a:defRPr/>
            </a:pPr>
            <a:r>
              <a:rPr lang="en-US" dirty="0" smtClean="0"/>
              <a:t>18</a:t>
            </a:r>
            <a:endParaRPr lang="en-US" dirty="0"/>
          </a:p>
        </p:txBody>
      </p:sp>
    </p:spTree>
    <p:extLst>
      <p:ext uri="{BB962C8B-B14F-4D97-AF65-F5344CB8AC3E}">
        <p14:creationId xmlns:p14="http://schemas.microsoft.com/office/powerpoint/2010/main" val="320534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lnSpcReduction="10000"/>
          </a:bodyPr>
          <a:lstStyle/>
          <a:p>
            <a:r>
              <a:rPr lang="en-US" dirty="0"/>
              <a:t>So that God is not blasphemed</a:t>
            </a:r>
          </a:p>
          <a:p>
            <a:pPr lvl="1"/>
            <a:r>
              <a:rPr lang="en-US" dirty="0"/>
              <a:t>Having a godly attitude may lead to the master obeying the truth</a:t>
            </a:r>
            <a:r>
              <a:rPr lang="en-US" dirty="0" smtClean="0"/>
              <a:t>.</a:t>
            </a:r>
          </a:p>
          <a:p>
            <a:pPr lvl="1"/>
            <a:r>
              <a:rPr lang="en-US" dirty="0" smtClean="0"/>
              <a:t>We are representatives of Christ, thus having a rebellious attitude or being poor workers may harm the view of others about the Christian faith.</a:t>
            </a:r>
          </a:p>
          <a:p>
            <a:pPr lvl="2"/>
            <a:r>
              <a:rPr lang="en-US" dirty="0" smtClean="0"/>
              <a:t>2 </a:t>
            </a:r>
            <a:r>
              <a:rPr lang="en-US" dirty="0"/>
              <a:t>Corinthians 5:20 “</a:t>
            </a:r>
            <a:r>
              <a:rPr lang="en-US" i="1" dirty="0"/>
              <a:t>Now then, we are ambassadors for Christ, as though God were pleading through us</a:t>
            </a:r>
            <a:r>
              <a:rPr lang="en-US" i="1" dirty="0" smtClean="0"/>
              <a:t>…</a:t>
            </a:r>
            <a:r>
              <a:rPr lang="en-US" dirty="0" smtClean="0"/>
              <a:t>”</a:t>
            </a:r>
          </a:p>
          <a:p>
            <a:r>
              <a:rPr lang="en-US" dirty="0" smtClean="0"/>
              <a:t>In today’s workforce </a:t>
            </a:r>
          </a:p>
          <a:p>
            <a:pPr lvl="1"/>
            <a:r>
              <a:rPr lang="en-US" dirty="0" smtClean="0"/>
              <a:t>cf. Ephesians 6:5-9, Colossians 3:22-4:1</a:t>
            </a:r>
          </a:p>
          <a:p>
            <a:pPr lvl="1"/>
            <a:r>
              <a:rPr lang="en-US" dirty="0" smtClean="0"/>
              <a:t>If slaves were commanded to honor their masters, even the harsh, what does that mean for us?</a:t>
            </a:r>
          </a:p>
          <a:p>
            <a:pPr lvl="1"/>
            <a:r>
              <a:rPr lang="en-US" dirty="0" smtClean="0"/>
              <a:t>Does our attitude toward our work hurt or help our co-workers perception of Christians?</a:t>
            </a:r>
          </a:p>
          <a:p>
            <a:pPr lvl="1"/>
            <a:endParaRPr lang="en-US" dirty="0" smtClean="0"/>
          </a:p>
          <a:p>
            <a:pPr lvl="1"/>
            <a:endParaRPr lang="en-US" dirty="0" smtClean="0"/>
          </a:p>
          <a:p>
            <a:pPr lvl="1"/>
            <a:endParaRPr lang="en-US" dirty="0"/>
          </a:p>
          <a:p>
            <a:endParaRPr lang="en-US" dirty="0"/>
          </a:p>
        </p:txBody>
      </p:sp>
      <p:sp>
        <p:nvSpPr>
          <p:cNvPr id="3" name="Title 2"/>
          <p:cNvSpPr>
            <a:spLocks noGrp="1"/>
          </p:cNvSpPr>
          <p:nvPr>
            <p:ph type="title"/>
          </p:nvPr>
        </p:nvSpPr>
        <p:spPr/>
        <p:txBody>
          <a:bodyPr/>
          <a:lstStyle/>
          <a:p>
            <a:r>
              <a:rPr lang="en-US" dirty="0" smtClean="0"/>
              <a:t>Verse 1</a:t>
            </a:r>
            <a:endParaRPr lang="en-US" dirty="0"/>
          </a:p>
        </p:txBody>
      </p:sp>
      <p:sp>
        <p:nvSpPr>
          <p:cNvPr id="4" name="Footer Placeholder 3"/>
          <p:cNvSpPr>
            <a:spLocks noGrp="1"/>
          </p:cNvSpPr>
          <p:nvPr>
            <p:ph type="ftr" sz="quarter" idx="11"/>
          </p:nvPr>
        </p:nvSpPr>
        <p:spPr/>
        <p:txBody>
          <a:bodyPr/>
          <a:lstStyle/>
          <a:p>
            <a:pPr>
              <a:defRPr/>
            </a:pPr>
            <a:r>
              <a:rPr lang="en-US" dirty="0" smtClean="0"/>
              <a:t>1c</a:t>
            </a:r>
            <a:endParaRPr lang="en-US" dirty="0"/>
          </a:p>
        </p:txBody>
      </p:sp>
    </p:spTree>
    <p:extLst>
      <p:ext uri="{BB962C8B-B14F-4D97-AF65-F5344CB8AC3E}">
        <p14:creationId xmlns:p14="http://schemas.microsoft.com/office/powerpoint/2010/main" val="105152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fontScale="92500" lnSpcReduction="10000"/>
          </a:bodyPr>
          <a:lstStyle/>
          <a:p>
            <a:r>
              <a:rPr lang="en-US" dirty="0" smtClean="0"/>
              <a:t>Those who have believing masters</a:t>
            </a:r>
          </a:p>
          <a:p>
            <a:pPr lvl="1"/>
            <a:r>
              <a:rPr lang="en-US" dirty="0" smtClean="0"/>
              <a:t>Thinking they are now equal (Galatians 3:28) they may have thought they should be freed.</a:t>
            </a:r>
          </a:p>
          <a:p>
            <a:pPr lvl="1"/>
            <a:r>
              <a:rPr lang="en-US" dirty="0" smtClean="0"/>
              <a:t>May have despised formerly cruel masters.</a:t>
            </a:r>
          </a:p>
          <a:p>
            <a:r>
              <a:rPr lang="en-US" dirty="0" smtClean="0"/>
              <a:t>Do not despise them because they are brethren</a:t>
            </a:r>
          </a:p>
          <a:p>
            <a:pPr lvl="1"/>
            <a:r>
              <a:rPr lang="en-US" dirty="0" smtClean="0"/>
              <a:t>We are never authorized to look down on brethren.</a:t>
            </a:r>
          </a:p>
          <a:p>
            <a:pPr lvl="1"/>
            <a:r>
              <a:rPr lang="en-US" dirty="0" smtClean="0"/>
              <a:t>Instead we are to treat them as beloved.</a:t>
            </a:r>
          </a:p>
          <a:p>
            <a:pPr lvl="2"/>
            <a:r>
              <a:rPr lang="en-US" dirty="0" smtClean="0"/>
              <a:t>Beloved – </a:t>
            </a:r>
            <a:r>
              <a:rPr lang="en-US" dirty="0" err="1" smtClean="0"/>
              <a:t>Agapetos</a:t>
            </a:r>
            <a:r>
              <a:rPr lang="en-US" dirty="0" smtClean="0"/>
              <a:t> (</a:t>
            </a:r>
            <a:r>
              <a:rPr lang="en-US" dirty="0" err="1" smtClean="0"/>
              <a:t>ag</a:t>
            </a:r>
            <a:r>
              <a:rPr lang="en-US" dirty="0" smtClean="0"/>
              <a:t>-</a:t>
            </a:r>
            <a:r>
              <a:rPr lang="en-US" dirty="0" err="1" smtClean="0"/>
              <a:t>ap</a:t>
            </a:r>
            <a:r>
              <a:rPr lang="en-US" dirty="0" smtClean="0"/>
              <a:t>-ay-</a:t>
            </a:r>
            <a:r>
              <a:rPr lang="en-US" dirty="0" err="1" smtClean="0"/>
              <a:t>tos</a:t>
            </a:r>
            <a:r>
              <a:rPr lang="en-US" dirty="0" smtClean="0"/>
              <a:t>’) “</a:t>
            </a:r>
            <a:r>
              <a:rPr lang="en-US" i="1" dirty="0" smtClean="0"/>
              <a:t>worthy of love</a:t>
            </a:r>
            <a:r>
              <a:rPr lang="en-US" dirty="0" smtClean="0"/>
              <a:t>”</a:t>
            </a:r>
          </a:p>
          <a:p>
            <a:pPr lvl="2"/>
            <a:r>
              <a:rPr lang="en-US" dirty="0" smtClean="0"/>
              <a:t>One’s social status (rich/poor) does not grant us to hate our brethren.</a:t>
            </a:r>
          </a:p>
          <a:p>
            <a:pPr lvl="2"/>
            <a:r>
              <a:rPr lang="en-US" dirty="0" smtClean="0"/>
              <a:t>1 John 4:20-21 “</a:t>
            </a:r>
            <a:r>
              <a:rPr lang="en-US" i="1" dirty="0"/>
              <a:t>If someone says, “I love God,” and hates his brother, he is a liar; for he who does not love his brother whom he has seen, how can he love God whom he has not seen? And this commandment we have from Him: that he who loves God must love his brother also</a:t>
            </a:r>
            <a:r>
              <a:rPr lang="en-US" i="1" dirty="0" smtClean="0"/>
              <a:t>.</a:t>
            </a:r>
            <a:r>
              <a:rPr lang="en-US" dirty="0" smtClean="0"/>
              <a:t>”</a:t>
            </a:r>
          </a:p>
          <a:p>
            <a:pPr lvl="1"/>
            <a:r>
              <a:rPr lang="en-US" dirty="0" smtClean="0"/>
              <a:t>God loves the master and the slave equally.</a:t>
            </a:r>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2a</a:t>
            </a:r>
            <a:endParaRPr lang="en-US" dirty="0"/>
          </a:p>
        </p:txBody>
      </p:sp>
    </p:spTree>
    <p:extLst>
      <p:ext uri="{BB962C8B-B14F-4D97-AF65-F5344CB8AC3E}">
        <p14:creationId xmlns:p14="http://schemas.microsoft.com/office/powerpoint/2010/main" val="2639953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Master benefited by believing slaves</a:t>
            </a:r>
          </a:p>
          <a:p>
            <a:pPr lvl="1"/>
            <a:r>
              <a:rPr lang="en-US" dirty="0" smtClean="0"/>
              <a:t>The believing master will benefit because the believing slave should seek to serve as he does Christ (cf. Colossians 3:22-25)</a:t>
            </a:r>
          </a:p>
          <a:p>
            <a:pPr lvl="1"/>
            <a:r>
              <a:rPr lang="en-US" dirty="0" smtClean="0"/>
              <a:t>The believing master will benefit because the believing slave provides a good example of serving others and especially God.</a:t>
            </a:r>
          </a:p>
          <a:p>
            <a:pPr lvl="1"/>
            <a:r>
              <a:rPr lang="en-US" dirty="0" smtClean="0"/>
              <a:t>The believing slave benefits because the believing master will be inclined to take better care of him.</a:t>
            </a:r>
          </a:p>
          <a:p>
            <a:r>
              <a:rPr lang="en-US" dirty="0" smtClean="0"/>
              <a:t>Timothy was told to once again teach these things and exhort the brethren to act as godly people.</a:t>
            </a:r>
            <a:endParaRPr lang="en-US" dirty="0"/>
          </a:p>
        </p:txBody>
      </p:sp>
      <p:sp>
        <p:nvSpPr>
          <p:cNvPr id="3" name="Title 2"/>
          <p:cNvSpPr>
            <a:spLocks noGrp="1"/>
          </p:cNvSpPr>
          <p:nvPr>
            <p:ph type="title"/>
          </p:nvPr>
        </p:nvSpPr>
        <p:spPr/>
        <p:txBody>
          <a:bodyPr/>
          <a:lstStyle/>
          <a:p>
            <a:r>
              <a:rPr lang="en-US" dirty="0" smtClean="0"/>
              <a:t>Verse 2</a:t>
            </a:r>
            <a:endParaRPr lang="en-US" dirty="0"/>
          </a:p>
        </p:txBody>
      </p:sp>
      <p:sp>
        <p:nvSpPr>
          <p:cNvPr id="4" name="Footer Placeholder 3"/>
          <p:cNvSpPr>
            <a:spLocks noGrp="1"/>
          </p:cNvSpPr>
          <p:nvPr>
            <p:ph type="ftr" sz="quarter" idx="11"/>
          </p:nvPr>
        </p:nvSpPr>
        <p:spPr/>
        <p:txBody>
          <a:bodyPr/>
          <a:lstStyle/>
          <a:p>
            <a:pPr>
              <a:defRPr/>
            </a:pPr>
            <a:r>
              <a:rPr lang="en-US" dirty="0" smtClean="0"/>
              <a:t>2c/d</a:t>
            </a:r>
            <a:endParaRPr lang="en-US" dirty="0"/>
          </a:p>
        </p:txBody>
      </p:sp>
    </p:spTree>
    <p:extLst>
      <p:ext uri="{BB962C8B-B14F-4D97-AF65-F5344CB8AC3E}">
        <p14:creationId xmlns:p14="http://schemas.microsoft.com/office/powerpoint/2010/main" val="32398853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92500"/>
          </a:bodyPr>
          <a:lstStyle/>
          <a:p>
            <a:r>
              <a:rPr lang="en-US" dirty="0" smtClean="0"/>
              <a:t>If anyone teaches otherwise</a:t>
            </a:r>
          </a:p>
          <a:p>
            <a:pPr lvl="1"/>
            <a:r>
              <a:rPr lang="en-US" dirty="0" smtClean="0"/>
              <a:t>In context this may relate to some teaching false doctrine regarding the slave/master relationship.</a:t>
            </a:r>
          </a:p>
          <a:p>
            <a:pPr lvl="1"/>
            <a:r>
              <a:rPr lang="en-US" dirty="0" smtClean="0"/>
              <a:t>Teaches otherwise – </a:t>
            </a:r>
            <a:r>
              <a:rPr lang="en-US" dirty="0" err="1" smtClean="0"/>
              <a:t>Heterodidaskaleo</a:t>
            </a:r>
            <a:r>
              <a:rPr lang="en-US" dirty="0" smtClean="0"/>
              <a:t> – This is once again the same word we find in 1 Timothy 1:3 where Timothy is charged to make sure no other doctrines were being taught.</a:t>
            </a:r>
          </a:p>
          <a:p>
            <a:r>
              <a:rPr lang="en-US" dirty="0" smtClean="0"/>
              <a:t>Wholesome words</a:t>
            </a:r>
          </a:p>
          <a:p>
            <a:pPr lvl="1"/>
            <a:r>
              <a:rPr lang="en-US" dirty="0" err="1" smtClean="0"/>
              <a:t>Hugiaino</a:t>
            </a:r>
            <a:r>
              <a:rPr lang="en-US" dirty="0"/>
              <a:t> </a:t>
            </a:r>
            <a:r>
              <a:rPr lang="en-US" dirty="0" smtClean="0"/>
              <a:t>(</a:t>
            </a:r>
            <a:r>
              <a:rPr lang="en-US" dirty="0" err="1" smtClean="0"/>
              <a:t>hoog</a:t>
            </a:r>
            <a:r>
              <a:rPr lang="en-US" dirty="0" smtClean="0"/>
              <a:t>-</a:t>
            </a:r>
            <a:r>
              <a:rPr lang="en-US" dirty="0" err="1" smtClean="0"/>
              <a:t>ee</a:t>
            </a:r>
            <a:r>
              <a:rPr lang="en-US" dirty="0" smtClean="0"/>
              <a:t>-ah</a:t>
            </a:r>
            <a:r>
              <a:rPr lang="en-US" dirty="0"/>
              <a:t>'-</a:t>
            </a:r>
            <a:r>
              <a:rPr lang="en-US" dirty="0" err="1"/>
              <a:t>ee</a:t>
            </a:r>
            <a:r>
              <a:rPr lang="en-US" dirty="0"/>
              <a:t>-no</a:t>
            </a:r>
            <a:r>
              <a:rPr lang="en-US" dirty="0" smtClean="0"/>
              <a:t>) “</a:t>
            </a:r>
            <a:r>
              <a:rPr lang="en-US" i="1" dirty="0" smtClean="0"/>
              <a:t>to be sound, well, in good health.</a:t>
            </a:r>
            <a:r>
              <a:rPr lang="en-US" dirty="0" smtClean="0"/>
              <a:t>”</a:t>
            </a:r>
          </a:p>
          <a:p>
            <a:pPr lvl="1"/>
            <a:r>
              <a:rPr lang="en-US" dirty="0" smtClean="0"/>
              <a:t>These teachings instead of being healthy to the soul make one’s soul sick.</a:t>
            </a:r>
          </a:p>
          <a:p>
            <a:pPr lvl="1"/>
            <a:r>
              <a:rPr lang="en-US" dirty="0" smtClean="0"/>
              <a:t>James 3:1 </a:t>
            </a:r>
            <a:r>
              <a:rPr lang="en-US" i="1" dirty="0" smtClean="0"/>
              <a:t>“My brethren, let not many of you become teachers, knowing that we shall receive a stricter judgment.”</a:t>
            </a:r>
            <a:endParaRPr lang="en-US" i="1"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3a/b</a:t>
            </a:r>
            <a:endParaRPr lang="en-US" dirty="0"/>
          </a:p>
        </p:txBody>
      </p:sp>
    </p:spTree>
    <p:extLst>
      <p:ext uri="{BB962C8B-B14F-4D97-AF65-F5344CB8AC3E}">
        <p14:creationId xmlns:p14="http://schemas.microsoft.com/office/powerpoint/2010/main" val="20837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371600"/>
            <a:ext cx="8229600" cy="5334000"/>
          </a:xfrm>
        </p:spPr>
        <p:txBody>
          <a:bodyPr>
            <a:normAutofit fontScale="70000" lnSpcReduction="20000"/>
          </a:bodyPr>
          <a:lstStyle/>
          <a:p>
            <a:r>
              <a:rPr lang="en-US" dirty="0" smtClean="0"/>
              <a:t>Unwholesome words &lt;&gt; The words of Jesus</a:t>
            </a:r>
          </a:p>
          <a:p>
            <a:pPr lvl="1"/>
            <a:r>
              <a:rPr lang="en-US" dirty="0" smtClean="0"/>
              <a:t>John 12:47-50 “</a:t>
            </a:r>
            <a:r>
              <a:rPr lang="en-US" i="1" dirty="0"/>
              <a:t>And if anyone hears My words and does not believe, I do not judge him; for I did not come to judge the world but to save the world. </a:t>
            </a:r>
            <a:r>
              <a:rPr lang="en-US" i="1" baseline="30000" dirty="0"/>
              <a:t> </a:t>
            </a:r>
            <a:r>
              <a:rPr lang="en-US" i="1" dirty="0"/>
              <a:t>He who rejects Me, and does not receive My words, has that which judges him—the word that I have spoken will judge him in the last day. For I have not spoken on My own authority; but the Father who sent Me gave Me a command, what I should say and what I should speak. And I know that His command is everlasting life. Therefore, whatever I speak, just as the Father has told Me, so I speak</a:t>
            </a:r>
            <a:r>
              <a:rPr lang="en-US" i="1" dirty="0" smtClean="0"/>
              <a:t>.”</a:t>
            </a:r>
            <a:r>
              <a:rPr lang="en-US" dirty="0" smtClean="0"/>
              <a:t>”</a:t>
            </a:r>
          </a:p>
          <a:p>
            <a:r>
              <a:rPr lang="en-US" dirty="0" smtClean="0"/>
              <a:t>“Sanctify them by Your truth.  Your word is truth.”</a:t>
            </a:r>
          </a:p>
          <a:p>
            <a:pPr lvl="1"/>
            <a:r>
              <a:rPr lang="en-US" dirty="0" smtClean="0"/>
              <a:t>John 17:20-23 – Jesus and the Father are one. To disobey one is to disobey the other.</a:t>
            </a:r>
          </a:p>
          <a:p>
            <a:pPr lvl="1"/>
            <a:r>
              <a:rPr lang="en-US" dirty="0" smtClean="0"/>
              <a:t>John 16:13 – What the apostles taught, was given by the Spirit, was given by the Father.</a:t>
            </a:r>
          </a:p>
          <a:p>
            <a:pPr lvl="1"/>
            <a:r>
              <a:rPr lang="en-US" dirty="0" smtClean="0"/>
              <a:t>2 Timothy 3:16 – All scripture is literally God breathed.</a:t>
            </a:r>
          </a:p>
          <a:p>
            <a:pPr lvl="1"/>
            <a:r>
              <a:rPr lang="en-US" dirty="0" smtClean="0"/>
              <a:t>2 Peter 1:20-21 – The prophets were moved by the Spirit of God (cf. 2 John 9-11, Galatians 1:6-9).</a:t>
            </a:r>
          </a:p>
          <a:p>
            <a:r>
              <a:rPr lang="en-US" dirty="0" smtClean="0"/>
              <a:t>The doctrine which accords with godliness</a:t>
            </a:r>
          </a:p>
          <a:p>
            <a:pPr lvl="1"/>
            <a:r>
              <a:rPr lang="en-US" dirty="0" smtClean="0"/>
              <a:t>2 Timothy 3:16-17 – Scripture is able to make a man complete</a:t>
            </a:r>
          </a:p>
          <a:p>
            <a:pPr lvl="1"/>
            <a:r>
              <a:rPr lang="en-US" dirty="0" smtClean="0"/>
              <a:t>Healthy doctrine teaches us how God is to be worshiped, honored and revered.</a:t>
            </a:r>
          </a:p>
          <a:p>
            <a:r>
              <a:rPr lang="en-US" dirty="0" smtClean="0"/>
              <a:t>The doctrine contrary to godliness</a:t>
            </a:r>
          </a:p>
          <a:p>
            <a:pPr lvl="1"/>
            <a:r>
              <a:rPr lang="en-US" dirty="0" smtClean="0"/>
              <a:t>Matthew 15:9 – Precepts and commandments of men.</a:t>
            </a:r>
          </a:p>
          <a:p>
            <a:pPr lvl="1"/>
            <a:r>
              <a:rPr lang="en-US" dirty="0" smtClean="0"/>
              <a:t>1 Timothy 4:1 – Deceiving spirits and doctrines of demons.</a:t>
            </a:r>
          </a:p>
          <a:p>
            <a:endParaRPr lang="en-US" dirty="0"/>
          </a:p>
        </p:txBody>
      </p:sp>
      <p:sp>
        <p:nvSpPr>
          <p:cNvPr id="3" name="Title 2"/>
          <p:cNvSpPr>
            <a:spLocks noGrp="1"/>
          </p:cNvSpPr>
          <p:nvPr>
            <p:ph type="title"/>
          </p:nvPr>
        </p:nvSpPr>
        <p:spPr/>
        <p:txBody>
          <a:bodyPr/>
          <a:lstStyle/>
          <a:p>
            <a:r>
              <a:rPr lang="en-US" dirty="0" smtClean="0"/>
              <a:t>Verse 3</a:t>
            </a:r>
            <a:endParaRPr lang="en-US" dirty="0"/>
          </a:p>
        </p:txBody>
      </p:sp>
      <p:sp>
        <p:nvSpPr>
          <p:cNvPr id="4" name="Footer Placeholder 3"/>
          <p:cNvSpPr>
            <a:spLocks noGrp="1"/>
          </p:cNvSpPr>
          <p:nvPr>
            <p:ph type="ftr" sz="quarter" idx="11"/>
          </p:nvPr>
        </p:nvSpPr>
        <p:spPr/>
        <p:txBody>
          <a:bodyPr/>
          <a:lstStyle/>
          <a:p>
            <a:pPr>
              <a:defRPr/>
            </a:pPr>
            <a:r>
              <a:rPr lang="en-US" dirty="0" smtClean="0"/>
              <a:t>3c/d</a:t>
            </a:r>
            <a:endParaRPr lang="en-US" dirty="0"/>
          </a:p>
        </p:txBody>
      </p:sp>
    </p:spTree>
    <p:extLst>
      <p:ext uri="{BB962C8B-B14F-4D97-AF65-F5344CB8AC3E}">
        <p14:creationId xmlns:p14="http://schemas.microsoft.com/office/powerpoint/2010/main" val="316075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81600"/>
          </a:xfrm>
        </p:spPr>
        <p:txBody>
          <a:bodyPr>
            <a:normAutofit/>
          </a:bodyPr>
          <a:lstStyle/>
          <a:p>
            <a:r>
              <a:rPr lang="en-US" dirty="0" smtClean="0"/>
              <a:t>Proud teachers</a:t>
            </a:r>
          </a:p>
          <a:p>
            <a:pPr lvl="1"/>
            <a:r>
              <a:rPr lang="en-US" dirty="0" smtClean="0"/>
              <a:t>Proud – </a:t>
            </a:r>
            <a:r>
              <a:rPr lang="en-US" dirty="0" err="1" smtClean="0"/>
              <a:t>tuphoo</a:t>
            </a:r>
            <a:r>
              <a:rPr lang="en-US" dirty="0" smtClean="0"/>
              <a:t> (</a:t>
            </a:r>
            <a:r>
              <a:rPr lang="en-US" dirty="0" err="1" smtClean="0"/>
              <a:t>toof</a:t>
            </a:r>
            <a:r>
              <a:rPr lang="en-US" dirty="0" smtClean="0"/>
              <a:t>-o-o’) “</a:t>
            </a:r>
            <a:r>
              <a:rPr lang="en-US" i="1" dirty="0" smtClean="0"/>
              <a:t>to blind with pride or conceit, to render foolish or stupid.</a:t>
            </a:r>
            <a:r>
              <a:rPr lang="en-US" dirty="0" smtClean="0"/>
              <a:t>”</a:t>
            </a:r>
          </a:p>
          <a:p>
            <a:pPr lvl="1"/>
            <a:r>
              <a:rPr lang="en-US" dirty="0" smtClean="0"/>
              <a:t>2 Timothy 3:4 “</a:t>
            </a:r>
            <a:r>
              <a:rPr lang="en-US" i="1" dirty="0" smtClean="0"/>
              <a:t>haughty/high minded</a:t>
            </a:r>
            <a:r>
              <a:rPr lang="en-US" dirty="0" smtClean="0"/>
              <a:t>”</a:t>
            </a:r>
          </a:p>
          <a:p>
            <a:pPr lvl="1"/>
            <a:r>
              <a:rPr lang="en-US" dirty="0" smtClean="0"/>
              <a:t>They believe they know better and create their own doctrine.</a:t>
            </a:r>
          </a:p>
          <a:p>
            <a:pPr lvl="1"/>
            <a:r>
              <a:rPr lang="en-US" dirty="0" smtClean="0"/>
              <a:t>Pride can get in the way of accepting truth.</a:t>
            </a:r>
          </a:p>
          <a:p>
            <a:pPr lvl="1"/>
            <a:r>
              <a:rPr lang="en-US" dirty="0" smtClean="0"/>
              <a:t>The proud man in scripture</a:t>
            </a:r>
          </a:p>
          <a:p>
            <a:pPr lvl="3"/>
            <a:r>
              <a:rPr lang="en-US" dirty="0" smtClean="0"/>
              <a:t>Proverbs 16:</a:t>
            </a:r>
            <a:r>
              <a:rPr lang="en-US" sz="2000" dirty="0"/>
              <a:t>5 </a:t>
            </a:r>
            <a:r>
              <a:rPr lang="en-US" sz="2000" dirty="0" smtClean="0"/>
              <a:t>“</a:t>
            </a:r>
            <a:r>
              <a:rPr lang="en-US" sz="2000" i="1" dirty="0"/>
              <a:t>Everyone proud in heart is an abomination to the Lord; though they join forces, none will go unpunished</a:t>
            </a:r>
            <a:r>
              <a:rPr lang="en-US" sz="2000" dirty="0"/>
              <a:t>”</a:t>
            </a:r>
            <a:endParaRPr lang="en-US" sz="2400" dirty="0"/>
          </a:p>
          <a:p>
            <a:pPr lvl="3"/>
            <a:r>
              <a:rPr lang="en-US" sz="2000" dirty="0"/>
              <a:t>Proverbs 28:25 “</a:t>
            </a:r>
            <a:r>
              <a:rPr lang="en-US" sz="2000" i="1" dirty="0"/>
              <a:t>He who is of a proud heart stirs up strife, But he who trusts in the LORD will be prospered.</a:t>
            </a:r>
            <a:r>
              <a:rPr lang="en-US" sz="2000" dirty="0"/>
              <a:t>”  </a:t>
            </a:r>
            <a:endParaRPr lang="en-US" sz="2400" dirty="0"/>
          </a:p>
          <a:p>
            <a:pPr lvl="3"/>
            <a:r>
              <a:rPr lang="en-US" sz="2000" dirty="0" smtClean="0"/>
              <a:t>Romans </a:t>
            </a:r>
            <a:r>
              <a:rPr lang="en-US" sz="2000" dirty="0"/>
              <a:t>in 12:3 </a:t>
            </a:r>
            <a:r>
              <a:rPr lang="en-US" sz="2000" dirty="0" smtClean="0"/>
              <a:t>“</a:t>
            </a:r>
            <a:r>
              <a:rPr lang="en-US" sz="2000" i="1" dirty="0"/>
              <a:t>not to think of himself more highly than he ought to think, but to think soberly</a:t>
            </a:r>
            <a:r>
              <a:rPr lang="en-US" sz="2000" dirty="0"/>
              <a:t>.”  </a:t>
            </a:r>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Verse 4</a:t>
            </a:r>
            <a:endParaRPr lang="en-US" dirty="0"/>
          </a:p>
        </p:txBody>
      </p:sp>
      <p:sp>
        <p:nvSpPr>
          <p:cNvPr id="4" name="Footer Placeholder 3"/>
          <p:cNvSpPr>
            <a:spLocks noGrp="1"/>
          </p:cNvSpPr>
          <p:nvPr>
            <p:ph type="ftr" sz="quarter" idx="11"/>
          </p:nvPr>
        </p:nvSpPr>
        <p:spPr/>
        <p:txBody>
          <a:bodyPr/>
          <a:lstStyle/>
          <a:p>
            <a:pPr>
              <a:defRPr/>
            </a:pPr>
            <a:r>
              <a:rPr lang="en-US" dirty="0" smtClean="0"/>
              <a:t>4a</a:t>
            </a:r>
            <a:endParaRPr lang="en-US" dirty="0"/>
          </a:p>
        </p:txBody>
      </p:sp>
    </p:spTree>
    <p:extLst>
      <p:ext uri="{BB962C8B-B14F-4D97-AF65-F5344CB8AC3E}">
        <p14:creationId xmlns:p14="http://schemas.microsoft.com/office/powerpoint/2010/main" val="110713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61903</TotalTime>
  <Words>5379</Words>
  <Application>Microsoft Office PowerPoint</Application>
  <PresentationFormat>On-screen Show (4:3)</PresentationFormat>
  <Paragraphs>407</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Constantia</vt:lpstr>
      <vt:lpstr>Wingdings</vt:lpstr>
      <vt:lpstr>Wingdings 2</vt:lpstr>
      <vt:lpstr>Paper</vt:lpstr>
      <vt:lpstr>1 Timothy</vt:lpstr>
      <vt:lpstr>Verse 1</vt:lpstr>
      <vt:lpstr>Verse 1</vt:lpstr>
      <vt:lpstr>Verse 1</vt:lpstr>
      <vt:lpstr>Verse 2</vt:lpstr>
      <vt:lpstr>Verse 2</vt:lpstr>
      <vt:lpstr>Verse 3</vt:lpstr>
      <vt:lpstr>Verse 3</vt:lpstr>
      <vt:lpstr>Verse 4</vt:lpstr>
      <vt:lpstr>Verse 4</vt:lpstr>
      <vt:lpstr>Verse 4</vt:lpstr>
      <vt:lpstr>Verse 4</vt:lpstr>
      <vt:lpstr>Verse 5</vt:lpstr>
      <vt:lpstr>Verse 5</vt:lpstr>
      <vt:lpstr>Verse 5</vt:lpstr>
      <vt:lpstr>Verse 6</vt:lpstr>
      <vt:lpstr>Verse 7</vt:lpstr>
      <vt:lpstr>Verse 8</vt:lpstr>
      <vt:lpstr>Verse 9</vt:lpstr>
      <vt:lpstr>Verse 9</vt:lpstr>
      <vt:lpstr>Verse 10</vt:lpstr>
      <vt:lpstr>Verse 11</vt:lpstr>
      <vt:lpstr>Verse 11</vt:lpstr>
      <vt:lpstr>Verse 12</vt:lpstr>
      <vt:lpstr>Verse 12</vt:lpstr>
      <vt:lpstr>Verse 12</vt:lpstr>
      <vt:lpstr>Verse 13</vt:lpstr>
      <vt:lpstr>Verse 13</vt:lpstr>
      <vt:lpstr>Verse 14</vt:lpstr>
      <vt:lpstr>Verse 15</vt:lpstr>
      <vt:lpstr>Verse 15</vt:lpstr>
      <vt:lpstr>Verse 15</vt:lpstr>
      <vt:lpstr>Verse 15</vt:lpstr>
      <vt:lpstr>Verse 16</vt:lpstr>
      <vt:lpstr>Verse 16</vt:lpstr>
      <vt:lpstr>Verse 16</vt:lpstr>
      <vt:lpstr>Verse 17</vt:lpstr>
      <vt:lpstr>Verse 17</vt:lpstr>
      <vt:lpstr>Verse 18</vt:lpstr>
    </vt:vector>
  </TitlesOfParts>
  <Company>CH2M Hill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Timothy 4</dc:title>
  <dc:creator>Devin Leiding</dc:creator>
  <cp:lastModifiedBy>Devin Leiding</cp:lastModifiedBy>
  <cp:revision>801</cp:revision>
  <dcterms:created xsi:type="dcterms:W3CDTF">2010-05-01T00:39:18Z</dcterms:created>
  <dcterms:modified xsi:type="dcterms:W3CDTF">2015-04-08T17:42:41Z</dcterms:modified>
</cp:coreProperties>
</file>