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6" r:id="rId2"/>
    <p:sldId id="257" r:id="rId3"/>
    <p:sldId id="259" r:id="rId4"/>
    <p:sldId id="261" r:id="rId5"/>
    <p:sldId id="260"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8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0D810A-9087-4093-835D-D54E54B0DFCD}" type="datetimeFigureOut">
              <a:rPr lang="en-US" smtClean="0"/>
              <a:t>7/25/2015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A050D0E-16F8-4AE4-AA22-0CCF7C76DBA9}" type="slidenum">
              <a:rPr lang="en-US" smtClean="0"/>
              <a:t>‹#›</a:t>
            </a:fld>
            <a:endParaRPr lang="en-US"/>
          </a:p>
        </p:txBody>
      </p:sp>
    </p:spTree>
    <p:extLst>
      <p:ext uri="{BB962C8B-B14F-4D97-AF65-F5344CB8AC3E}">
        <p14:creationId xmlns:p14="http://schemas.microsoft.com/office/powerpoint/2010/main" val="3783538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000582-58DF-4CFA-A310-6A7BA0B3D9FA}" type="datetimeFigureOut">
              <a:rPr lang="en-US" smtClean="0"/>
              <a:t>7/25/2015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20FA22-779C-4459-8DD3-A552186EF123}" type="slidenum">
              <a:rPr lang="en-US" smtClean="0"/>
              <a:t>‹#›</a:t>
            </a:fld>
            <a:endParaRPr lang="en-US"/>
          </a:p>
        </p:txBody>
      </p:sp>
    </p:spTree>
    <p:extLst>
      <p:ext uri="{BB962C8B-B14F-4D97-AF65-F5344CB8AC3E}">
        <p14:creationId xmlns:p14="http://schemas.microsoft.com/office/powerpoint/2010/main" val="3167647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20FA22-779C-4459-8DD3-A552186EF123}" type="slidenum">
              <a:rPr lang="en-US" smtClean="0"/>
              <a:t>1</a:t>
            </a:fld>
            <a:endParaRPr lang="en-US"/>
          </a:p>
        </p:txBody>
      </p:sp>
    </p:spTree>
    <p:extLst>
      <p:ext uri="{BB962C8B-B14F-4D97-AF65-F5344CB8AC3E}">
        <p14:creationId xmlns:p14="http://schemas.microsoft.com/office/powerpoint/2010/main" val="2868751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0FA22-779C-4459-8DD3-A552186EF123}" type="slidenum">
              <a:rPr lang="en-US" smtClean="0"/>
              <a:t>10</a:t>
            </a:fld>
            <a:endParaRPr lang="en-US"/>
          </a:p>
        </p:txBody>
      </p:sp>
    </p:spTree>
    <p:extLst>
      <p:ext uri="{BB962C8B-B14F-4D97-AF65-F5344CB8AC3E}">
        <p14:creationId xmlns:p14="http://schemas.microsoft.com/office/powerpoint/2010/main" val="129342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20FA22-779C-4459-8DD3-A552186EF123}" type="slidenum">
              <a:rPr lang="en-US" smtClean="0"/>
              <a:t>11</a:t>
            </a:fld>
            <a:endParaRPr lang="en-US"/>
          </a:p>
        </p:txBody>
      </p:sp>
    </p:spTree>
    <p:extLst>
      <p:ext uri="{BB962C8B-B14F-4D97-AF65-F5344CB8AC3E}">
        <p14:creationId xmlns:p14="http://schemas.microsoft.com/office/powerpoint/2010/main" val="783017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20FA22-779C-4459-8DD3-A552186EF123}" type="slidenum">
              <a:rPr lang="en-US" smtClean="0"/>
              <a:t>12</a:t>
            </a:fld>
            <a:endParaRPr lang="en-US"/>
          </a:p>
        </p:txBody>
      </p:sp>
    </p:spTree>
    <p:extLst>
      <p:ext uri="{BB962C8B-B14F-4D97-AF65-F5344CB8AC3E}">
        <p14:creationId xmlns:p14="http://schemas.microsoft.com/office/powerpoint/2010/main" val="3165094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20FA22-779C-4459-8DD3-A552186EF123}" type="slidenum">
              <a:rPr lang="en-US" smtClean="0"/>
              <a:t>13</a:t>
            </a:fld>
            <a:endParaRPr lang="en-US"/>
          </a:p>
        </p:txBody>
      </p:sp>
    </p:spTree>
    <p:extLst>
      <p:ext uri="{BB962C8B-B14F-4D97-AF65-F5344CB8AC3E}">
        <p14:creationId xmlns:p14="http://schemas.microsoft.com/office/powerpoint/2010/main" val="2663266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0FA22-779C-4459-8DD3-A552186EF123}" type="slidenum">
              <a:rPr lang="en-US" smtClean="0"/>
              <a:t>2</a:t>
            </a:fld>
            <a:endParaRPr lang="en-US"/>
          </a:p>
        </p:txBody>
      </p:sp>
    </p:spTree>
    <p:extLst>
      <p:ext uri="{BB962C8B-B14F-4D97-AF65-F5344CB8AC3E}">
        <p14:creationId xmlns:p14="http://schemas.microsoft.com/office/powerpoint/2010/main" val="564653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20FA22-779C-4459-8DD3-A552186EF123}" type="slidenum">
              <a:rPr lang="en-US" smtClean="0"/>
              <a:t>3</a:t>
            </a:fld>
            <a:endParaRPr lang="en-US"/>
          </a:p>
        </p:txBody>
      </p:sp>
    </p:spTree>
    <p:extLst>
      <p:ext uri="{BB962C8B-B14F-4D97-AF65-F5344CB8AC3E}">
        <p14:creationId xmlns:p14="http://schemas.microsoft.com/office/powerpoint/2010/main" val="1684499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20FA22-779C-4459-8DD3-A552186EF123}" type="slidenum">
              <a:rPr lang="en-US" smtClean="0"/>
              <a:t>4</a:t>
            </a:fld>
            <a:endParaRPr lang="en-US"/>
          </a:p>
        </p:txBody>
      </p:sp>
    </p:spTree>
    <p:extLst>
      <p:ext uri="{BB962C8B-B14F-4D97-AF65-F5344CB8AC3E}">
        <p14:creationId xmlns:p14="http://schemas.microsoft.com/office/powerpoint/2010/main" val="2610816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0FA22-779C-4459-8DD3-A552186EF123}" type="slidenum">
              <a:rPr lang="en-US" smtClean="0"/>
              <a:t>5</a:t>
            </a:fld>
            <a:endParaRPr lang="en-US"/>
          </a:p>
        </p:txBody>
      </p:sp>
    </p:spTree>
    <p:extLst>
      <p:ext uri="{BB962C8B-B14F-4D97-AF65-F5344CB8AC3E}">
        <p14:creationId xmlns:p14="http://schemas.microsoft.com/office/powerpoint/2010/main" val="2114784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20FA22-779C-4459-8DD3-A552186EF123}" type="slidenum">
              <a:rPr lang="en-US" smtClean="0"/>
              <a:t>6</a:t>
            </a:fld>
            <a:endParaRPr lang="en-US"/>
          </a:p>
        </p:txBody>
      </p:sp>
    </p:spTree>
    <p:extLst>
      <p:ext uri="{BB962C8B-B14F-4D97-AF65-F5344CB8AC3E}">
        <p14:creationId xmlns:p14="http://schemas.microsoft.com/office/powerpoint/2010/main" val="2076859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20FA22-779C-4459-8DD3-A552186EF123}" type="slidenum">
              <a:rPr lang="en-US" smtClean="0"/>
              <a:t>7</a:t>
            </a:fld>
            <a:endParaRPr lang="en-US"/>
          </a:p>
        </p:txBody>
      </p:sp>
    </p:spTree>
    <p:extLst>
      <p:ext uri="{BB962C8B-B14F-4D97-AF65-F5344CB8AC3E}">
        <p14:creationId xmlns:p14="http://schemas.microsoft.com/office/powerpoint/2010/main" val="1667763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0FA22-779C-4459-8DD3-A552186EF123}" type="slidenum">
              <a:rPr lang="en-US" smtClean="0"/>
              <a:t>8</a:t>
            </a:fld>
            <a:endParaRPr lang="en-US"/>
          </a:p>
        </p:txBody>
      </p:sp>
    </p:spTree>
    <p:extLst>
      <p:ext uri="{BB962C8B-B14F-4D97-AF65-F5344CB8AC3E}">
        <p14:creationId xmlns:p14="http://schemas.microsoft.com/office/powerpoint/2010/main" val="564653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20FA22-779C-4459-8DD3-A552186EF123}" type="slidenum">
              <a:rPr lang="en-US" smtClean="0"/>
              <a:t>9</a:t>
            </a:fld>
            <a:endParaRPr lang="en-US"/>
          </a:p>
        </p:txBody>
      </p:sp>
    </p:spTree>
    <p:extLst>
      <p:ext uri="{BB962C8B-B14F-4D97-AF65-F5344CB8AC3E}">
        <p14:creationId xmlns:p14="http://schemas.microsoft.com/office/powerpoint/2010/main" val="333512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D9952B9F-6433-4ADD-A68A-4B1C589F96B5}" type="datetimeFigureOut">
              <a:rPr lang="en-US" smtClean="0"/>
              <a:t>7/25/2015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9A5A3964-72BD-4FBF-952C-D0B28E9321C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952B9F-6433-4ADD-A68A-4B1C589F96B5}" type="datetimeFigureOut">
              <a:rPr lang="en-US" smtClean="0"/>
              <a:t>7/25/2015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A3964-72BD-4FBF-952C-D0B28E9321C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952B9F-6433-4ADD-A68A-4B1C589F96B5}" type="datetimeFigureOut">
              <a:rPr lang="en-US" smtClean="0"/>
              <a:t>7/25/2015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A3964-72BD-4FBF-952C-D0B28E9321C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9952B9F-6433-4ADD-A68A-4B1C589F96B5}" type="datetimeFigureOut">
              <a:rPr lang="en-US" smtClean="0"/>
              <a:t>7/25/2015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9A5A3964-72BD-4FBF-952C-D0B28E9321C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D9952B9F-6433-4ADD-A68A-4B1C589F96B5}" type="datetimeFigureOut">
              <a:rPr lang="en-US" smtClean="0"/>
              <a:t>7/25/2015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9A5A3964-72BD-4FBF-952C-D0B28E9321CD}"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D9952B9F-6433-4ADD-A68A-4B1C589F96B5}" type="datetimeFigureOut">
              <a:rPr lang="en-US" smtClean="0"/>
              <a:t>7/25/2015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A5A3964-72BD-4FBF-952C-D0B28E9321C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D9952B9F-6433-4ADD-A68A-4B1C589F96B5}" type="datetimeFigureOut">
              <a:rPr lang="en-US" smtClean="0"/>
              <a:t>7/25/2015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9A5A3964-72BD-4FBF-952C-D0B28E9321CD}"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9952B9F-6433-4ADD-A68A-4B1C589F96B5}" type="datetimeFigureOut">
              <a:rPr lang="en-US" smtClean="0"/>
              <a:t>7/25/2015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A3964-72BD-4FBF-952C-D0B28E9321C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9952B9F-6433-4ADD-A68A-4B1C589F96B5}" type="datetimeFigureOut">
              <a:rPr lang="en-US" smtClean="0"/>
              <a:t>7/25/2015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5A3964-72BD-4FBF-952C-D0B28E9321C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9952B9F-6433-4ADD-A68A-4B1C589F96B5}" type="datetimeFigureOut">
              <a:rPr lang="en-US" smtClean="0"/>
              <a:t>7/25/2015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5A3964-72BD-4FBF-952C-D0B28E9321C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D9952B9F-6433-4ADD-A68A-4B1C589F96B5}" type="datetimeFigureOut">
              <a:rPr lang="en-US" smtClean="0"/>
              <a:t>7/25/2015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A5A3964-72BD-4FBF-952C-D0B28E9321CD}"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9952B9F-6433-4ADD-A68A-4B1C589F96B5}" type="datetimeFigureOut">
              <a:rPr lang="en-US" smtClean="0"/>
              <a:t>7/25/2015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A5A3964-72BD-4FBF-952C-D0B28E9321CD}"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Abraham, Friend to God</a:t>
            </a:r>
            <a:br>
              <a:rPr lang="en-US" dirty="0"/>
            </a:b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838766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solidFill>
            <a:schemeClr val="bg2"/>
          </a:solidFill>
        </p:spPr>
        <p:txBody>
          <a:bodyPr/>
          <a:lstStyle/>
          <a:p>
            <a:r>
              <a:rPr lang="en-US" b="1" dirty="0">
                <a:latin typeface="Arial Rounded MT Bold" panose="020F0704030504030204" pitchFamily="34" charset="0"/>
              </a:rPr>
              <a:t>Wherever God leads, follow.  </a:t>
            </a:r>
          </a:p>
          <a:p>
            <a:r>
              <a:rPr lang="en-US" b="1" dirty="0" smtClean="0">
                <a:latin typeface="Arial Rounded MT Bold" panose="020F0704030504030204" pitchFamily="34" charset="0"/>
              </a:rPr>
              <a:t>Whatever </a:t>
            </a:r>
            <a:r>
              <a:rPr lang="en-US" b="1" dirty="0">
                <a:latin typeface="Arial Rounded MT Bold" panose="020F0704030504030204" pitchFamily="34" charset="0"/>
              </a:rPr>
              <a:t>God promises, </a:t>
            </a:r>
            <a:r>
              <a:rPr lang="en-US" b="1" dirty="0" smtClean="0">
                <a:latin typeface="Arial Rounded MT Bold" panose="020F0704030504030204" pitchFamily="34" charset="0"/>
              </a:rPr>
              <a:t>believe.</a:t>
            </a:r>
            <a:endParaRPr lang="en-US" b="1" dirty="0">
              <a:latin typeface="Arial Rounded MT Bold" panose="020F0704030504030204" pitchFamily="34" charset="0"/>
            </a:endParaRPr>
          </a:p>
          <a:p>
            <a:r>
              <a:rPr lang="en-US" b="1" dirty="0" smtClean="0">
                <a:latin typeface="Arial Rounded MT Bold" panose="020F0704030504030204" pitchFamily="34" charset="0"/>
              </a:rPr>
              <a:t>Whenever </a:t>
            </a:r>
            <a:r>
              <a:rPr lang="en-US" b="1" dirty="0">
                <a:latin typeface="Arial Rounded MT Bold" panose="020F0704030504030204" pitchFamily="34" charset="0"/>
              </a:rPr>
              <a:t>God tests, </a:t>
            </a:r>
            <a:r>
              <a:rPr lang="en-US" b="1" dirty="0" smtClean="0">
                <a:latin typeface="Arial Rounded MT Bold" panose="020F0704030504030204" pitchFamily="34" charset="0"/>
              </a:rPr>
              <a:t>trust.</a:t>
            </a:r>
            <a:endParaRPr lang="en-US" b="1" dirty="0">
              <a:latin typeface="Arial Rounded MT Bold" panose="020F0704030504030204" pitchFamily="34" charset="0"/>
            </a:endParaRPr>
          </a:p>
          <a:p>
            <a:r>
              <a:rPr lang="en-US" b="1" dirty="0" smtClean="0">
                <a:latin typeface="Arial Rounded MT Bold" panose="020F0704030504030204" pitchFamily="34" charset="0"/>
              </a:rPr>
              <a:t>However </a:t>
            </a:r>
            <a:r>
              <a:rPr lang="en-US" b="1" dirty="0">
                <a:latin typeface="Arial Rounded MT Bold" panose="020F0704030504030204" pitchFamily="34" charset="0"/>
              </a:rPr>
              <a:t>God blesses, share.  </a:t>
            </a:r>
          </a:p>
          <a:p>
            <a:pPr marL="0" indent="0">
              <a:buNone/>
            </a:pPr>
            <a:endParaRPr lang="en-US" dirty="0" smtClean="0"/>
          </a:p>
          <a:p>
            <a:pPr marL="0" indent="0">
              <a:buNone/>
            </a:pPr>
            <a:endParaRPr lang="en-US" dirty="0"/>
          </a:p>
        </p:txBody>
      </p:sp>
      <p:sp>
        <p:nvSpPr>
          <p:cNvPr id="4" name="TextBox 3"/>
          <p:cNvSpPr txBox="1"/>
          <p:nvPr/>
        </p:nvSpPr>
        <p:spPr>
          <a:xfrm>
            <a:off x="152400" y="4038600"/>
            <a:ext cx="8839200" cy="2123658"/>
          </a:xfrm>
          <a:prstGeom prst="rect">
            <a:avLst/>
          </a:prstGeom>
          <a:solidFill>
            <a:schemeClr val="bg2">
              <a:lumMod val="75000"/>
            </a:schemeClr>
          </a:solidFill>
        </p:spPr>
        <p:txBody>
          <a:bodyPr wrap="square" rtlCol="0">
            <a:spAutoFit/>
          </a:bodyPr>
          <a:lstStyle/>
          <a:p>
            <a:r>
              <a:rPr lang="en-US" dirty="0"/>
              <a:t>“</a:t>
            </a:r>
            <a:r>
              <a:rPr lang="en-US" sz="2200" dirty="0"/>
              <a:t>No unbelief made him waver concerning the promise of God, but he grew strong in his faith as he gave glory to God, </a:t>
            </a:r>
            <a:r>
              <a:rPr lang="en-US" sz="2200" baseline="30000" dirty="0"/>
              <a:t>21 </a:t>
            </a:r>
            <a:r>
              <a:rPr lang="en-US" sz="2200" b="1" dirty="0"/>
              <a:t>fully convinced that God was able to do what he had promised</a:t>
            </a:r>
            <a:r>
              <a:rPr lang="en-US" sz="2200" dirty="0"/>
              <a:t>. </a:t>
            </a:r>
            <a:r>
              <a:rPr lang="en-US" sz="2200" baseline="30000" dirty="0"/>
              <a:t>22 </a:t>
            </a:r>
            <a:r>
              <a:rPr lang="en-US" sz="2200" dirty="0"/>
              <a:t>That is why his faith was “counted to him as righteousness.” </a:t>
            </a:r>
            <a:r>
              <a:rPr lang="en-US" sz="2200" baseline="30000" dirty="0"/>
              <a:t>23 </a:t>
            </a:r>
            <a:r>
              <a:rPr lang="en-US" sz="2200" dirty="0"/>
              <a:t>But the words “it was counted to him” were not written for his sake alone, </a:t>
            </a:r>
            <a:r>
              <a:rPr lang="en-US" sz="2200" baseline="30000" dirty="0"/>
              <a:t>24 </a:t>
            </a:r>
            <a:r>
              <a:rPr lang="en-US" sz="2200" dirty="0"/>
              <a:t>but for ours also. It will be counted to us who believe in him who raised from the dead Jesus our </a:t>
            </a:r>
            <a:r>
              <a:rPr lang="en-US" sz="2200" dirty="0" smtClean="0"/>
              <a:t>Lord” (Ro. 4:20-24)</a:t>
            </a:r>
            <a:endParaRPr lang="en-US" sz="2200" dirty="0"/>
          </a:p>
        </p:txBody>
      </p:sp>
    </p:spTree>
    <p:extLst>
      <p:ext uri="{BB962C8B-B14F-4D97-AF65-F5344CB8AC3E}">
        <p14:creationId xmlns:p14="http://schemas.microsoft.com/office/powerpoint/2010/main" val="3134944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 y="609600"/>
            <a:ext cx="7924800" cy="1569660"/>
          </a:xfrm>
          <a:prstGeom prst="rect">
            <a:avLst/>
          </a:prstGeom>
          <a:solidFill>
            <a:schemeClr val="bg2">
              <a:lumMod val="75000"/>
            </a:schemeClr>
          </a:solidFill>
        </p:spPr>
        <p:txBody>
          <a:bodyPr wrap="square" rtlCol="0">
            <a:spAutoFit/>
          </a:bodyPr>
          <a:lstStyle/>
          <a:p>
            <a:r>
              <a:rPr lang="en-US" sz="3200" b="1" dirty="0" smtClean="0"/>
              <a:t>Who then are the heirs of the precious and very great promises made to Abraham and his seed? </a:t>
            </a:r>
            <a:endParaRPr lang="en-US" sz="3200" b="1" dirty="0"/>
          </a:p>
        </p:txBody>
      </p:sp>
      <p:sp>
        <p:nvSpPr>
          <p:cNvPr id="5" name="TextBox 4"/>
          <p:cNvSpPr txBox="1"/>
          <p:nvPr/>
        </p:nvSpPr>
        <p:spPr>
          <a:xfrm>
            <a:off x="2590800" y="2971800"/>
            <a:ext cx="3581400" cy="707886"/>
          </a:xfrm>
          <a:prstGeom prst="rect">
            <a:avLst/>
          </a:prstGeom>
          <a:noFill/>
        </p:spPr>
        <p:txBody>
          <a:bodyPr wrap="square" rtlCol="0">
            <a:spAutoFit/>
          </a:bodyPr>
          <a:lstStyle/>
          <a:p>
            <a:r>
              <a:rPr lang="en-US" sz="4000" dirty="0" smtClean="0">
                <a:latin typeface="Arial Black" panose="020B0A04020102020204" pitchFamily="34" charset="0"/>
              </a:rPr>
              <a:t>   YOU ARE! </a:t>
            </a:r>
            <a:endParaRPr lang="en-US" sz="4000" dirty="0">
              <a:latin typeface="Arial Black" panose="020B0A04020102020204" pitchFamily="34" charset="0"/>
            </a:endParaRPr>
          </a:p>
        </p:txBody>
      </p:sp>
      <p:sp>
        <p:nvSpPr>
          <p:cNvPr id="6" name="TextBox 5"/>
          <p:cNvSpPr txBox="1"/>
          <p:nvPr/>
        </p:nvSpPr>
        <p:spPr>
          <a:xfrm>
            <a:off x="652628" y="4887097"/>
            <a:ext cx="7457744" cy="1384995"/>
          </a:xfrm>
          <a:prstGeom prst="rect">
            <a:avLst/>
          </a:prstGeom>
          <a:solidFill>
            <a:schemeClr val="bg1">
              <a:lumMod val="95000"/>
            </a:schemeClr>
          </a:solidFill>
        </p:spPr>
        <p:txBody>
          <a:bodyPr wrap="square" rtlCol="0">
            <a:spAutoFit/>
          </a:bodyPr>
          <a:lstStyle/>
          <a:p>
            <a:r>
              <a:rPr lang="en-US" sz="2800" b="1" dirty="0" smtClean="0">
                <a:solidFill>
                  <a:srgbClr val="0070C0"/>
                </a:solidFill>
                <a:latin typeface="Arial Rounded MT Bold" panose="020F0704030504030204" pitchFamily="34" charset="0"/>
              </a:rPr>
              <a:t>“And if you are Christ’s then you are Abraham’s offspring, heirs according to promise” (Gal. 3:29)</a:t>
            </a:r>
            <a:endParaRPr lang="en-US" sz="2800" b="1" dirty="0">
              <a:solidFill>
                <a:srgbClr val="0070C0"/>
              </a:solidFill>
              <a:latin typeface="Arial Rounded MT Bold" panose="020F0704030504030204" pitchFamily="34" charset="0"/>
            </a:endParaRPr>
          </a:p>
        </p:txBody>
      </p:sp>
    </p:spTree>
    <p:extLst>
      <p:ext uri="{BB962C8B-B14F-4D97-AF65-F5344CB8AC3E}">
        <p14:creationId xmlns:p14="http://schemas.microsoft.com/office/powerpoint/2010/main" val="21173342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40368" y="66804"/>
            <a:ext cx="8931442" cy="6555641"/>
          </a:xfrm>
          <a:prstGeom prst="rect">
            <a:avLst/>
          </a:prstGeom>
          <a:noFill/>
        </p:spPr>
        <p:txBody>
          <a:bodyPr wrap="square" rtlCol="0">
            <a:spAutoFit/>
          </a:bodyPr>
          <a:lstStyle/>
          <a:p>
            <a:r>
              <a:rPr lang="en-US" sz="2000" dirty="0" smtClean="0"/>
              <a:t>“</a:t>
            </a:r>
            <a:r>
              <a:rPr lang="en-US" sz="2000" b="1" dirty="0" smtClean="0"/>
              <a:t>Now </a:t>
            </a:r>
            <a:r>
              <a:rPr lang="en-US" sz="2000" b="1" dirty="0"/>
              <a:t>the promises were made to Abraham and to his offspring</a:t>
            </a:r>
            <a:r>
              <a:rPr lang="en-US" sz="2000" dirty="0"/>
              <a:t>. It does not say, “And to </a:t>
            </a:r>
            <a:r>
              <a:rPr lang="en-US" sz="2000" dirty="0" err="1"/>
              <a:t>offsprings</a:t>
            </a:r>
            <a:r>
              <a:rPr lang="en-US" sz="2000" dirty="0"/>
              <a:t>,” referring to many, but referring to one, “And to your offspring,” who is Christ. </a:t>
            </a:r>
            <a:r>
              <a:rPr lang="en-US" sz="2000" baseline="30000" dirty="0"/>
              <a:t>17 </a:t>
            </a:r>
            <a:r>
              <a:rPr lang="en-US" sz="2000" dirty="0"/>
              <a:t>This is what I mean: the law, which came 430 years afterward, does not annul a covenant previously ratified by God, so as to make the promise void. </a:t>
            </a:r>
            <a:r>
              <a:rPr lang="en-US" sz="2000" baseline="30000" dirty="0"/>
              <a:t>18 </a:t>
            </a:r>
            <a:r>
              <a:rPr lang="en-US" sz="2000" dirty="0"/>
              <a:t>For if the inheritance comes by the law, it no longer comes by promise; but God gave it to Abraham by a </a:t>
            </a:r>
            <a:r>
              <a:rPr lang="en-US" sz="2000" dirty="0" smtClean="0"/>
              <a:t>promise.</a:t>
            </a:r>
            <a:r>
              <a:rPr lang="en-US" sz="2000" baseline="30000" dirty="0" smtClean="0"/>
              <a:t>19 </a:t>
            </a:r>
            <a:r>
              <a:rPr lang="en-US" sz="2000" dirty="0"/>
              <a:t>Why then the law? It was added because of transgressions, until the offspring should come to whom the promise had been made, and it was put in place through angels by an intermediary. </a:t>
            </a:r>
            <a:r>
              <a:rPr lang="en-US" sz="2000" baseline="30000" dirty="0"/>
              <a:t>20 </a:t>
            </a:r>
            <a:r>
              <a:rPr lang="en-US" sz="2000" dirty="0"/>
              <a:t>Now an intermediary implies more than one, but God is </a:t>
            </a:r>
            <a:r>
              <a:rPr lang="en-US" sz="2000" dirty="0" smtClean="0"/>
              <a:t>one.</a:t>
            </a:r>
            <a:r>
              <a:rPr lang="en-US" sz="2000" baseline="30000" dirty="0" smtClean="0"/>
              <a:t>21 </a:t>
            </a:r>
            <a:r>
              <a:rPr lang="en-US" sz="2000" dirty="0"/>
              <a:t>Is the law then contrary to the promises of God? Certainly not! For if a law had been given that could give life, then righteousness would indeed be by the law. </a:t>
            </a:r>
            <a:r>
              <a:rPr lang="en-US" sz="2000" baseline="30000" dirty="0"/>
              <a:t>22 </a:t>
            </a:r>
            <a:r>
              <a:rPr lang="en-US" sz="2000" dirty="0"/>
              <a:t>But the Scripture imprisoned everything under sin, so that the promise by faith in Jesus Christ might be given to those who </a:t>
            </a:r>
            <a:r>
              <a:rPr lang="en-US" sz="2000" dirty="0" smtClean="0"/>
              <a:t>believe.</a:t>
            </a:r>
            <a:r>
              <a:rPr lang="en-US" sz="2000" baseline="30000" dirty="0" smtClean="0"/>
              <a:t>23 </a:t>
            </a:r>
            <a:r>
              <a:rPr lang="en-US" sz="2000" dirty="0"/>
              <a:t>Now before faith came, we were held captive under the law, imprisoned until the coming faith would be revealed. </a:t>
            </a:r>
            <a:r>
              <a:rPr lang="en-US" sz="2000" baseline="30000" dirty="0"/>
              <a:t>24 </a:t>
            </a:r>
            <a:r>
              <a:rPr lang="en-US" sz="2000" dirty="0"/>
              <a:t>So then, the law was our guardian until Christ came, in order that we might be justified by faith. </a:t>
            </a:r>
            <a:r>
              <a:rPr lang="en-US" sz="2000" baseline="30000" dirty="0"/>
              <a:t>25 </a:t>
            </a:r>
            <a:r>
              <a:rPr lang="en-US" sz="2000" dirty="0"/>
              <a:t>But now that faith has come, we are no longer under a guardian, </a:t>
            </a:r>
            <a:r>
              <a:rPr lang="en-US" sz="2000" baseline="30000" dirty="0"/>
              <a:t>26 </a:t>
            </a:r>
            <a:r>
              <a:rPr lang="en-US" sz="2000" dirty="0"/>
              <a:t>for in Christ Jesus you are all sons of God, through faith. </a:t>
            </a:r>
            <a:r>
              <a:rPr lang="en-US" sz="2000" baseline="30000" dirty="0"/>
              <a:t>27 </a:t>
            </a:r>
            <a:r>
              <a:rPr lang="en-US" sz="2000" dirty="0"/>
              <a:t>For as many of you as were baptized into Christ have put on Christ. </a:t>
            </a:r>
            <a:r>
              <a:rPr lang="en-US" sz="2000" baseline="30000" dirty="0"/>
              <a:t>28 </a:t>
            </a:r>
            <a:r>
              <a:rPr lang="en-US" sz="2000" dirty="0"/>
              <a:t>There is neither Jew nor Greek, there is neither slave nor free, there is no male and female, </a:t>
            </a:r>
            <a:r>
              <a:rPr lang="en-US" sz="2000" b="1" dirty="0"/>
              <a:t>for you are all one in Christ Jesus. </a:t>
            </a:r>
            <a:r>
              <a:rPr lang="en-US" sz="2000" b="1" baseline="30000" dirty="0"/>
              <a:t>29 </a:t>
            </a:r>
            <a:r>
              <a:rPr lang="en-US" sz="2000" b="1" dirty="0"/>
              <a:t>And if you are Christ's, then you are Abraham's offspring, heirs according to promise</a:t>
            </a:r>
            <a:r>
              <a:rPr lang="en-US" sz="2000" dirty="0"/>
              <a:t>.</a:t>
            </a:r>
          </a:p>
        </p:txBody>
      </p:sp>
    </p:spTree>
    <p:extLst>
      <p:ext uri="{BB962C8B-B14F-4D97-AF65-F5344CB8AC3E}">
        <p14:creationId xmlns:p14="http://schemas.microsoft.com/office/powerpoint/2010/main" val="2478321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40368" y="66804"/>
            <a:ext cx="8931442" cy="6555641"/>
          </a:xfrm>
          <a:prstGeom prst="rect">
            <a:avLst/>
          </a:prstGeom>
          <a:noFill/>
        </p:spPr>
        <p:txBody>
          <a:bodyPr wrap="square" rtlCol="0">
            <a:spAutoFit/>
          </a:bodyPr>
          <a:lstStyle/>
          <a:p>
            <a:r>
              <a:rPr lang="en-US" sz="2000" dirty="0"/>
              <a:t>Now the promises were made to Abraham and to his offspring. It does not say, “And to </a:t>
            </a:r>
            <a:r>
              <a:rPr lang="en-US" sz="2000" dirty="0" err="1"/>
              <a:t>offsprings</a:t>
            </a:r>
            <a:r>
              <a:rPr lang="en-US" sz="2000" dirty="0"/>
              <a:t>,” referring to many, but referring to one, “And to your offspring,” who is Christ. </a:t>
            </a:r>
            <a:r>
              <a:rPr lang="en-US" sz="2000" baseline="30000" dirty="0"/>
              <a:t>17 </a:t>
            </a:r>
            <a:r>
              <a:rPr lang="en-US" sz="2000" dirty="0"/>
              <a:t>This is what I mean: the law, which came 430 years afterward, does not annul a covenant previously ratified by God, so as to make the promise void. </a:t>
            </a:r>
            <a:r>
              <a:rPr lang="en-US" sz="2000" baseline="30000" dirty="0"/>
              <a:t>18 </a:t>
            </a:r>
            <a:r>
              <a:rPr lang="en-US" sz="2000" dirty="0"/>
              <a:t>For if the inheritance comes by the law, it no longer comes by promise; but God gave it to Abraham by a </a:t>
            </a:r>
            <a:r>
              <a:rPr lang="en-US" sz="2000" dirty="0" smtClean="0"/>
              <a:t>promise.</a:t>
            </a:r>
            <a:r>
              <a:rPr lang="en-US" sz="2000" baseline="30000" dirty="0" smtClean="0"/>
              <a:t>19 </a:t>
            </a:r>
            <a:r>
              <a:rPr lang="en-US" sz="2000" dirty="0"/>
              <a:t>Why then the law? It was added because of transgressions, until the offspring should come to whom the promise had been made, and it was put in place through angels by an intermediary. </a:t>
            </a:r>
            <a:r>
              <a:rPr lang="en-US" sz="2000" baseline="30000" dirty="0"/>
              <a:t>20 </a:t>
            </a:r>
            <a:r>
              <a:rPr lang="en-US" sz="2000" dirty="0"/>
              <a:t>Now an intermediary implies more than one, but God is </a:t>
            </a:r>
            <a:r>
              <a:rPr lang="en-US" sz="2000" dirty="0" smtClean="0"/>
              <a:t>one.</a:t>
            </a:r>
            <a:r>
              <a:rPr lang="en-US" sz="2000" baseline="30000" dirty="0" smtClean="0"/>
              <a:t>21 </a:t>
            </a:r>
            <a:r>
              <a:rPr lang="en-US" sz="2000" dirty="0"/>
              <a:t>Is the law then contrary to the promises of God? Certainly not! For if a law had been given that could give life, then righteousness would indeed be by the law. </a:t>
            </a:r>
            <a:r>
              <a:rPr lang="en-US" sz="2000" baseline="30000" dirty="0"/>
              <a:t>22 </a:t>
            </a:r>
            <a:r>
              <a:rPr lang="en-US" sz="2000" dirty="0"/>
              <a:t>But the Scripture imprisoned everything under sin, so that the promise by faith in Jesus Christ might be given to those who </a:t>
            </a:r>
            <a:r>
              <a:rPr lang="en-US" sz="2000" dirty="0" smtClean="0"/>
              <a:t>believe.</a:t>
            </a:r>
            <a:r>
              <a:rPr lang="en-US" sz="2000" baseline="30000" dirty="0" smtClean="0"/>
              <a:t>23 </a:t>
            </a:r>
            <a:r>
              <a:rPr lang="en-US" sz="2000" dirty="0"/>
              <a:t>Now before faith came, we were held captive under the law, imprisoned until the coming faith would be revealed. </a:t>
            </a:r>
            <a:r>
              <a:rPr lang="en-US" sz="2000" baseline="30000" dirty="0"/>
              <a:t>24 </a:t>
            </a:r>
            <a:r>
              <a:rPr lang="en-US" sz="2000" dirty="0"/>
              <a:t>So then, the law was our guardian until Christ came, in order that we might be justified by faith. </a:t>
            </a:r>
            <a:r>
              <a:rPr lang="en-US" sz="2000" baseline="30000" dirty="0"/>
              <a:t>25 </a:t>
            </a:r>
            <a:r>
              <a:rPr lang="en-US" sz="2000" dirty="0"/>
              <a:t>But now that faith has come, we are no longer under a guardian, </a:t>
            </a:r>
            <a:r>
              <a:rPr lang="en-US" sz="2000" baseline="30000" dirty="0"/>
              <a:t>26 </a:t>
            </a:r>
            <a:r>
              <a:rPr lang="en-US" sz="2000" dirty="0"/>
              <a:t>for in Christ Jesus you are all sons of God, through faith. </a:t>
            </a:r>
            <a:r>
              <a:rPr lang="en-US" sz="2000" baseline="30000" dirty="0"/>
              <a:t>27 </a:t>
            </a:r>
            <a:r>
              <a:rPr lang="en-US" sz="2000" b="1" i="1" u="sng" dirty="0"/>
              <a:t>For as many of you as were baptized into Christ have put on Christ</a:t>
            </a:r>
            <a:r>
              <a:rPr lang="en-US" sz="2000" dirty="0"/>
              <a:t>. </a:t>
            </a:r>
            <a:r>
              <a:rPr lang="en-US" sz="2000" baseline="30000" dirty="0"/>
              <a:t>28 </a:t>
            </a:r>
            <a:r>
              <a:rPr lang="en-US" sz="2000" dirty="0"/>
              <a:t>There is neither Jew nor Greek, there is neither slave nor free, there is no male and female, </a:t>
            </a:r>
            <a:r>
              <a:rPr lang="en-US" sz="2000" b="1" dirty="0"/>
              <a:t>for you are all one in Christ Jesus. </a:t>
            </a:r>
            <a:r>
              <a:rPr lang="en-US" sz="2000" baseline="30000" dirty="0"/>
              <a:t>29 </a:t>
            </a:r>
            <a:r>
              <a:rPr lang="en-US" sz="2000" dirty="0"/>
              <a:t>And if you are Christ's, then you are Abraham's offspring, heirs according to promise.</a:t>
            </a:r>
          </a:p>
        </p:txBody>
      </p:sp>
    </p:spTree>
    <p:extLst>
      <p:ext uri="{BB962C8B-B14F-4D97-AF65-F5344CB8AC3E}">
        <p14:creationId xmlns:p14="http://schemas.microsoft.com/office/powerpoint/2010/main" val="1222573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073"/>
            <a:ext cx="9144000" cy="6858000"/>
          </a:xfrm>
          <a:prstGeom prst="rect">
            <a:avLst/>
          </a:prstGeom>
        </p:spPr>
      </p:pic>
      <p:cxnSp>
        <p:nvCxnSpPr>
          <p:cNvPr id="6" name="Straight Connector 5"/>
          <p:cNvCxnSpPr/>
          <p:nvPr/>
        </p:nvCxnSpPr>
        <p:spPr>
          <a:xfrm flipH="1" flipV="1">
            <a:off x="6864721" y="4589505"/>
            <a:ext cx="659028" cy="269789"/>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5183606" y="2678274"/>
            <a:ext cx="1665073" cy="5334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6769471" y="3189832"/>
            <a:ext cx="190500" cy="14457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892217" y="2678274"/>
            <a:ext cx="1219200" cy="69815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162300" y="3392797"/>
            <a:ext cx="685800" cy="682005"/>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923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4800"/>
            <a:ext cx="9144000" cy="6858000"/>
          </a:xfrm>
          <a:prstGeom prst="rect">
            <a:avLst/>
          </a:prstGeom>
        </p:spPr>
      </p:pic>
      <p:sp>
        <p:nvSpPr>
          <p:cNvPr id="3" name="TextBox 2"/>
          <p:cNvSpPr txBox="1"/>
          <p:nvPr/>
        </p:nvSpPr>
        <p:spPr>
          <a:xfrm>
            <a:off x="0" y="4489518"/>
            <a:ext cx="9148011" cy="2368482"/>
          </a:xfrm>
          <a:prstGeom prst="rect">
            <a:avLst/>
          </a:prstGeom>
          <a:solidFill>
            <a:srgbClr val="002060"/>
          </a:solidFill>
        </p:spPr>
        <p:txBody>
          <a:bodyPr wrap="square" rtlCol="0">
            <a:spAutoFit/>
          </a:bodyPr>
          <a:lstStyle/>
          <a:p>
            <a:r>
              <a:rPr lang="en-US" sz="3600" dirty="0" smtClean="0">
                <a:solidFill>
                  <a:schemeClr val="bg1"/>
                </a:solidFill>
              </a:rPr>
              <a:t>“And the Scripture was fulfilled that says, “Abraham believed God, and it was counted to him as righteousness” – and he was called a </a:t>
            </a:r>
            <a:r>
              <a:rPr lang="en-US" sz="3600" b="1" dirty="0" smtClean="0">
                <a:solidFill>
                  <a:srgbClr val="FFFF00"/>
                </a:solidFill>
              </a:rPr>
              <a:t>friend of God</a:t>
            </a:r>
            <a:r>
              <a:rPr lang="en-US" sz="3600" b="1" dirty="0" smtClean="0">
                <a:solidFill>
                  <a:schemeClr val="bg1"/>
                </a:solidFill>
              </a:rPr>
              <a:t>“ (Ja. 2:23).</a:t>
            </a:r>
            <a:endParaRPr lang="en-US" sz="3600" b="1" dirty="0">
              <a:solidFill>
                <a:schemeClr val="bg1"/>
              </a:solidFill>
            </a:endParaRPr>
          </a:p>
        </p:txBody>
      </p:sp>
    </p:spTree>
    <p:extLst>
      <p:ext uri="{BB962C8B-B14F-4D97-AF65-F5344CB8AC3E}">
        <p14:creationId xmlns:p14="http://schemas.microsoft.com/office/powerpoint/2010/main" val="1772737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4800"/>
            <a:ext cx="9144000" cy="6858000"/>
          </a:xfrm>
          <a:prstGeom prst="rect">
            <a:avLst/>
          </a:prstGeom>
        </p:spPr>
      </p:pic>
      <p:sp>
        <p:nvSpPr>
          <p:cNvPr id="3" name="TextBox 2"/>
          <p:cNvSpPr txBox="1"/>
          <p:nvPr/>
        </p:nvSpPr>
        <p:spPr>
          <a:xfrm>
            <a:off x="0" y="5226784"/>
            <a:ext cx="9152021" cy="1631216"/>
          </a:xfrm>
          <a:prstGeom prst="rect">
            <a:avLst/>
          </a:prstGeom>
          <a:solidFill>
            <a:srgbClr val="002060"/>
          </a:solidFill>
        </p:spPr>
        <p:txBody>
          <a:bodyPr wrap="square" rtlCol="0">
            <a:spAutoFit/>
          </a:bodyPr>
          <a:lstStyle/>
          <a:p>
            <a:r>
              <a:rPr lang="en-US" sz="3600" dirty="0" smtClean="0">
                <a:solidFill>
                  <a:schemeClr val="bg1"/>
                </a:solidFill>
              </a:rPr>
              <a:t>“</a:t>
            </a:r>
            <a:r>
              <a:rPr lang="en-US" sz="3200" dirty="0" smtClean="0">
                <a:solidFill>
                  <a:schemeClr val="bg1"/>
                </a:solidFill>
              </a:rPr>
              <a:t>But you, Israel, my servant, Jacob, whom I have chosen, the offspring of Abraham, </a:t>
            </a:r>
            <a:r>
              <a:rPr lang="en-US" sz="3200" dirty="0" smtClean="0">
                <a:solidFill>
                  <a:srgbClr val="FFFF00"/>
                </a:solidFill>
              </a:rPr>
              <a:t>my friend </a:t>
            </a:r>
            <a:r>
              <a:rPr lang="en-US" sz="3200" b="1" dirty="0" smtClean="0">
                <a:solidFill>
                  <a:schemeClr val="bg1"/>
                </a:solidFill>
              </a:rPr>
              <a:t>“ (Isa. 41:8)</a:t>
            </a:r>
            <a:endParaRPr lang="en-US" sz="3200" b="1" dirty="0">
              <a:solidFill>
                <a:schemeClr val="bg1"/>
              </a:solidFill>
            </a:endParaRPr>
          </a:p>
        </p:txBody>
      </p:sp>
    </p:spTree>
    <p:extLst>
      <p:ext uri="{BB962C8B-B14F-4D97-AF65-F5344CB8AC3E}">
        <p14:creationId xmlns:p14="http://schemas.microsoft.com/office/powerpoint/2010/main" val="1391987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32" y="-152400"/>
            <a:ext cx="9144000" cy="6858000"/>
          </a:xfrm>
          <a:prstGeom prst="rect">
            <a:avLst/>
          </a:prstGeom>
        </p:spPr>
      </p:pic>
      <p:sp>
        <p:nvSpPr>
          <p:cNvPr id="3" name="TextBox 2"/>
          <p:cNvSpPr txBox="1"/>
          <p:nvPr/>
        </p:nvSpPr>
        <p:spPr>
          <a:xfrm>
            <a:off x="12032" y="4419600"/>
            <a:ext cx="9144000" cy="2554545"/>
          </a:xfrm>
          <a:prstGeom prst="rect">
            <a:avLst/>
          </a:prstGeom>
          <a:solidFill>
            <a:srgbClr val="002060"/>
          </a:solidFill>
        </p:spPr>
        <p:txBody>
          <a:bodyPr wrap="square" rtlCol="0">
            <a:spAutoFit/>
          </a:bodyPr>
          <a:lstStyle/>
          <a:p>
            <a:r>
              <a:rPr lang="en-US" sz="3200" dirty="0" smtClean="0">
                <a:solidFill>
                  <a:schemeClr val="bg1"/>
                </a:solidFill>
              </a:rPr>
              <a:t>“And </a:t>
            </a:r>
            <a:r>
              <a:rPr lang="en-US" sz="3200" dirty="0" err="1" smtClean="0">
                <a:solidFill>
                  <a:schemeClr val="bg1"/>
                </a:solidFill>
              </a:rPr>
              <a:t>Jehosophat</a:t>
            </a:r>
            <a:r>
              <a:rPr lang="en-US" sz="3200" dirty="0" smtClean="0">
                <a:solidFill>
                  <a:schemeClr val="bg1"/>
                </a:solidFill>
              </a:rPr>
              <a:t> stood in the assembly of Judah and Jerusalem…Did you not, our God, drive out the inhabitants of this land before your people Israel, and give it forever to the descendants of Abraham </a:t>
            </a:r>
            <a:r>
              <a:rPr lang="en-US" sz="3200" dirty="0" smtClean="0">
                <a:solidFill>
                  <a:srgbClr val="FFFF00"/>
                </a:solidFill>
              </a:rPr>
              <a:t>your friend</a:t>
            </a:r>
            <a:r>
              <a:rPr lang="en-US" sz="3200" dirty="0" smtClean="0">
                <a:solidFill>
                  <a:schemeClr val="bg1"/>
                </a:solidFill>
              </a:rPr>
              <a:t>?” (2 Chr. 20:5-7)</a:t>
            </a:r>
            <a:endParaRPr lang="en-US" sz="3200" b="1" dirty="0">
              <a:solidFill>
                <a:schemeClr val="bg1"/>
              </a:solidFill>
            </a:endParaRPr>
          </a:p>
        </p:txBody>
      </p:sp>
    </p:spTree>
    <p:extLst>
      <p:ext uri="{BB962C8B-B14F-4D97-AF65-F5344CB8AC3E}">
        <p14:creationId xmlns:p14="http://schemas.microsoft.com/office/powerpoint/2010/main" val="2689852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 Our Friend…</a:t>
            </a:r>
            <a:endParaRPr lang="en-US" dirty="0"/>
          </a:p>
        </p:txBody>
      </p:sp>
      <p:sp>
        <p:nvSpPr>
          <p:cNvPr id="3" name="Content Placeholder 2"/>
          <p:cNvSpPr>
            <a:spLocks noGrp="1"/>
          </p:cNvSpPr>
          <p:nvPr>
            <p:ph idx="1"/>
          </p:nvPr>
        </p:nvSpPr>
        <p:spPr>
          <a:solidFill>
            <a:schemeClr val="bg2"/>
          </a:solidFill>
        </p:spPr>
        <p:txBody>
          <a:bodyPr>
            <a:normAutofit/>
          </a:bodyPr>
          <a:lstStyle/>
          <a:p>
            <a:pPr marL="457200" indent="-457200">
              <a:buFont typeface="+mj-lt"/>
              <a:buAutoNum type="arabicPeriod"/>
            </a:pPr>
            <a:r>
              <a:rPr lang="en-US" sz="2800" b="1" dirty="0" smtClean="0"/>
              <a:t>Calms our fears and understands our questions (15:1-3)</a:t>
            </a:r>
          </a:p>
          <a:p>
            <a:pPr marL="457200" indent="-457200">
              <a:buFont typeface="+mj-lt"/>
              <a:buAutoNum type="arabicPeriod"/>
            </a:pPr>
            <a:r>
              <a:rPr lang="en-US" sz="2800" b="1" dirty="0" smtClean="0"/>
              <a:t>Knows when to bless and when to delay (</a:t>
            </a:r>
            <a:r>
              <a:rPr lang="en-US" sz="2800" b="1" dirty="0" err="1" smtClean="0"/>
              <a:t>Ecc</a:t>
            </a:r>
            <a:r>
              <a:rPr lang="en-US" sz="2800" b="1" dirty="0" smtClean="0"/>
              <a:t>. 3:11).  </a:t>
            </a:r>
          </a:p>
          <a:p>
            <a:pPr marL="457200" indent="-457200">
              <a:buFont typeface="+mj-lt"/>
              <a:buAutoNum type="arabicPeriod"/>
            </a:pPr>
            <a:r>
              <a:rPr lang="en-US" sz="2800" b="1" dirty="0" smtClean="0"/>
              <a:t>Wants us to trust Him (Prov. 3:5-8)</a:t>
            </a:r>
          </a:p>
          <a:p>
            <a:pPr marL="457200" indent="-457200">
              <a:buFont typeface="+mj-lt"/>
              <a:buAutoNum type="arabicPeriod"/>
            </a:pPr>
            <a:r>
              <a:rPr lang="en-US" sz="2800" b="1" dirty="0" smtClean="0"/>
              <a:t>Wants us to live without fear (Gen. 15:13; Ro. 8:31)</a:t>
            </a:r>
          </a:p>
          <a:p>
            <a:pPr marL="457200" indent="-457200">
              <a:buFont typeface="+mj-lt"/>
              <a:buAutoNum type="arabicPeriod"/>
            </a:pPr>
            <a:r>
              <a:rPr lang="en-US" sz="2800" b="1" dirty="0" smtClean="0"/>
              <a:t>Has made promises for our good and He can be counted on to deliver (Gal. 3:26-29)</a:t>
            </a:r>
            <a:endParaRPr lang="en-US" sz="2800" b="1" dirty="0"/>
          </a:p>
        </p:txBody>
      </p:sp>
    </p:spTree>
    <p:extLst>
      <p:ext uri="{BB962C8B-B14F-4D97-AF65-F5344CB8AC3E}">
        <p14:creationId xmlns:p14="http://schemas.microsoft.com/office/powerpoint/2010/main" val="3979134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kind of friend was Abraham?</a:t>
            </a:r>
            <a:endParaRPr lang="en-US" dirty="0"/>
          </a:p>
        </p:txBody>
      </p:sp>
      <p:sp>
        <p:nvSpPr>
          <p:cNvPr id="3" name="Content Placeholder 2"/>
          <p:cNvSpPr>
            <a:spLocks noGrp="1"/>
          </p:cNvSpPr>
          <p:nvPr>
            <p:ph idx="1"/>
          </p:nvPr>
        </p:nvSpPr>
        <p:spPr/>
        <p:txBody>
          <a:bodyPr/>
          <a:lstStyle/>
          <a:p>
            <a:r>
              <a:rPr lang="en-US" dirty="0" smtClean="0">
                <a:latin typeface="Arial Black" panose="020B0A04020102020204" pitchFamily="34" charset="0"/>
              </a:rPr>
              <a:t>Faithful </a:t>
            </a:r>
            <a:r>
              <a:rPr lang="en-US" dirty="0" smtClean="0"/>
              <a:t>(Heb. 11:8-16)</a:t>
            </a:r>
          </a:p>
          <a:p>
            <a:r>
              <a:rPr lang="en-US" dirty="0" smtClean="0">
                <a:latin typeface="Arial Black" panose="020B0A04020102020204" pitchFamily="34" charset="0"/>
              </a:rPr>
              <a:t>Obedient</a:t>
            </a:r>
            <a:r>
              <a:rPr lang="en-US" dirty="0" smtClean="0"/>
              <a:t> (Heb. 11:8)</a:t>
            </a:r>
          </a:p>
          <a:p>
            <a:r>
              <a:rPr lang="en-US" dirty="0" smtClean="0">
                <a:latin typeface="Arial Black" panose="020B0A04020102020204" pitchFamily="34" charset="0"/>
              </a:rPr>
              <a:t>Devoted</a:t>
            </a:r>
            <a:r>
              <a:rPr lang="en-US" dirty="0" smtClean="0"/>
              <a:t> (Gen. 18:19)</a:t>
            </a:r>
          </a:p>
          <a:p>
            <a:r>
              <a:rPr lang="en-US" dirty="0" smtClean="0">
                <a:latin typeface="Arial Black" panose="020B0A04020102020204" pitchFamily="34" charset="0"/>
              </a:rPr>
              <a:t>Peaceable</a:t>
            </a:r>
            <a:r>
              <a:rPr lang="en-US" dirty="0" smtClean="0"/>
              <a:t> (Gen. 13:29)</a:t>
            </a:r>
          </a:p>
          <a:p>
            <a:r>
              <a:rPr lang="en-US" dirty="0" smtClean="0">
                <a:latin typeface="Arial Black" panose="020B0A04020102020204" pitchFamily="34" charset="0"/>
              </a:rPr>
              <a:t>Hospitable</a:t>
            </a:r>
            <a:r>
              <a:rPr lang="en-US" dirty="0" smtClean="0"/>
              <a:t> (Gen. 18:1-8)</a:t>
            </a:r>
          </a:p>
          <a:p>
            <a:r>
              <a:rPr lang="en-US" dirty="0" smtClean="0">
                <a:latin typeface="Arial Black" panose="020B0A04020102020204" pitchFamily="34" charset="0"/>
              </a:rPr>
              <a:t>Pilgrim</a:t>
            </a:r>
            <a:r>
              <a:rPr lang="en-US" dirty="0" smtClean="0"/>
              <a:t> – good citizen (Heb. 11:8-10).  </a:t>
            </a:r>
          </a:p>
          <a:p>
            <a:endParaRPr lang="en-US" dirty="0" smtClean="0"/>
          </a:p>
          <a:p>
            <a:endParaRPr lang="en-US" dirty="0" smtClean="0"/>
          </a:p>
          <a:p>
            <a:endParaRPr lang="en-US" dirty="0"/>
          </a:p>
        </p:txBody>
      </p:sp>
    </p:spTree>
    <p:extLst>
      <p:ext uri="{BB962C8B-B14F-4D97-AF65-F5344CB8AC3E}">
        <p14:creationId xmlns:p14="http://schemas.microsoft.com/office/powerpoint/2010/main" val="1266185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073"/>
            <a:ext cx="9144000" cy="6858000"/>
          </a:xfrm>
          <a:prstGeom prst="rect">
            <a:avLst/>
          </a:prstGeom>
        </p:spPr>
      </p:pic>
      <p:cxnSp>
        <p:nvCxnSpPr>
          <p:cNvPr id="6" name="Straight Connector 5"/>
          <p:cNvCxnSpPr/>
          <p:nvPr/>
        </p:nvCxnSpPr>
        <p:spPr>
          <a:xfrm flipH="1" flipV="1">
            <a:off x="6864721" y="4589505"/>
            <a:ext cx="659028" cy="269789"/>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5183606" y="2678274"/>
            <a:ext cx="1665073" cy="5334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6769471" y="3189832"/>
            <a:ext cx="190500" cy="14457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892217" y="2678274"/>
            <a:ext cx="1219200" cy="69815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162300" y="3392797"/>
            <a:ext cx="685800" cy="682005"/>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719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ApplicaTION</a:t>
            </a:r>
            <a:endParaRPr lang="en-US" dirty="0"/>
          </a:p>
        </p:txBody>
      </p:sp>
      <p:sp>
        <p:nvSpPr>
          <p:cNvPr id="3" name="Content Placeholder 2"/>
          <p:cNvSpPr>
            <a:spLocks noGrp="1"/>
          </p:cNvSpPr>
          <p:nvPr>
            <p:ph idx="1"/>
          </p:nvPr>
        </p:nvSpPr>
        <p:spPr>
          <a:solidFill>
            <a:schemeClr val="bg2"/>
          </a:solidFill>
        </p:spPr>
        <p:txBody>
          <a:bodyPr>
            <a:normAutofit/>
          </a:bodyPr>
          <a:lstStyle/>
          <a:p>
            <a:pPr marL="514350" indent="-514350">
              <a:buFont typeface="+mj-lt"/>
              <a:buAutoNum type="arabicPeriod"/>
            </a:pPr>
            <a:r>
              <a:rPr lang="en-US" sz="2400" b="1" dirty="0" smtClean="0"/>
              <a:t>When he was called, he obeyed…”By faith” (Heb. 11:8)</a:t>
            </a:r>
          </a:p>
          <a:p>
            <a:pPr marL="514350" lvl="0" indent="-514350">
              <a:buFont typeface="+mj-lt"/>
              <a:buAutoNum type="arabicPeriod"/>
            </a:pPr>
            <a:r>
              <a:rPr lang="en-US" sz="2400" b="1" dirty="0"/>
              <a:t>He went not knowing where he was going (11:8</a:t>
            </a:r>
            <a:r>
              <a:rPr lang="en-US" sz="2400" b="1" dirty="0" smtClean="0"/>
              <a:t>)</a:t>
            </a:r>
          </a:p>
          <a:p>
            <a:pPr marL="514350" indent="-514350">
              <a:buFont typeface="+mj-lt"/>
              <a:buAutoNum type="arabicPeriod"/>
            </a:pPr>
            <a:r>
              <a:rPr lang="en-US" sz="2400" b="1" dirty="0"/>
              <a:t>What he was promised, he believed (11:9; Ro. </a:t>
            </a:r>
            <a:r>
              <a:rPr lang="en-US" sz="2400" b="1" dirty="0" smtClean="0"/>
              <a:t>4:19-21)</a:t>
            </a:r>
          </a:p>
          <a:p>
            <a:pPr marL="514350" lvl="0" indent="-514350">
              <a:buFont typeface="+mj-lt"/>
              <a:buAutoNum type="arabicPeriod"/>
            </a:pPr>
            <a:r>
              <a:rPr lang="en-US" sz="2400" b="1" dirty="0"/>
              <a:t>When he was tested, he trusted (11:17; Gen. 22:5</a:t>
            </a:r>
            <a:r>
              <a:rPr lang="en-US" sz="2400" b="1" dirty="0" smtClean="0"/>
              <a:t>)</a:t>
            </a:r>
          </a:p>
          <a:p>
            <a:pPr marL="514350" indent="-514350">
              <a:buFont typeface="+mj-lt"/>
              <a:buAutoNum type="arabicPeriod"/>
            </a:pPr>
            <a:r>
              <a:rPr lang="en-US" sz="2400" b="1" dirty="0"/>
              <a:t>As he was blessed (and he was wealthy), he shared </a:t>
            </a:r>
            <a:r>
              <a:rPr lang="en-US" sz="2400" dirty="0"/>
              <a:t>(</a:t>
            </a:r>
            <a:r>
              <a:rPr lang="en-US" sz="2400" b="1" dirty="0"/>
              <a:t>Ge. 13:2; 24:35</a:t>
            </a:r>
            <a:r>
              <a:rPr lang="en-US" sz="2400" b="1" dirty="0" smtClean="0"/>
              <a:t>)</a:t>
            </a:r>
          </a:p>
          <a:p>
            <a:pPr marL="514350" indent="-514350">
              <a:buFont typeface="+mj-lt"/>
              <a:buAutoNum type="arabicPeriod"/>
            </a:pPr>
            <a:r>
              <a:rPr lang="en-US" sz="2400" b="1" dirty="0"/>
              <a:t>Some of the warts – real people with real flaws.</a:t>
            </a:r>
            <a:br>
              <a:rPr lang="en-US" sz="2400" b="1" dirty="0"/>
            </a:br>
            <a:endParaRPr lang="en-US" sz="2400" b="1" dirty="0"/>
          </a:p>
          <a:p>
            <a:pPr marL="514350" lvl="0" indent="-514350">
              <a:buFont typeface="+mj-lt"/>
              <a:buAutoNum type="arabicPeriod"/>
            </a:pPr>
            <a:endParaRPr lang="en-US" sz="2400" b="1" dirty="0"/>
          </a:p>
          <a:p>
            <a:pPr marL="514350" indent="-514350">
              <a:buFont typeface="+mj-lt"/>
              <a:buAutoNum type="arabicPeriod"/>
            </a:pPr>
            <a:endParaRPr lang="en-US" sz="2400" b="1" dirty="0"/>
          </a:p>
          <a:p>
            <a:pPr marL="514350" lvl="0" indent="-514350">
              <a:buFont typeface="+mj-lt"/>
              <a:buAutoNum type="arabicPeriod"/>
            </a:pPr>
            <a:endParaRPr lang="en-US" sz="2400" b="1" dirty="0"/>
          </a:p>
          <a:p>
            <a:pPr marL="514350" indent="-514350">
              <a:buFont typeface="+mj-lt"/>
              <a:buAutoNum type="arabicPeriod"/>
            </a:pPr>
            <a:endParaRPr lang="en-US" sz="2400" b="1" dirty="0"/>
          </a:p>
        </p:txBody>
      </p:sp>
    </p:spTree>
    <p:extLst>
      <p:ext uri="{BB962C8B-B14F-4D97-AF65-F5344CB8AC3E}">
        <p14:creationId xmlns:p14="http://schemas.microsoft.com/office/powerpoint/2010/main" val="40327512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182</TotalTime>
  <Words>1214</Words>
  <Application>Microsoft Office PowerPoint</Application>
  <PresentationFormat>On-screen Show (4:3)</PresentationFormat>
  <Paragraphs>51</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Trek</vt:lpstr>
      <vt:lpstr>Abraham, Friend to God </vt:lpstr>
      <vt:lpstr>PowerPoint Presentation</vt:lpstr>
      <vt:lpstr>PowerPoint Presentation</vt:lpstr>
      <vt:lpstr>PowerPoint Presentation</vt:lpstr>
      <vt:lpstr>PowerPoint Presentation</vt:lpstr>
      <vt:lpstr>God, Our Friend…</vt:lpstr>
      <vt:lpstr>What kind of friend was Abraham?</vt:lpstr>
      <vt:lpstr>PowerPoint Presentation</vt:lpstr>
      <vt:lpstr>ApplicaTION</vt:lpstr>
      <vt:lpstr>Conclusion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Abraham, Friend to God</dc:title>
  <dc:creator>Ross C. Fink</dc:creator>
  <cp:lastModifiedBy>Ross C. Fink</cp:lastModifiedBy>
  <cp:revision>17</cp:revision>
  <cp:lastPrinted>2015-07-25T19:39:05Z</cp:lastPrinted>
  <dcterms:created xsi:type="dcterms:W3CDTF">2015-07-15T15:15:52Z</dcterms:created>
  <dcterms:modified xsi:type="dcterms:W3CDTF">2015-07-25T19:42:09Z</dcterms:modified>
</cp:coreProperties>
</file>