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D2185-61BB-4CF2-BEC9-1E61AEAE9BEB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E38F-1F33-4066-8E0D-9194989F0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D2185-61BB-4CF2-BEC9-1E61AEAE9BEB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E38F-1F33-4066-8E0D-9194989F0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D2185-61BB-4CF2-BEC9-1E61AEAE9BEB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E38F-1F33-4066-8E0D-9194989F06B4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D2185-61BB-4CF2-BEC9-1E61AEAE9BEB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E38F-1F33-4066-8E0D-9194989F06B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D2185-61BB-4CF2-BEC9-1E61AEAE9BEB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E38F-1F33-4066-8E0D-9194989F0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D2185-61BB-4CF2-BEC9-1E61AEAE9BEB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E38F-1F33-4066-8E0D-9194989F06B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D2185-61BB-4CF2-BEC9-1E61AEAE9BEB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E38F-1F33-4066-8E0D-9194989F0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D2185-61BB-4CF2-BEC9-1E61AEAE9BEB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E38F-1F33-4066-8E0D-9194989F0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D2185-61BB-4CF2-BEC9-1E61AEAE9BEB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E38F-1F33-4066-8E0D-9194989F0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D2185-61BB-4CF2-BEC9-1E61AEAE9BEB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E38F-1F33-4066-8E0D-9194989F06B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D2185-61BB-4CF2-BEC9-1E61AEAE9BEB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E38F-1F33-4066-8E0D-9194989F06B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BCD2185-61BB-4CF2-BEC9-1E61AEAE9BEB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D51E38F-1F33-4066-8E0D-9194989F06B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Persistence In Prayer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399"/>
            <a:ext cx="6400800" cy="1066801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The Parables of Luke 11 and 18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39234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362200"/>
            <a:ext cx="8534399" cy="4267200"/>
          </a:xfrm>
        </p:spPr>
        <p:txBody>
          <a:bodyPr>
            <a:normAutofit/>
          </a:bodyPr>
          <a:lstStyle/>
          <a:p>
            <a:pPr>
              <a:buFont typeface="Symbol" pitchFamily="18" charset="2"/>
              <a:buChar char=""/>
            </a:pPr>
            <a:r>
              <a:rPr lang="en-US" sz="2800" b="1" dirty="0" smtClean="0"/>
              <a:t>Context</a:t>
            </a:r>
            <a:r>
              <a:rPr lang="en-US" sz="2800" dirty="0" smtClean="0"/>
              <a:t> – “Teach us to pray…” (Luke 11:1) 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/>
              <a:t>Jesus was an example of fervent prayer that the disciples wanted to imitate! </a:t>
            </a:r>
          </a:p>
          <a:p>
            <a:pPr>
              <a:buFont typeface="Symbol" pitchFamily="18" charset="2"/>
              <a:buChar char=""/>
            </a:pPr>
            <a:r>
              <a:rPr lang="en-US" sz="2800" dirty="0" smtClean="0"/>
              <a:t>In addition to those instructions given in the “Model Prayer” (cf. Matthew 6)</a:t>
            </a:r>
          </a:p>
          <a:p>
            <a:pPr>
              <a:buFont typeface="Symbol" pitchFamily="18" charset="2"/>
              <a:buChar char=""/>
            </a:pPr>
            <a:r>
              <a:rPr lang="en-US" sz="2800" dirty="0" smtClean="0"/>
              <a:t>This parable teaches by </a:t>
            </a:r>
            <a:r>
              <a:rPr lang="en-US" sz="2800" b="1" dirty="0" smtClean="0"/>
              <a:t>contrast</a:t>
            </a:r>
            <a:r>
              <a:rPr lang="en-US" sz="2800" dirty="0" smtClean="0"/>
              <a:t> – compare vs. 8 (the stubborn neighbor) with vs. 10-13 (the loving Father)</a:t>
            </a:r>
          </a:p>
          <a:p>
            <a:pPr>
              <a:buFont typeface="Symbol" pitchFamily="18" charset="2"/>
              <a:buChar char=""/>
            </a:pPr>
            <a:r>
              <a:rPr lang="en-US" sz="2800" b="1" dirty="0" smtClean="0"/>
              <a:t>Your persistence in talking to the Father is </a:t>
            </a:r>
            <a:r>
              <a:rPr lang="en-US" sz="2800" b="1" u="sng" dirty="0" smtClean="0"/>
              <a:t>never</a:t>
            </a:r>
            <a:r>
              <a:rPr lang="en-US" sz="2800" b="1" dirty="0" smtClean="0"/>
              <a:t> in vain – keep seeking, keep asking! </a:t>
            </a:r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Friend at Midnight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30107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362200"/>
            <a:ext cx="8534399" cy="4267200"/>
          </a:xfrm>
        </p:spPr>
        <p:txBody>
          <a:bodyPr>
            <a:normAutofit/>
          </a:bodyPr>
          <a:lstStyle/>
          <a:p>
            <a:pPr>
              <a:buFont typeface="Symbol" pitchFamily="18" charset="2"/>
              <a:buChar char=""/>
            </a:pPr>
            <a:r>
              <a:rPr lang="en-US" sz="2800" b="1" dirty="0" smtClean="0"/>
              <a:t>Context</a:t>
            </a:r>
            <a:r>
              <a:rPr lang="en-US" sz="2800" dirty="0" smtClean="0"/>
              <a:t> – “At all times they ought to pray and not lose heart” (Luke 18:1) 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/>
              <a:t>Again we are reminded that prayer itself is as important as the manner in which we pray (cf. Rom 8:26)! </a:t>
            </a:r>
          </a:p>
          <a:p>
            <a:pPr>
              <a:buFont typeface="Symbol" pitchFamily="18" charset="2"/>
              <a:buChar char=""/>
            </a:pPr>
            <a:r>
              <a:rPr lang="en-US" sz="2800" dirty="0" smtClean="0"/>
              <a:t>Another parable of </a:t>
            </a:r>
            <a:r>
              <a:rPr lang="en-US" sz="2800" b="1" dirty="0" smtClean="0"/>
              <a:t>contrast</a:t>
            </a:r>
            <a:r>
              <a:rPr lang="en-US" sz="2800" dirty="0" smtClean="0"/>
              <a:t> – compare vs. 2,5 (the unjust judge) with vs. 7-8 (the loving Father)</a:t>
            </a:r>
          </a:p>
          <a:p>
            <a:pPr>
              <a:buFont typeface="Symbol" pitchFamily="18" charset="2"/>
              <a:buChar char=""/>
            </a:pPr>
            <a:r>
              <a:rPr lang="en-US" sz="2800" b="1" dirty="0" smtClean="0"/>
              <a:t>If even unjust, ungodly men will answer requests when they are wearied, how much faster and more liberally will the Father respond to your cries? </a:t>
            </a:r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Persistent Widow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75829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667000"/>
            <a:ext cx="8534399" cy="3962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God sees and </a:t>
            </a:r>
            <a:r>
              <a:rPr lang="en-US" sz="3200" b="1" dirty="0" smtClean="0"/>
              <a:t>cares for you!</a:t>
            </a:r>
            <a:endParaRPr lang="en-US" sz="2800" dirty="0" smtClean="0"/>
          </a:p>
          <a:p>
            <a:pPr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2600" dirty="0" smtClean="0"/>
              <a:t>Psalms 8 and 139: this is an unfathomable truth!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2600" dirty="0" smtClean="0"/>
              <a:t>God sees, ponders, and is concerned with even the smallest needs in your life! 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2600" dirty="0" smtClean="0"/>
              <a:t>In </a:t>
            </a:r>
            <a:r>
              <a:rPr lang="en-US" sz="2600" dirty="0" smtClean="0"/>
              <a:t>the context of His deity and domain, are not all of our needs “small” (cf. Matthew 6:11,13</a:t>
            </a:r>
            <a:r>
              <a:rPr lang="en-US" sz="2600" dirty="0" smtClean="0"/>
              <a:t>)?</a:t>
            </a:r>
            <a:endParaRPr lang="en-US" sz="2600" dirty="0" smtClean="0"/>
          </a:p>
          <a:p>
            <a:pPr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2600" dirty="0" smtClean="0"/>
              <a:t>He “</a:t>
            </a:r>
            <a:r>
              <a:rPr lang="en-US" sz="2600" b="1" i="1" dirty="0" smtClean="0"/>
              <a:t>gives to all liberally and without reproach</a:t>
            </a:r>
            <a:r>
              <a:rPr lang="en-US" sz="2600" dirty="0" smtClean="0"/>
              <a:t>” (Jam 1</a:t>
            </a:r>
            <a:r>
              <a:rPr lang="en-US" sz="2600" dirty="0" smtClean="0"/>
              <a:t>)</a:t>
            </a:r>
            <a:endParaRPr lang="en-US" sz="2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Persistence in Prayer to God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71997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667000"/>
            <a:ext cx="8534399" cy="3962400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1200"/>
              </a:spcBef>
              <a:buFont typeface="+mj-lt"/>
              <a:buAutoNum type="arabicPeriod" startAt="2"/>
            </a:pPr>
            <a:r>
              <a:rPr lang="en-US" sz="3200" b="1" dirty="0" smtClean="0"/>
              <a:t>Trust </a:t>
            </a:r>
            <a:r>
              <a:rPr lang="en-US" sz="3200" b="1" dirty="0" smtClean="0"/>
              <a:t>in prayer at all times!</a:t>
            </a:r>
            <a:endParaRPr lang="en-US" sz="3200" dirty="0"/>
          </a:p>
          <a:p>
            <a:pPr lvl="1">
              <a:buFont typeface="Wingdings" pitchFamily="2" charset="2"/>
              <a:buChar char="Ø"/>
            </a:pPr>
            <a:r>
              <a:rPr lang="en-US" sz="2600" dirty="0" smtClean="0"/>
              <a:t>Psalms 35:13 and 69:13 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/>
              <a:t>Talk to God at all times; talk to God about everything – this is His desire! 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/>
              <a:t>We </a:t>
            </a:r>
            <a:r>
              <a:rPr lang="en-US" sz="2600" dirty="0" smtClean="0"/>
              <a:t>all face serious problems!  Does prayer come first or last in your arsenal? </a:t>
            </a:r>
            <a:endParaRPr lang="en-US" sz="2600" dirty="0"/>
          </a:p>
          <a:p>
            <a:pPr lvl="1">
              <a:buFont typeface="Wingdings" pitchFamily="2" charset="2"/>
              <a:buChar char="Ø"/>
            </a:pPr>
            <a:r>
              <a:rPr lang="en-US" sz="2600" dirty="0" smtClean="0"/>
              <a:t>Phil 4:6-7; cf</a:t>
            </a:r>
            <a:r>
              <a:rPr lang="en-US" sz="2600" dirty="0"/>
              <a:t>. </a:t>
            </a:r>
            <a:r>
              <a:rPr lang="en-US" sz="2600" dirty="0" smtClean="0"/>
              <a:t>Psalm 20:7-9, 55:16-17, 86:6-7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Persistence in Prayer to God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5428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362200"/>
            <a:ext cx="8534399" cy="4267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3200" b="1" dirty="0" smtClean="0"/>
              <a:t>Keep on seeking and praying!</a:t>
            </a:r>
            <a:endParaRPr lang="en-US" sz="2800" dirty="0" smtClean="0"/>
          </a:p>
          <a:p>
            <a:pPr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2600" dirty="0" smtClean="0"/>
              <a:t>Is persistence in prayer needed because God doesn’t care, or must be wearied by us for Him to answer? 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2600" dirty="0" smtClean="0"/>
              <a:t>Sometimes God is slow to answer because </a:t>
            </a:r>
            <a:r>
              <a:rPr lang="en-US" sz="2600" b="1" dirty="0" smtClean="0"/>
              <a:t>we are unfaithful to Him</a:t>
            </a:r>
            <a:r>
              <a:rPr lang="en-US" sz="2600" dirty="0" smtClean="0"/>
              <a:t> (cf. I Pet 3:10-12; I John 3:20-23)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2600" dirty="0" smtClean="0"/>
              <a:t>Sometimes we ask for things that are </a:t>
            </a:r>
            <a:r>
              <a:rPr lang="en-US" sz="2600" b="1" dirty="0" smtClean="0"/>
              <a:t>not really in our best interest</a:t>
            </a:r>
            <a:r>
              <a:rPr lang="en-US" sz="2600" dirty="0" smtClean="0"/>
              <a:t> (cf. II </a:t>
            </a:r>
            <a:r>
              <a:rPr lang="en-US" sz="2600" dirty="0" err="1" smtClean="0"/>
              <a:t>Cor</a:t>
            </a:r>
            <a:r>
              <a:rPr lang="en-US" sz="2600" dirty="0" smtClean="0"/>
              <a:t> 12:8-10)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2600" dirty="0" smtClean="0"/>
              <a:t>Sometimes God is simply waiting for the </a:t>
            </a:r>
            <a:r>
              <a:rPr lang="en-US" sz="2600" b="1" dirty="0" smtClean="0"/>
              <a:t>precisely correct time</a:t>
            </a:r>
            <a:r>
              <a:rPr lang="en-US" sz="2600" dirty="0" smtClean="0"/>
              <a:t> (</a:t>
            </a:r>
            <a:r>
              <a:rPr lang="en-US" sz="2400" dirty="0" smtClean="0"/>
              <a:t>cf. </a:t>
            </a:r>
            <a:r>
              <a:rPr lang="en-US" sz="2400" dirty="0" smtClean="0"/>
              <a:t>Rom 5:6; Gal 4:4; II </a:t>
            </a:r>
            <a:r>
              <a:rPr lang="en-US" sz="2400" dirty="0" smtClean="0"/>
              <a:t>Pet 3:9; Matt 6:32-34</a:t>
            </a:r>
            <a:r>
              <a:rPr lang="en-US" sz="2600" dirty="0" smtClean="0"/>
              <a:t>)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Persistence in Prayer to God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6822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88</TotalTime>
  <Words>436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Persistence In Prayer</vt:lpstr>
      <vt:lpstr>The Friend at Midnight</vt:lpstr>
      <vt:lpstr>The Persistent Widow </vt:lpstr>
      <vt:lpstr>Persistence in Prayer to God</vt:lpstr>
      <vt:lpstr>Persistence in Prayer to God</vt:lpstr>
      <vt:lpstr>Persistence in Prayer to God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Persistence In Prayer</dc:title>
  <dc:creator>Dan</dc:creator>
  <cp:lastModifiedBy>Dan</cp:lastModifiedBy>
  <cp:revision>8</cp:revision>
  <dcterms:created xsi:type="dcterms:W3CDTF">2013-01-20T13:07:29Z</dcterms:created>
  <dcterms:modified xsi:type="dcterms:W3CDTF">2015-10-18T19:15:22Z</dcterms:modified>
</cp:coreProperties>
</file>