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handoutMasterIdLst>
    <p:handoutMasterId r:id="rId113"/>
  </p:handoutMasterIdLst>
  <p:sldIdLst>
    <p:sldId id="256" r:id="rId2"/>
    <p:sldId id="257" r:id="rId3"/>
    <p:sldId id="352" r:id="rId4"/>
    <p:sldId id="258" r:id="rId5"/>
    <p:sldId id="259" r:id="rId6"/>
    <p:sldId id="260" r:id="rId7"/>
    <p:sldId id="261" r:id="rId8"/>
    <p:sldId id="262" r:id="rId9"/>
    <p:sldId id="263" r:id="rId10"/>
    <p:sldId id="264" r:id="rId11"/>
    <p:sldId id="353" r:id="rId12"/>
    <p:sldId id="265" r:id="rId13"/>
    <p:sldId id="266" r:id="rId14"/>
    <p:sldId id="267" r:id="rId15"/>
    <p:sldId id="354" r:id="rId16"/>
    <p:sldId id="268" r:id="rId17"/>
    <p:sldId id="269" r:id="rId18"/>
    <p:sldId id="270" r:id="rId19"/>
    <p:sldId id="271" r:id="rId20"/>
    <p:sldId id="355" r:id="rId21"/>
    <p:sldId id="272" r:id="rId22"/>
    <p:sldId id="273" r:id="rId23"/>
    <p:sldId id="274" r:id="rId24"/>
    <p:sldId id="275" r:id="rId25"/>
    <p:sldId id="277" r:id="rId26"/>
    <p:sldId id="276" r:id="rId27"/>
    <p:sldId id="278" r:id="rId28"/>
    <p:sldId id="279" r:id="rId29"/>
    <p:sldId id="356" r:id="rId30"/>
    <p:sldId id="280" r:id="rId31"/>
    <p:sldId id="281" r:id="rId32"/>
    <p:sldId id="282" r:id="rId33"/>
    <p:sldId id="283" r:id="rId34"/>
    <p:sldId id="285" r:id="rId35"/>
    <p:sldId id="357" r:id="rId36"/>
    <p:sldId id="284" r:id="rId37"/>
    <p:sldId id="286" r:id="rId38"/>
    <p:sldId id="287" r:id="rId39"/>
    <p:sldId id="288" r:id="rId40"/>
    <p:sldId id="289" r:id="rId41"/>
    <p:sldId id="290" r:id="rId42"/>
    <p:sldId id="358" r:id="rId43"/>
    <p:sldId id="359" r:id="rId44"/>
    <p:sldId id="291" r:id="rId45"/>
    <p:sldId id="292" r:id="rId46"/>
    <p:sldId id="293" r:id="rId47"/>
    <p:sldId id="294" r:id="rId48"/>
    <p:sldId id="295" r:id="rId49"/>
    <p:sldId id="296" r:id="rId50"/>
    <p:sldId id="351" r:id="rId51"/>
    <p:sldId id="297" r:id="rId52"/>
    <p:sldId id="298" r:id="rId53"/>
    <p:sldId id="299" r:id="rId54"/>
    <p:sldId id="300" r:id="rId55"/>
    <p:sldId id="301" r:id="rId56"/>
    <p:sldId id="302" r:id="rId57"/>
    <p:sldId id="303" r:id="rId58"/>
    <p:sldId id="360" r:id="rId59"/>
    <p:sldId id="305" r:id="rId60"/>
    <p:sldId id="366" r:id="rId61"/>
    <p:sldId id="306" r:id="rId62"/>
    <p:sldId id="307" r:id="rId63"/>
    <p:sldId id="308" r:id="rId64"/>
    <p:sldId id="309" r:id="rId65"/>
    <p:sldId id="310" r:id="rId66"/>
    <p:sldId id="311" r:id="rId67"/>
    <p:sldId id="365" r:id="rId68"/>
    <p:sldId id="312" r:id="rId69"/>
    <p:sldId id="313" r:id="rId70"/>
    <p:sldId id="314" r:id="rId71"/>
    <p:sldId id="315" r:id="rId72"/>
    <p:sldId id="316" r:id="rId73"/>
    <p:sldId id="367" r:id="rId74"/>
    <p:sldId id="320" r:id="rId75"/>
    <p:sldId id="317"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61" r:id="rId89"/>
    <p:sldId id="318" r:id="rId90"/>
    <p:sldId id="363" r:id="rId91"/>
    <p:sldId id="364" r:id="rId92"/>
    <p:sldId id="319" r:id="rId93"/>
    <p:sldId id="333" r:id="rId94"/>
    <p:sldId id="335" r:id="rId95"/>
    <p:sldId id="336" r:id="rId96"/>
    <p:sldId id="337" r:id="rId97"/>
    <p:sldId id="338" r:id="rId98"/>
    <p:sldId id="339" r:id="rId99"/>
    <p:sldId id="340" r:id="rId100"/>
    <p:sldId id="341" r:id="rId101"/>
    <p:sldId id="342" r:id="rId102"/>
    <p:sldId id="343" r:id="rId103"/>
    <p:sldId id="344" r:id="rId104"/>
    <p:sldId id="345" r:id="rId105"/>
    <p:sldId id="346" r:id="rId106"/>
    <p:sldId id="347" r:id="rId107"/>
    <p:sldId id="348" r:id="rId108"/>
    <p:sldId id="349" r:id="rId109"/>
    <p:sldId id="362" r:id="rId110"/>
    <p:sldId id="350"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6" autoAdjust="0"/>
    <p:restoredTop sz="94660"/>
  </p:normalViewPr>
  <p:slideViewPr>
    <p:cSldViewPr>
      <p:cViewPr varScale="1">
        <p:scale>
          <a:sx n="74" d="100"/>
          <a:sy n="74" d="100"/>
        </p:scale>
        <p:origin x="-4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176563-E372-4F64-8028-E5D92D4705A5}" type="datetimeFigureOut">
              <a:rPr lang="en-US" smtClean="0"/>
              <a:t>11/9/2015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D186C9-9D35-472E-B380-247161C01F96}" type="slidenum">
              <a:rPr lang="en-US" smtClean="0"/>
              <a:t>‹#›</a:t>
            </a:fld>
            <a:endParaRPr lang="en-US"/>
          </a:p>
        </p:txBody>
      </p:sp>
    </p:spTree>
    <p:extLst>
      <p:ext uri="{BB962C8B-B14F-4D97-AF65-F5344CB8AC3E}">
        <p14:creationId xmlns:p14="http://schemas.microsoft.com/office/powerpoint/2010/main" val="304934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D359F-DE37-4FAE-8ADA-8EF4057FA0B5}" type="datetimeFigureOut">
              <a:rPr lang="en-US" smtClean="0"/>
              <a:t>11/9/2015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C0AAF-1705-4125-A012-BEA06802D710}" type="slidenum">
              <a:rPr lang="en-US" smtClean="0"/>
              <a:t>‹#›</a:t>
            </a:fld>
            <a:endParaRPr lang="en-US" dirty="0"/>
          </a:p>
        </p:txBody>
      </p:sp>
    </p:spTree>
    <p:extLst>
      <p:ext uri="{BB962C8B-B14F-4D97-AF65-F5344CB8AC3E}">
        <p14:creationId xmlns:p14="http://schemas.microsoft.com/office/powerpoint/2010/main" val="163685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a:t>
            </a:fld>
            <a:endParaRPr lang="en-US" dirty="0"/>
          </a:p>
        </p:txBody>
      </p:sp>
    </p:spTree>
    <p:extLst>
      <p:ext uri="{BB962C8B-B14F-4D97-AF65-F5344CB8AC3E}">
        <p14:creationId xmlns:p14="http://schemas.microsoft.com/office/powerpoint/2010/main" val="104311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a:t>
            </a:fld>
            <a:endParaRPr lang="en-US" dirty="0"/>
          </a:p>
        </p:txBody>
      </p:sp>
    </p:spTree>
    <p:extLst>
      <p:ext uri="{BB962C8B-B14F-4D97-AF65-F5344CB8AC3E}">
        <p14:creationId xmlns:p14="http://schemas.microsoft.com/office/powerpoint/2010/main" val="10760982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100</a:t>
            </a:fld>
            <a:endParaRPr lang="en-US" dirty="0"/>
          </a:p>
        </p:txBody>
      </p:sp>
    </p:spTree>
    <p:extLst>
      <p:ext uri="{BB962C8B-B14F-4D97-AF65-F5344CB8AC3E}">
        <p14:creationId xmlns:p14="http://schemas.microsoft.com/office/powerpoint/2010/main" val="12862392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101</a:t>
            </a:fld>
            <a:endParaRPr lang="en-US" dirty="0"/>
          </a:p>
        </p:txBody>
      </p:sp>
    </p:spTree>
    <p:extLst>
      <p:ext uri="{BB962C8B-B14F-4D97-AF65-F5344CB8AC3E}">
        <p14:creationId xmlns:p14="http://schemas.microsoft.com/office/powerpoint/2010/main" val="27234263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102</a:t>
            </a:fld>
            <a:endParaRPr lang="en-US" dirty="0"/>
          </a:p>
        </p:txBody>
      </p:sp>
    </p:spTree>
    <p:extLst>
      <p:ext uri="{BB962C8B-B14F-4D97-AF65-F5344CB8AC3E}">
        <p14:creationId xmlns:p14="http://schemas.microsoft.com/office/powerpoint/2010/main" val="29234984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103</a:t>
            </a:fld>
            <a:endParaRPr lang="en-US" dirty="0"/>
          </a:p>
        </p:txBody>
      </p:sp>
    </p:spTree>
    <p:extLst>
      <p:ext uri="{BB962C8B-B14F-4D97-AF65-F5344CB8AC3E}">
        <p14:creationId xmlns:p14="http://schemas.microsoft.com/office/powerpoint/2010/main" val="17571553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104</a:t>
            </a:fld>
            <a:endParaRPr lang="en-US" dirty="0"/>
          </a:p>
        </p:txBody>
      </p:sp>
    </p:spTree>
    <p:extLst>
      <p:ext uri="{BB962C8B-B14F-4D97-AF65-F5344CB8AC3E}">
        <p14:creationId xmlns:p14="http://schemas.microsoft.com/office/powerpoint/2010/main" val="24971485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105</a:t>
            </a:fld>
            <a:endParaRPr lang="en-US" dirty="0"/>
          </a:p>
        </p:txBody>
      </p:sp>
    </p:spTree>
    <p:extLst>
      <p:ext uri="{BB962C8B-B14F-4D97-AF65-F5344CB8AC3E}">
        <p14:creationId xmlns:p14="http://schemas.microsoft.com/office/powerpoint/2010/main" val="23124156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106</a:t>
            </a:fld>
            <a:endParaRPr lang="en-US" dirty="0"/>
          </a:p>
        </p:txBody>
      </p:sp>
    </p:spTree>
    <p:extLst>
      <p:ext uri="{BB962C8B-B14F-4D97-AF65-F5344CB8AC3E}">
        <p14:creationId xmlns:p14="http://schemas.microsoft.com/office/powerpoint/2010/main" val="30532513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107</a:t>
            </a:fld>
            <a:endParaRPr lang="en-US" dirty="0"/>
          </a:p>
        </p:txBody>
      </p:sp>
    </p:spTree>
    <p:extLst>
      <p:ext uri="{BB962C8B-B14F-4D97-AF65-F5344CB8AC3E}">
        <p14:creationId xmlns:p14="http://schemas.microsoft.com/office/powerpoint/2010/main" val="21480788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108</a:t>
            </a:fld>
            <a:endParaRPr lang="en-US" dirty="0"/>
          </a:p>
        </p:txBody>
      </p:sp>
    </p:spTree>
    <p:extLst>
      <p:ext uri="{BB962C8B-B14F-4D97-AF65-F5344CB8AC3E}">
        <p14:creationId xmlns:p14="http://schemas.microsoft.com/office/powerpoint/2010/main" val="40630391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109</a:t>
            </a:fld>
            <a:endParaRPr lang="en-US" dirty="0"/>
          </a:p>
        </p:txBody>
      </p:sp>
    </p:spTree>
    <p:extLst>
      <p:ext uri="{BB962C8B-B14F-4D97-AF65-F5344CB8AC3E}">
        <p14:creationId xmlns:p14="http://schemas.microsoft.com/office/powerpoint/2010/main" val="97551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11</a:t>
            </a:fld>
            <a:endParaRPr lang="en-US" dirty="0"/>
          </a:p>
        </p:txBody>
      </p:sp>
    </p:spTree>
    <p:extLst>
      <p:ext uri="{BB962C8B-B14F-4D97-AF65-F5344CB8AC3E}">
        <p14:creationId xmlns:p14="http://schemas.microsoft.com/office/powerpoint/2010/main" val="23019317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110</a:t>
            </a:fld>
            <a:endParaRPr lang="en-US" dirty="0"/>
          </a:p>
        </p:txBody>
      </p:sp>
    </p:spTree>
    <p:extLst>
      <p:ext uri="{BB962C8B-B14F-4D97-AF65-F5344CB8AC3E}">
        <p14:creationId xmlns:p14="http://schemas.microsoft.com/office/powerpoint/2010/main" val="258741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12</a:t>
            </a:fld>
            <a:endParaRPr lang="en-US" dirty="0"/>
          </a:p>
        </p:txBody>
      </p:sp>
    </p:spTree>
    <p:extLst>
      <p:ext uri="{BB962C8B-B14F-4D97-AF65-F5344CB8AC3E}">
        <p14:creationId xmlns:p14="http://schemas.microsoft.com/office/powerpoint/2010/main" val="299157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13</a:t>
            </a:fld>
            <a:endParaRPr lang="en-US" dirty="0"/>
          </a:p>
        </p:txBody>
      </p:sp>
    </p:spTree>
    <p:extLst>
      <p:ext uri="{BB962C8B-B14F-4D97-AF65-F5344CB8AC3E}">
        <p14:creationId xmlns:p14="http://schemas.microsoft.com/office/powerpoint/2010/main" val="68105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14</a:t>
            </a:fld>
            <a:endParaRPr lang="en-US" dirty="0"/>
          </a:p>
        </p:txBody>
      </p:sp>
    </p:spTree>
    <p:extLst>
      <p:ext uri="{BB962C8B-B14F-4D97-AF65-F5344CB8AC3E}">
        <p14:creationId xmlns:p14="http://schemas.microsoft.com/office/powerpoint/2010/main" val="412959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15</a:t>
            </a:fld>
            <a:endParaRPr lang="en-US" dirty="0"/>
          </a:p>
        </p:txBody>
      </p:sp>
    </p:spTree>
    <p:extLst>
      <p:ext uri="{BB962C8B-B14F-4D97-AF65-F5344CB8AC3E}">
        <p14:creationId xmlns:p14="http://schemas.microsoft.com/office/powerpoint/2010/main" val="78881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16</a:t>
            </a:fld>
            <a:endParaRPr lang="en-US" dirty="0"/>
          </a:p>
        </p:txBody>
      </p:sp>
    </p:spTree>
    <p:extLst>
      <p:ext uri="{BB962C8B-B14F-4D97-AF65-F5344CB8AC3E}">
        <p14:creationId xmlns:p14="http://schemas.microsoft.com/office/powerpoint/2010/main" val="1204964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17</a:t>
            </a:fld>
            <a:endParaRPr lang="en-US" dirty="0"/>
          </a:p>
        </p:txBody>
      </p:sp>
    </p:spTree>
    <p:extLst>
      <p:ext uri="{BB962C8B-B14F-4D97-AF65-F5344CB8AC3E}">
        <p14:creationId xmlns:p14="http://schemas.microsoft.com/office/powerpoint/2010/main" val="770018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18</a:t>
            </a:fld>
            <a:endParaRPr lang="en-US" dirty="0"/>
          </a:p>
        </p:txBody>
      </p:sp>
    </p:spTree>
    <p:extLst>
      <p:ext uri="{BB962C8B-B14F-4D97-AF65-F5344CB8AC3E}">
        <p14:creationId xmlns:p14="http://schemas.microsoft.com/office/powerpoint/2010/main" val="3881710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19</a:t>
            </a:fld>
            <a:endParaRPr lang="en-US" dirty="0"/>
          </a:p>
        </p:txBody>
      </p:sp>
    </p:spTree>
    <p:extLst>
      <p:ext uri="{BB962C8B-B14F-4D97-AF65-F5344CB8AC3E}">
        <p14:creationId xmlns:p14="http://schemas.microsoft.com/office/powerpoint/2010/main" val="355194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2</a:t>
            </a:fld>
            <a:endParaRPr lang="en-US" dirty="0"/>
          </a:p>
        </p:txBody>
      </p:sp>
    </p:spTree>
    <p:extLst>
      <p:ext uri="{BB962C8B-B14F-4D97-AF65-F5344CB8AC3E}">
        <p14:creationId xmlns:p14="http://schemas.microsoft.com/office/powerpoint/2010/main" val="804343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20</a:t>
            </a:fld>
            <a:endParaRPr lang="en-US" dirty="0"/>
          </a:p>
        </p:txBody>
      </p:sp>
    </p:spTree>
    <p:extLst>
      <p:ext uri="{BB962C8B-B14F-4D97-AF65-F5344CB8AC3E}">
        <p14:creationId xmlns:p14="http://schemas.microsoft.com/office/powerpoint/2010/main" val="3559871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21</a:t>
            </a:fld>
            <a:endParaRPr lang="en-US" dirty="0"/>
          </a:p>
        </p:txBody>
      </p:sp>
    </p:spTree>
    <p:extLst>
      <p:ext uri="{BB962C8B-B14F-4D97-AF65-F5344CB8AC3E}">
        <p14:creationId xmlns:p14="http://schemas.microsoft.com/office/powerpoint/2010/main" val="53522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22</a:t>
            </a:fld>
            <a:endParaRPr lang="en-US" dirty="0"/>
          </a:p>
        </p:txBody>
      </p:sp>
    </p:spTree>
    <p:extLst>
      <p:ext uri="{BB962C8B-B14F-4D97-AF65-F5344CB8AC3E}">
        <p14:creationId xmlns:p14="http://schemas.microsoft.com/office/powerpoint/2010/main" val="3202322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23</a:t>
            </a:fld>
            <a:endParaRPr lang="en-US" dirty="0"/>
          </a:p>
        </p:txBody>
      </p:sp>
    </p:spTree>
    <p:extLst>
      <p:ext uri="{BB962C8B-B14F-4D97-AF65-F5344CB8AC3E}">
        <p14:creationId xmlns:p14="http://schemas.microsoft.com/office/powerpoint/2010/main" val="2085031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24</a:t>
            </a:fld>
            <a:endParaRPr lang="en-US" dirty="0"/>
          </a:p>
        </p:txBody>
      </p:sp>
    </p:spTree>
    <p:extLst>
      <p:ext uri="{BB962C8B-B14F-4D97-AF65-F5344CB8AC3E}">
        <p14:creationId xmlns:p14="http://schemas.microsoft.com/office/powerpoint/2010/main" val="1735235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25</a:t>
            </a:fld>
            <a:endParaRPr lang="en-US" dirty="0"/>
          </a:p>
        </p:txBody>
      </p:sp>
    </p:spTree>
    <p:extLst>
      <p:ext uri="{BB962C8B-B14F-4D97-AF65-F5344CB8AC3E}">
        <p14:creationId xmlns:p14="http://schemas.microsoft.com/office/powerpoint/2010/main" val="173523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26</a:t>
            </a:fld>
            <a:endParaRPr lang="en-US" dirty="0"/>
          </a:p>
        </p:txBody>
      </p:sp>
    </p:spTree>
    <p:extLst>
      <p:ext uri="{BB962C8B-B14F-4D97-AF65-F5344CB8AC3E}">
        <p14:creationId xmlns:p14="http://schemas.microsoft.com/office/powerpoint/2010/main" val="1735235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27</a:t>
            </a:fld>
            <a:endParaRPr lang="en-US" dirty="0"/>
          </a:p>
        </p:txBody>
      </p:sp>
    </p:spTree>
    <p:extLst>
      <p:ext uri="{BB962C8B-B14F-4D97-AF65-F5344CB8AC3E}">
        <p14:creationId xmlns:p14="http://schemas.microsoft.com/office/powerpoint/2010/main" val="1735235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28</a:t>
            </a:fld>
            <a:endParaRPr lang="en-US" dirty="0"/>
          </a:p>
        </p:txBody>
      </p:sp>
    </p:spTree>
    <p:extLst>
      <p:ext uri="{BB962C8B-B14F-4D97-AF65-F5344CB8AC3E}">
        <p14:creationId xmlns:p14="http://schemas.microsoft.com/office/powerpoint/2010/main" val="1735235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29</a:t>
            </a:fld>
            <a:endParaRPr lang="en-US" dirty="0"/>
          </a:p>
        </p:txBody>
      </p:sp>
    </p:spTree>
    <p:extLst>
      <p:ext uri="{BB962C8B-B14F-4D97-AF65-F5344CB8AC3E}">
        <p14:creationId xmlns:p14="http://schemas.microsoft.com/office/powerpoint/2010/main" val="249878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a:t>
            </a:fld>
            <a:endParaRPr lang="en-US" dirty="0"/>
          </a:p>
        </p:txBody>
      </p:sp>
    </p:spTree>
    <p:extLst>
      <p:ext uri="{BB962C8B-B14F-4D97-AF65-F5344CB8AC3E}">
        <p14:creationId xmlns:p14="http://schemas.microsoft.com/office/powerpoint/2010/main" val="2370509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30</a:t>
            </a:fld>
            <a:endParaRPr lang="en-US" dirty="0"/>
          </a:p>
        </p:txBody>
      </p:sp>
    </p:spTree>
    <p:extLst>
      <p:ext uri="{BB962C8B-B14F-4D97-AF65-F5344CB8AC3E}">
        <p14:creationId xmlns:p14="http://schemas.microsoft.com/office/powerpoint/2010/main" val="3253315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31</a:t>
            </a:fld>
            <a:endParaRPr lang="en-US" dirty="0"/>
          </a:p>
        </p:txBody>
      </p:sp>
    </p:spTree>
    <p:extLst>
      <p:ext uri="{BB962C8B-B14F-4D97-AF65-F5344CB8AC3E}">
        <p14:creationId xmlns:p14="http://schemas.microsoft.com/office/powerpoint/2010/main" val="2169854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32</a:t>
            </a:fld>
            <a:endParaRPr lang="en-US" dirty="0"/>
          </a:p>
        </p:txBody>
      </p:sp>
    </p:spTree>
    <p:extLst>
      <p:ext uri="{BB962C8B-B14F-4D97-AF65-F5344CB8AC3E}">
        <p14:creationId xmlns:p14="http://schemas.microsoft.com/office/powerpoint/2010/main" val="433326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33</a:t>
            </a:fld>
            <a:endParaRPr lang="en-US" dirty="0"/>
          </a:p>
        </p:txBody>
      </p:sp>
    </p:spTree>
    <p:extLst>
      <p:ext uri="{BB962C8B-B14F-4D97-AF65-F5344CB8AC3E}">
        <p14:creationId xmlns:p14="http://schemas.microsoft.com/office/powerpoint/2010/main" val="865540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34</a:t>
            </a:fld>
            <a:endParaRPr lang="en-US" dirty="0"/>
          </a:p>
        </p:txBody>
      </p:sp>
    </p:spTree>
    <p:extLst>
      <p:ext uri="{BB962C8B-B14F-4D97-AF65-F5344CB8AC3E}">
        <p14:creationId xmlns:p14="http://schemas.microsoft.com/office/powerpoint/2010/main" val="1822744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35</a:t>
            </a:fld>
            <a:endParaRPr lang="en-US" dirty="0"/>
          </a:p>
        </p:txBody>
      </p:sp>
    </p:spTree>
    <p:extLst>
      <p:ext uri="{BB962C8B-B14F-4D97-AF65-F5344CB8AC3E}">
        <p14:creationId xmlns:p14="http://schemas.microsoft.com/office/powerpoint/2010/main" val="3636994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36</a:t>
            </a:fld>
            <a:endParaRPr lang="en-US" dirty="0"/>
          </a:p>
        </p:txBody>
      </p:sp>
    </p:spTree>
    <p:extLst>
      <p:ext uri="{BB962C8B-B14F-4D97-AF65-F5344CB8AC3E}">
        <p14:creationId xmlns:p14="http://schemas.microsoft.com/office/powerpoint/2010/main" val="1316299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37</a:t>
            </a:fld>
            <a:endParaRPr lang="en-US" dirty="0"/>
          </a:p>
        </p:txBody>
      </p:sp>
    </p:spTree>
    <p:extLst>
      <p:ext uri="{BB962C8B-B14F-4D97-AF65-F5344CB8AC3E}">
        <p14:creationId xmlns:p14="http://schemas.microsoft.com/office/powerpoint/2010/main" val="2199989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38</a:t>
            </a:fld>
            <a:endParaRPr lang="en-US" dirty="0"/>
          </a:p>
        </p:txBody>
      </p:sp>
    </p:spTree>
    <p:extLst>
      <p:ext uri="{BB962C8B-B14F-4D97-AF65-F5344CB8AC3E}">
        <p14:creationId xmlns:p14="http://schemas.microsoft.com/office/powerpoint/2010/main" val="434355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39</a:t>
            </a:fld>
            <a:endParaRPr lang="en-US" dirty="0"/>
          </a:p>
        </p:txBody>
      </p:sp>
    </p:spTree>
    <p:extLst>
      <p:ext uri="{BB962C8B-B14F-4D97-AF65-F5344CB8AC3E}">
        <p14:creationId xmlns:p14="http://schemas.microsoft.com/office/powerpoint/2010/main" val="422396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a:t>
            </a:fld>
            <a:endParaRPr lang="en-US" dirty="0"/>
          </a:p>
        </p:txBody>
      </p:sp>
    </p:spTree>
    <p:extLst>
      <p:ext uri="{BB962C8B-B14F-4D97-AF65-F5344CB8AC3E}">
        <p14:creationId xmlns:p14="http://schemas.microsoft.com/office/powerpoint/2010/main" val="2355383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40</a:t>
            </a:fld>
            <a:endParaRPr lang="en-US" dirty="0"/>
          </a:p>
        </p:txBody>
      </p:sp>
    </p:spTree>
    <p:extLst>
      <p:ext uri="{BB962C8B-B14F-4D97-AF65-F5344CB8AC3E}">
        <p14:creationId xmlns:p14="http://schemas.microsoft.com/office/powerpoint/2010/main" val="2101878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41</a:t>
            </a:fld>
            <a:endParaRPr lang="en-US" dirty="0"/>
          </a:p>
        </p:txBody>
      </p:sp>
    </p:spTree>
    <p:extLst>
      <p:ext uri="{BB962C8B-B14F-4D97-AF65-F5344CB8AC3E}">
        <p14:creationId xmlns:p14="http://schemas.microsoft.com/office/powerpoint/2010/main" val="512555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42</a:t>
            </a:fld>
            <a:endParaRPr lang="en-US" dirty="0"/>
          </a:p>
        </p:txBody>
      </p:sp>
    </p:spTree>
    <p:extLst>
      <p:ext uri="{BB962C8B-B14F-4D97-AF65-F5344CB8AC3E}">
        <p14:creationId xmlns:p14="http://schemas.microsoft.com/office/powerpoint/2010/main" val="553317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43</a:t>
            </a:fld>
            <a:endParaRPr lang="en-US" dirty="0"/>
          </a:p>
        </p:txBody>
      </p:sp>
    </p:spTree>
    <p:extLst>
      <p:ext uri="{BB962C8B-B14F-4D97-AF65-F5344CB8AC3E}">
        <p14:creationId xmlns:p14="http://schemas.microsoft.com/office/powerpoint/2010/main" val="3049904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44</a:t>
            </a:fld>
            <a:endParaRPr lang="en-US" dirty="0"/>
          </a:p>
        </p:txBody>
      </p:sp>
    </p:spTree>
    <p:extLst>
      <p:ext uri="{BB962C8B-B14F-4D97-AF65-F5344CB8AC3E}">
        <p14:creationId xmlns:p14="http://schemas.microsoft.com/office/powerpoint/2010/main" val="3026250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45</a:t>
            </a:fld>
            <a:endParaRPr lang="en-US" dirty="0"/>
          </a:p>
        </p:txBody>
      </p:sp>
    </p:spTree>
    <p:extLst>
      <p:ext uri="{BB962C8B-B14F-4D97-AF65-F5344CB8AC3E}">
        <p14:creationId xmlns:p14="http://schemas.microsoft.com/office/powerpoint/2010/main" val="3721427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46</a:t>
            </a:fld>
            <a:endParaRPr lang="en-US" dirty="0"/>
          </a:p>
        </p:txBody>
      </p:sp>
    </p:spTree>
    <p:extLst>
      <p:ext uri="{BB962C8B-B14F-4D97-AF65-F5344CB8AC3E}">
        <p14:creationId xmlns:p14="http://schemas.microsoft.com/office/powerpoint/2010/main" val="41238288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47</a:t>
            </a:fld>
            <a:endParaRPr lang="en-US" dirty="0"/>
          </a:p>
        </p:txBody>
      </p:sp>
    </p:spTree>
    <p:extLst>
      <p:ext uri="{BB962C8B-B14F-4D97-AF65-F5344CB8AC3E}">
        <p14:creationId xmlns:p14="http://schemas.microsoft.com/office/powerpoint/2010/main" val="2519745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48</a:t>
            </a:fld>
            <a:endParaRPr lang="en-US" dirty="0"/>
          </a:p>
        </p:txBody>
      </p:sp>
    </p:spTree>
    <p:extLst>
      <p:ext uri="{BB962C8B-B14F-4D97-AF65-F5344CB8AC3E}">
        <p14:creationId xmlns:p14="http://schemas.microsoft.com/office/powerpoint/2010/main" val="1320239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49</a:t>
            </a:fld>
            <a:endParaRPr lang="en-US" dirty="0"/>
          </a:p>
        </p:txBody>
      </p:sp>
    </p:spTree>
    <p:extLst>
      <p:ext uri="{BB962C8B-B14F-4D97-AF65-F5344CB8AC3E}">
        <p14:creationId xmlns:p14="http://schemas.microsoft.com/office/powerpoint/2010/main" val="163987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a:t>
            </a:fld>
            <a:endParaRPr lang="en-US" dirty="0"/>
          </a:p>
        </p:txBody>
      </p:sp>
    </p:spTree>
    <p:extLst>
      <p:ext uri="{BB962C8B-B14F-4D97-AF65-F5344CB8AC3E}">
        <p14:creationId xmlns:p14="http://schemas.microsoft.com/office/powerpoint/2010/main" val="2613037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Composed of all Christians - Mt. 16:18; Heb. 12:22-24</a:t>
            </a:r>
          </a:p>
          <a:p>
            <a:r>
              <a:rPr lang="en-US" sz="1050" dirty="0" smtClean="0"/>
              <a:t>There is just one - “Body” - Eph. 1:22-23; 4:4</a:t>
            </a:r>
          </a:p>
          <a:p>
            <a:r>
              <a:rPr lang="en-US" sz="1050" dirty="0" smtClean="0"/>
              <a:t>Begin at Pentecost – Acts 2:1-47;</a:t>
            </a:r>
            <a:r>
              <a:rPr lang="en-US" sz="1050" baseline="0" dirty="0" smtClean="0"/>
              <a:t> 11:15</a:t>
            </a:r>
            <a:endParaRPr lang="en-US" sz="1050" dirty="0" smtClean="0"/>
          </a:p>
          <a:p>
            <a:r>
              <a:rPr lang="en-US" sz="1050" dirty="0" smtClean="0"/>
              <a:t>Enter by being added by the Lord –</a:t>
            </a:r>
            <a:r>
              <a:rPr lang="en-US" sz="1050" baseline="0" dirty="0" smtClean="0"/>
              <a:t> Acts 2:41, 47</a:t>
            </a:r>
            <a:r>
              <a:rPr lang="en-US" sz="1050" dirty="0" smtClean="0"/>
              <a:t> </a:t>
            </a:r>
          </a:p>
          <a:p>
            <a:r>
              <a:rPr lang="en-US" sz="1050" dirty="0" smtClean="0"/>
              <a:t>Lord knows his members – He knows who are His –</a:t>
            </a:r>
            <a:r>
              <a:rPr lang="en-US" sz="1050" baseline="0" dirty="0" smtClean="0"/>
              <a:t> Heb. 12:23; 2 </a:t>
            </a:r>
            <a:r>
              <a:rPr lang="en-US" sz="1050" baseline="0" dirty="0" err="1" smtClean="0"/>
              <a:t>Ti</a:t>
            </a:r>
            <a:r>
              <a:rPr lang="en-US" sz="1050" baseline="0" dirty="0" smtClean="0"/>
              <a:t>. 2:19</a:t>
            </a:r>
            <a:endParaRPr lang="en-US" sz="1050" dirty="0" smtClean="0"/>
          </a:p>
          <a:p>
            <a:r>
              <a:rPr lang="en-US" sz="1050" dirty="0" smtClean="0"/>
              <a:t>Consists of all the saved – Eph. 5:25-27; </a:t>
            </a:r>
            <a:r>
              <a:rPr lang="en-US" sz="1050" dirty="0" err="1" smtClean="0"/>
              <a:t>Jhn</a:t>
            </a:r>
            <a:r>
              <a:rPr lang="en-US" sz="1050" dirty="0" smtClean="0"/>
              <a:t>. 15:2, 6Ro. 11:19-22; Rev. 3:16</a:t>
            </a:r>
          </a:p>
          <a:p>
            <a:r>
              <a:rPr lang="en-US" sz="1050" dirty="0" smtClean="0"/>
              <a:t>Must be in this to be saved – Eph. 5:23</a:t>
            </a:r>
          </a:p>
          <a:p>
            <a:r>
              <a:rPr lang="en-US" sz="1050" dirty="0" smtClean="0"/>
              <a:t>No earthly organization – Eph. 2:19-22; 1 Pet. 2:5</a:t>
            </a:r>
          </a:p>
          <a:p>
            <a:r>
              <a:rPr lang="en-US" sz="1050" smtClean="0"/>
              <a:t>Can’t </a:t>
            </a:r>
            <a:r>
              <a:rPr lang="en-US" sz="1050" dirty="0" smtClean="0"/>
              <a:t>be divided – no</a:t>
            </a:r>
            <a:r>
              <a:rPr lang="en-US" sz="1050" baseline="0" dirty="0" smtClean="0"/>
              <a:t> earthly org to divide – Eph. 4:4 (Lord cuts us off if we are unfaithful)</a:t>
            </a:r>
            <a:endParaRPr lang="en-US" sz="1050" dirty="0" smtClean="0"/>
          </a:p>
          <a:p>
            <a:r>
              <a:rPr lang="en-US" sz="1050" dirty="0" smtClean="0"/>
              <a:t>Death doesn’t effect membership – Heb. 12:22-23; Phil. 1:21-23; 1 Th. 5:10</a:t>
            </a:r>
          </a:p>
          <a:p>
            <a:r>
              <a:rPr lang="en-US" sz="1050" dirty="0" smtClean="0"/>
              <a:t>Does not have one scriptural (official)</a:t>
            </a:r>
            <a:r>
              <a:rPr lang="en-US" sz="1050" baseline="0" dirty="0" smtClean="0"/>
              <a:t> </a:t>
            </a:r>
            <a:r>
              <a:rPr lang="en-US" sz="1050" dirty="0" smtClean="0"/>
              <a:t>name – church of</a:t>
            </a:r>
            <a:r>
              <a:rPr lang="en-US" sz="1050" baseline="0" dirty="0" smtClean="0"/>
              <a:t> God, Firstborn, etc. (1 Cor. 10:32; Eph. 1:22-23; Col. 1:13)</a:t>
            </a:r>
          </a:p>
          <a:p>
            <a:r>
              <a:rPr lang="en-US" sz="1050" baseline="0" dirty="0" smtClean="0"/>
              <a:t>	___________________________________________________________</a:t>
            </a:r>
          </a:p>
          <a:p>
            <a:r>
              <a:rPr lang="en-US" sz="1050" dirty="0" smtClean="0"/>
              <a:t>Local – Composed of Christians in one locality – 1 Cor. 1:2; 1 Th. 1:1; Phil. 1:1, </a:t>
            </a:r>
            <a:r>
              <a:rPr lang="en-US" sz="1050" dirty="0" err="1" smtClean="0"/>
              <a:t>etc</a:t>
            </a:r>
            <a:endParaRPr lang="en-US" sz="1050" dirty="0" smtClean="0"/>
          </a:p>
          <a:p>
            <a:r>
              <a:rPr lang="en-US" sz="1050" dirty="0" smtClean="0"/>
              <a:t>There are many – Ro. 16:16; Gal. 1:2</a:t>
            </a:r>
          </a:p>
          <a:p>
            <a:r>
              <a:rPr lang="en-US" sz="1050" dirty="0" smtClean="0"/>
              <a:t>Begins when people join – Acts 11:19-26</a:t>
            </a:r>
          </a:p>
          <a:p>
            <a:r>
              <a:rPr lang="en-US" sz="1050" dirty="0" smtClean="0"/>
              <a:t>Enter by joining ourselves – Acts 9:26-28</a:t>
            </a:r>
          </a:p>
          <a:p>
            <a:r>
              <a:rPr lang="en-US" sz="1050" dirty="0" smtClean="0"/>
              <a:t>Enrolled by human judgment - 3 </a:t>
            </a:r>
            <a:r>
              <a:rPr lang="en-US" sz="1050" dirty="0" err="1" smtClean="0"/>
              <a:t>Jhn</a:t>
            </a:r>
            <a:r>
              <a:rPr lang="en-US" sz="1050" dirty="0" smtClean="0"/>
              <a:t>. 5-9</a:t>
            </a:r>
          </a:p>
          <a:p>
            <a:r>
              <a:rPr lang="en-US" sz="1050" dirty="0" smtClean="0"/>
              <a:t>Consists of both saved &amp; lost – Rev. 3:1-4</a:t>
            </a:r>
          </a:p>
          <a:p>
            <a:r>
              <a:rPr lang="en-US" sz="1050" dirty="0" smtClean="0"/>
              <a:t>Do not have to be in this to be saved – Acts 8:39; 9:26 (this should be temporary)</a:t>
            </a:r>
          </a:p>
          <a:p>
            <a:r>
              <a:rPr lang="en-US" sz="1050" dirty="0" smtClean="0"/>
              <a:t>Has earthly organization – Phil. 1:1; Acts 14:23; 20:17,</a:t>
            </a:r>
            <a:r>
              <a:rPr lang="en-US" sz="1050" baseline="0" dirty="0" smtClean="0"/>
              <a:t> 28 – earthly men serve as elders, deacons, et all. </a:t>
            </a:r>
            <a:endParaRPr lang="en-US" sz="1050" dirty="0" smtClean="0"/>
          </a:p>
          <a:p>
            <a:r>
              <a:rPr lang="en-US" sz="1050" dirty="0" smtClean="0"/>
              <a:t>Can be divided – 1 Cor. 1:10-13; 3:3-4</a:t>
            </a:r>
          </a:p>
          <a:p>
            <a:r>
              <a:rPr lang="en-US" sz="1050" dirty="0" smtClean="0"/>
              <a:t>Death does effect membership – Acts 8:1-2</a:t>
            </a:r>
          </a:p>
          <a:p>
            <a:r>
              <a:rPr lang="en-US" sz="1050" dirty="0" smtClean="0"/>
              <a:t>May use different scriptural names – 1 Cor. 1:2; Ro. 16:16;</a:t>
            </a:r>
            <a:r>
              <a:rPr lang="en-US" sz="1050" baseline="0" dirty="0" smtClean="0"/>
              <a:t> 1 Th. 1:1; 2 Th. 1:2</a:t>
            </a:r>
          </a:p>
          <a:p>
            <a:endParaRPr lang="en-US" sz="1050" baseline="0" dirty="0" smtClean="0"/>
          </a:p>
          <a:p>
            <a:r>
              <a:rPr lang="en-US" sz="1050" baseline="0" dirty="0" smtClean="0"/>
              <a:t>Properly understood the church of Christ is…</a:t>
            </a:r>
          </a:p>
          <a:p>
            <a:endParaRPr lang="en-US" sz="1050" baseline="0" dirty="0" smtClean="0"/>
          </a:p>
          <a:p>
            <a:pPr marL="228600" indent="-228600">
              <a:buAutoNum type="arabicPeriod"/>
            </a:pPr>
            <a:r>
              <a:rPr lang="en-US" sz="1050" baseline="0" dirty="0" smtClean="0"/>
              <a:t>The Body of Christ, the church – Eph. 4:4; 1:22-23</a:t>
            </a:r>
          </a:p>
          <a:p>
            <a:pPr marL="228600" indent="-228600">
              <a:buAutoNum type="arabicPeriod"/>
            </a:pPr>
            <a:r>
              <a:rPr lang="en-US" sz="1050" baseline="0" dirty="0" smtClean="0"/>
              <a:t>Made up of disciples, called Christians – Acts 11:26; 1 Cor. 12:27</a:t>
            </a:r>
          </a:p>
          <a:p>
            <a:pPr marL="228600" indent="-228600">
              <a:buAutoNum type="arabicPeriod"/>
            </a:pPr>
            <a:r>
              <a:rPr lang="en-US" sz="1050" baseline="0" dirty="0" smtClean="0"/>
              <a:t>Who work together in local churches – Ro. 16:16</a:t>
            </a:r>
          </a:p>
          <a:p>
            <a:pPr marL="228600" indent="-228600">
              <a:buAutoNum type="arabicPeriod"/>
            </a:pPr>
            <a:r>
              <a:rPr lang="en-US" sz="1050" baseline="0" dirty="0" smtClean="0"/>
              <a:t>Abiding in apostles doctrine – Acts 2:42; 1 Cor. 4:17</a:t>
            </a:r>
          </a:p>
          <a:p>
            <a:pPr marL="228600" indent="-228600">
              <a:buAutoNum type="arabicPeriod"/>
            </a:pPr>
            <a:r>
              <a:rPr lang="en-US" sz="1050" baseline="0" dirty="0" smtClean="0"/>
              <a:t>Honoring Jesus prayer for unity – </a:t>
            </a:r>
            <a:r>
              <a:rPr lang="en-US" sz="1050" baseline="0" dirty="0" err="1" smtClean="0"/>
              <a:t>Jhn</a:t>
            </a:r>
            <a:r>
              <a:rPr lang="en-US" sz="1050" baseline="0" dirty="0" smtClean="0"/>
              <a:t>. 17:20-21</a:t>
            </a:r>
          </a:p>
          <a:p>
            <a:pPr marL="228600" indent="-228600">
              <a:buAutoNum type="arabicPeriod"/>
            </a:pPr>
            <a:r>
              <a:rPr lang="en-US" sz="1050" baseline="0" dirty="0" smtClean="0"/>
              <a:t>Deploring religious division in all its forms, including denominationalism – 1 Cor. 1:10-13</a:t>
            </a:r>
            <a:endParaRPr lang="en-US" sz="1050" dirty="0" smtClean="0"/>
          </a:p>
          <a:p>
            <a:endParaRPr lang="en-US" sz="1050" dirty="0" smtClean="0"/>
          </a:p>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50</a:t>
            </a:fld>
            <a:endParaRPr lang="en-US" dirty="0"/>
          </a:p>
        </p:txBody>
      </p:sp>
    </p:spTree>
    <p:extLst>
      <p:ext uri="{BB962C8B-B14F-4D97-AF65-F5344CB8AC3E}">
        <p14:creationId xmlns:p14="http://schemas.microsoft.com/office/powerpoint/2010/main" val="2312444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51</a:t>
            </a:fld>
            <a:endParaRPr lang="en-US" dirty="0"/>
          </a:p>
        </p:txBody>
      </p:sp>
    </p:spTree>
    <p:extLst>
      <p:ext uri="{BB962C8B-B14F-4D97-AF65-F5344CB8AC3E}">
        <p14:creationId xmlns:p14="http://schemas.microsoft.com/office/powerpoint/2010/main" val="2538836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52</a:t>
            </a:fld>
            <a:endParaRPr lang="en-US" dirty="0"/>
          </a:p>
        </p:txBody>
      </p:sp>
    </p:spTree>
    <p:extLst>
      <p:ext uri="{BB962C8B-B14F-4D97-AF65-F5344CB8AC3E}">
        <p14:creationId xmlns:p14="http://schemas.microsoft.com/office/powerpoint/2010/main" val="17092583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53</a:t>
            </a:fld>
            <a:endParaRPr lang="en-US" dirty="0"/>
          </a:p>
        </p:txBody>
      </p:sp>
    </p:spTree>
    <p:extLst>
      <p:ext uri="{BB962C8B-B14F-4D97-AF65-F5344CB8AC3E}">
        <p14:creationId xmlns:p14="http://schemas.microsoft.com/office/powerpoint/2010/main" val="3639692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54</a:t>
            </a:fld>
            <a:endParaRPr lang="en-US" dirty="0"/>
          </a:p>
        </p:txBody>
      </p:sp>
    </p:spTree>
    <p:extLst>
      <p:ext uri="{BB962C8B-B14F-4D97-AF65-F5344CB8AC3E}">
        <p14:creationId xmlns:p14="http://schemas.microsoft.com/office/powerpoint/2010/main" val="8094731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55</a:t>
            </a:fld>
            <a:endParaRPr lang="en-US" dirty="0"/>
          </a:p>
        </p:txBody>
      </p:sp>
    </p:spTree>
    <p:extLst>
      <p:ext uri="{BB962C8B-B14F-4D97-AF65-F5344CB8AC3E}">
        <p14:creationId xmlns:p14="http://schemas.microsoft.com/office/powerpoint/2010/main" val="4185488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56</a:t>
            </a:fld>
            <a:endParaRPr lang="en-US" dirty="0"/>
          </a:p>
        </p:txBody>
      </p:sp>
    </p:spTree>
    <p:extLst>
      <p:ext uri="{BB962C8B-B14F-4D97-AF65-F5344CB8AC3E}">
        <p14:creationId xmlns:p14="http://schemas.microsoft.com/office/powerpoint/2010/main" val="1773363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57</a:t>
            </a:fld>
            <a:endParaRPr lang="en-US" dirty="0"/>
          </a:p>
        </p:txBody>
      </p:sp>
    </p:spTree>
    <p:extLst>
      <p:ext uri="{BB962C8B-B14F-4D97-AF65-F5344CB8AC3E}">
        <p14:creationId xmlns:p14="http://schemas.microsoft.com/office/powerpoint/2010/main" val="3685184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58</a:t>
            </a:fld>
            <a:endParaRPr lang="en-US" dirty="0"/>
          </a:p>
        </p:txBody>
      </p:sp>
    </p:spTree>
    <p:extLst>
      <p:ext uri="{BB962C8B-B14F-4D97-AF65-F5344CB8AC3E}">
        <p14:creationId xmlns:p14="http://schemas.microsoft.com/office/powerpoint/2010/main" val="30982083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59</a:t>
            </a:fld>
            <a:endParaRPr lang="en-US" dirty="0"/>
          </a:p>
        </p:txBody>
      </p:sp>
    </p:spTree>
    <p:extLst>
      <p:ext uri="{BB962C8B-B14F-4D97-AF65-F5344CB8AC3E}">
        <p14:creationId xmlns:p14="http://schemas.microsoft.com/office/powerpoint/2010/main" val="154221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a:t>
            </a:fld>
            <a:endParaRPr lang="en-US" dirty="0"/>
          </a:p>
        </p:txBody>
      </p:sp>
    </p:spTree>
    <p:extLst>
      <p:ext uri="{BB962C8B-B14F-4D97-AF65-F5344CB8AC3E}">
        <p14:creationId xmlns:p14="http://schemas.microsoft.com/office/powerpoint/2010/main" val="28745463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60</a:t>
            </a:fld>
            <a:endParaRPr lang="en-US" dirty="0"/>
          </a:p>
        </p:txBody>
      </p:sp>
    </p:spTree>
    <p:extLst>
      <p:ext uri="{BB962C8B-B14F-4D97-AF65-F5344CB8AC3E}">
        <p14:creationId xmlns:p14="http://schemas.microsoft.com/office/powerpoint/2010/main" val="1542211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61</a:t>
            </a:fld>
            <a:endParaRPr lang="en-US" dirty="0"/>
          </a:p>
        </p:txBody>
      </p:sp>
    </p:spTree>
    <p:extLst>
      <p:ext uri="{BB962C8B-B14F-4D97-AF65-F5344CB8AC3E}">
        <p14:creationId xmlns:p14="http://schemas.microsoft.com/office/powerpoint/2010/main" val="9020828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62</a:t>
            </a:fld>
            <a:endParaRPr lang="en-US" dirty="0"/>
          </a:p>
        </p:txBody>
      </p:sp>
    </p:spTree>
    <p:extLst>
      <p:ext uri="{BB962C8B-B14F-4D97-AF65-F5344CB8AC3E}">
        <p14:creationId xmlns:p14="http://schemas.microsoft.com/office/powerpoint/2010/main" val="11530540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63</a:t>
            </a:fld>
            <a:endParaRPr lang="en-US" dirty="0"/>
          </a:p>
        </p:txBody>
      </p:sp>
    </p:spTree>
    <p:extLst>
      <p:ext uri="{BB962C8B-B14F-4D97-AF65-F5344CB8AC3E}">
        <p14:creationId xmlns:p14="http://schemas.microsoft.com/office/powerpoint/2010/main" val="1806379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64</a:t>
            </a:fld>
            <a:endParaRPr lang="en-US" dirty="0"/>
          </a:p>
        </p:txBody>
      </p:sp>
    </p:spTree>
    <p:extLst>
      <p:ext uri="{BB962C8B-B14F-4D97-AF65-F5344CB8AC3E}">
        <p14:creationId xmlns:p14="http://schemas.microsoft.com/office/powerpoint/2010/main" val="4199443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65</a:t>
            </a:fld>
            <a:endParaRPr lang="en-US" dirty="0"/>
          </a:p>
        </p:txBody>
      </p:sp>
    </p:spTree>
    <p:extLst>
      <p:ext uri="{BB962C8B-B14F-4D97-AF65-F5344CB8AC3E}">
        <p14:creationId xmlns:p14="http://schemas.microsoft.com/office/powerpoint/2010/main" val="8543556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66</a:t>
            </a:fld>
            <a:endParaRPr lang="en-US" dirty="0"/>
          </a:p>
        </p:txBody>
      </p:sp>
    </p:spTree>
    <p:extLst>
      <p:ext uri="{BB962C8B-B14F-4D97-AF65-F5344CB8AC3E}">
        <p14:creationId xmlns:p14="http://schemas.microsoft.com/office/powerpoint/2010/main" val="17867624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67</a:t>
            </a:fld>
            <a:endParaRPr lang="en-US" dirty="0"/>
          </a:p>
        </p:txBody>
      </p:sp>
    </p:spTree>
    <p:extLst>
      <p:ext uri="{BB962C8B-B14F-4D97-AF65-F5344CB8AC3E}">
        <p14:creationId xmlns:p14="http://schemas.microsoft.com/office/powerpoint/2010/main" val="15422118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68</a:t>
            </a:fld>
            <a:endParaRPr lang="en-US" dirty="0"/>
          </a:p>
        </p:txBody>
      </p:sp>
    </p:spTree>
    <p:extLst>
      <p:ext uri="{BB962C8B-B14F-4D97-AF65-F5344CB8AC3E}">
        <p14:creationId xmlns:p14="http://schemas.microsoft.com/office/powerpoint/2010/main" val="922484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69</a:t>
            </a:fld>
            <a:endParaRPr lang="en-US" dirty="0"/>
          </a:p>
        </p:txBody>
      </p:sp>
    </p:spTree>
    <p:extLst>
      <p:ext uri="{BB962C8B-B14F-4D97-AF65-F5344CB8AC3E}">
        <p14:creationId xmlns:p14="http://schemas.microsoft.com/office/powerpoint/2010/main" val="131081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told Noah to build a big boat, called an ark, and He told Noah exactly how to do it. He was to build it out of a certain type of wood (gopher) and to God’s specifics.  The ark was to be 450 ft. (137 m) long, 75 ft. (23 m) wide and 45 ft. (14 m) high. It was to have three decks, be divided into rooms and have a door in the side.</a:t>
            </a:r>
            <a:r>
              <a:rPr lang="en-US" baseline="0" dirty="0" smtClean="0"/>
              <a:t> </a:t>
            </a:r>
            <a:r>
              <a:rPr lang="en-US" dirty="0" smtClean="0"/>
              <a:t>Noah was to find one male and one female of every kind of animal and bird and take them into the ark. He also had to take food for all those animals. It took Noah 120 years to build the ark and find all the animals to put in it, but Noah obeyed God and did just as he was told.</a:t>
            </a:r>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7</a:t>
            </a:fld>
            <a:endParaRPr lang="en-US" dirty="0"/>
          </a:p>
        </p:txBody>
      </p:sp>
    </p:spTree>
    <p:extLst>
      <p:ext uri="{BB962C8B-B14F-4D97-AF65-F5344CB8AC3E}">
        <p14:creationId xmlns:p14="http://schemas.microsoft.com/office/powerpoint/2010/main" val="23651299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70</a:t>
            </a:fld>
            <a:endParaRPr lang="en-US" dirty="0"/>
          </a:p>
        </p:txBody>
      </p:sp>
    </p:spTree>
    <p:extLst>
      <p:ext uri="{BB962C8B-B14F-4D97-AF65-F5344CB8AC3E}">
        <p14:creationId xmlns:p14="http://schemas.microsoft.com/office/powerpoint/2010/main" val="8047172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71</a:t>
            </a:fld>
            <a:endParaRPr lang="en-US" dirty="0"/>
          </a:p>
        </p:txBody>
      </p:sp>
    </p:spTree>
    <p:extLst>
      <p:ext uri="{BB962C8B-B14F-4D97-AF65-F5344CB8AC3E}">
        <p14:creationId xmlns:p14="http://schemas.microsoft.com/office/powerpoint/2010/main" val="9688811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72</a:t>
            </a:fld>
            <a:endParaRPr lang="en-US" dirty="0"/>
          </a:p>
        </p:txBody>
      </p:sp>
    </p:spTree>
    <p:extLst>
      <p:ext uri="{BB962C8B-B14F-4D97-AF65-F5344CB8AC3E}">
        <p14:creationId xmlns:p14="http://schemas.microsoft.com/office/powerpoint/2010/main" val="3481619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73</a:t>
            </a:fld>
            <a:endParaRPr lang="en-US" dirty="0"/>
          </a:p>
        </p:txBody>
      </p:sp>
    </p:spTree>
    <p:extLst>
      <p:ext uri="{BB962C8B-B14F-4D97-AF65-F5344CB8AC3E}">
        <p14:creationId xmlns:p14="http://schemas.microsoft.com/office/powerpoint/2010/main" val="15422118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74</a:t>
            </a:fld>
            <a:endParaRPr lang="en-US" dirty="0"/>
          </a:p>
        </p:txBody>
      </p:sp>
    </p:spTree>
    <p:extLst>
      <p:ext uri="{BB962C8B-B14F-4D97-AF65-F5344CB8AC3E}">
        <p14:creationId xmlns:p14="http://schemas.microsoft.com/office/powerpoint/2010/main" val="3905458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75</a:t>
            </a:fld>
            <a:endParaRPr lang="en-US" dirty="0"/>
          </a:p>
        </p:txBody>
      </p:sp>
    </p:spTree>
    <p:extLst>
      <p:ext uri="{BB962C8B-B14F-4D97-AF65-F5344CB8AC3E}">
        <p14:creationId xmlns:p14="http://schemas.microsoft.com/office/powerpoint/2010/main" val="2235703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76</a:t>
            </a:fld>
            <a:endParaRPr lang="en-US" dirty="0"/>
          </a:p>
        </p:txBody>
      </p:sp>
    </p:spTree>
    <p:extLst>
      <p:ext uri="{BB962C8B-B14F-4D97-AF65-F5344CB8AC3E}">
        <p14:creationId xmlns:p14="http://schemas.microsoft.com/office/powerpoint/2010/main" val="24871228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77</a:t>
            </a:fld>
            <a:endParaRPr lang="en-US" dirty="0"/>
          </a:p>
        </p:txBody>
      </p:sp>
    </p:spTree>
    <p:extLst>
      <p:ext uri="{BB962C8B-B14F-4D97-AF65-F5344CB8AC3E}">
        <p14:creationId xmlns:p14="http://schemas.microsoft.com/office/powerpoint/2010/main" val="30240825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78</a:t>
            </a:fld>
            <a:endParaRPr lang="en-US" dirty="0"/>
          </a:p>
        </p:txBody>
      </p:sp>
    </p:spTree>
    <p:extLst>
      <p:ext uri="{BB962C8B-B14F-4D97-AF65-F5344CB8AC3E}">
        <p14:creationId xmlns:p14="http://schemas.microsoft.com/office/powerpoint/2010/main" val="34937048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79</a:t>
            </a:fld>
            <a:endParaRPr lang="en-US" dirty="0"/>
          </a:p>
        </p:txBody>
      </p:sp>
    </p:spTree>
    <p:extLst>
      <p:ext uri="{BB962C8B-B14F-4D97-AF65-F5344CB8AC3E}">
        <p14:creationId xmlns:p14="http://schemas.microsoft.com/office/powerpoint/2010/main" val="354717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8</a:t>
            </a:fld>
            <a:endParaRPr lang="en-US" dirty="0"/>
          </a:p>
        </p:txBody>
      </p:sp>
    </p:spTree>
    <p:extLst>
      <p:ext uri="{BB962C8B-B14F-4D97-AF65-F5344CB8AC3E}">
        <p14:creationId xmlns:p14="http://schemas.microsoft.com/office/powerpoint/2010/main" val="15698989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80</a:t>
            </a:fld>
            <a:endParaRPr lang="en-US" dirty="0"/>
          </a:p>
        </p:txBody>
      </p:sp>
    </p:spTree>
    <p:extLst>
      <p:ext uri="{BB962C8B-B14F-4D97-AF65-F5344CB8AC3E}">
        <p14:creationId xmlns:p14="http://schemas.microsoft.com/office/powerpoint/2010/main" val="42840835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81</a:t>
            </a:fld>
            <a:endParaRPr lang="en-US" dirty="0"/>
          </a:p>
        </p:txBody>
      </p:sp>
    </p:spTree>
    <p:extLst>
      <p:ext uri="{BB962C8B-B14F-4D97-AF65-F5344CB8AC3E}">
        <p14:creationId xmlns:p14="http://schemas.microsoft.com/office/powerpoint/2010/main" val="34503830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82</a:t>
            </a:fld>
            <a:endParaRPr lang="en-US" dirty="0"/>
          </a:p>
        </p:txBody>
      </p:sp>
    </p:spTree>
    <p:extLst>
      <p:ext uri="{BB962C8B-B14F-4D97-AF65-F5344CB8AC3E}">
        <p14:creationId xmlns:p14="http://schemas.microsoft.com/office/powerpoint/2010/main" val="5622701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83</a:t>
            </a:fld>
            <a:endParaRPr lang="en-US" dirty="0"/>
          </a:p>
        </p:txBody>
      </p:sp>
    </p:spTree>
    <p:extLst>
      <p:ext uri="{BB962C8B-B14F-4D97-AF65-F5344CB8AC3E}">
        <p14:creationId xmlns:p14="http://schemas.microsoft.com/office/powerpoint/2010/main" val="5622701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84</a:t>
            </a:fld>
            <a:endParaRPr lang="en-US" dirty="0"/>
          </a:p>
        </p:txBody>
      </p:sp>
    </p:spTree>
    <p:extLst>
      <p:ext uri="{BB962C8B-B14F-4D97-AF65-F5344CB8AC3E}">
        <p14:creationId xmlns:p14="http://schemas.microsoft.com/office/powerpoint/2010/main" val="5622701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85</a:t>
            </a:fld>
            <a:endParaRPr lang="en-US" dirty="0"/>
          </a:p>
        </p:txBody>
      </p:sp>
    </p:spTree>
    <p:extLst>
      <p:ext uri="{BB962C8B-B14F-4D97-AF65-F5344CB8AC3E}">
        <p14:creationId xmlns:p14="http://schemas.microsoft.com/office/powerpoint/2010/main" val="5622701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86</a:t>
            </a:fld>
            <a:endParaRPr lang="en-US" dirty="0"/>
          </a:p>
        </p:txBody>
      </p:sp>
    </p:spTree>
    <p:extLst>
      <p:ext uri="{BB962C8B-B14F-4D97-AF65-F5344CB8AC3E}">
        <p14:creationId xmlns:p14="http://schemas.microsoft.com/office/powerpoint/2010/main" val="5622701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major hook ups needed; no human institutions authorized.</a:t>
            </a:r>
            <a:r>
              <a:rPr lang="en-US" baseline="0" dirty="0" smtClean="0"/>
              <a:t>  Let the church be the church.  </a:t>
            </a:r>
            <a:endParaRPr lang="en-US" dirty="0"/>
          </a:p>
        </p:txBody>
      </p:sp>
      <p:sp>
        <p:nvSpPr>
          <p:cNvPr id="4" name="Slide Number Placeholder 3"/>
          <p:cNvSpPr>
            <a:spLocks noGrp="1"/>
          </p:cNvSpPr>
          <p:nvPr>
            <p:ph type="sldNum" sz="quarter" idx="10"/>
          </p:nvPr>
        </p:nvSpPr>
        <p:spPr/>
        <p:txBody>
          <a:bodyPr/>
          <a:lstStyle/>
          <a:p>
            <a:fld id="{186C0AAF-1705-4125-A012-BEA06802D710}" type="slidenum">
              <a:rPr lang="en-US" smtClean="0"/>
              <a:t>87</a:t>
            </a:fld>
            <a:endParaRPr lang="en-US" dirty="0"/>
          </a:p>
        </p:txBody>
      </p:sp>
    </p:spTree>
    <p:extLst>
      <p:ext uri="{BB962C8B-B14F-4D97-AF65-F5344CB8AC3E}">
        <p14:creationId xmlns:p14="http://schemas.microsoft.com/office/powerpoint/2010/main" val="562270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88</a:t>
            </a:fld>
            <a:endParaRPr lang="en-US" dirty="0"/>
          </a:p>
        </p:txBody>
      </p:sp>
    </p:spTree>
    <p:extLst>
      <p:ext uri="{BB962C8B-B14F-4D97-AF65-F5344CB8AC3E}">
        <p14:creationId xmlns:p14="http://schemas.microsoft.com/office/powerpoint/2010/main" val="13164377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89</a:t>
            </a:fld>
            <a:endParaRPr lang="en-US" dirty="0"/>
          </a:p>
        </p:txBody>
      </p:sp>
    </p:spTree>
    <p:extLst>
      <p:ext uri="{BB962C8B-B14F-4D97-AF65-F5344CB8AC3E}">
        <p14:creationId xmlns:p14="http://schemas.microsoft.com/office/powerpoint/2010/main" val="8194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a:t>
            </a:fld>
            <a:endParaRPr lang="en-US" dirty="0"/>
          </a:p>
        </p:txBody>
      </p:sp>
    </p:spTree>
    <p:extLst>
      <p:ext uri="{BB962C8B-B14F-4D97-AF65-F5344CB8AC3E}">
        <p14:creationId xmlns:p14="http://schemas.microsoft.com/office/powerpoint/2010/main" val="13626588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90</a:t>
            </a:fld>
            <a:endParaRPr lang="en-US" dirty="0"/>
          </a:p>
        </p:txBody>
      </p:sp>
    </p:spTree>
    <p:extLst>
      <p:ext uri="{BB962C8B-B14F-4D97-AF65-F5344CB8AC3E}">
        <p14:creationId xmlns:p14="http://schemas.microsoft.com/office/powerpoint/2010/main" val="1539625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91</a:t>
            </a:fld>
            <a:endParaRPr lang="en-US" dirty="0"/>
          </a:p>
        </p:txBody>
      </p:sp>
    </p:spTree>
    <p:extLst>
      <p:ext uri="{BB962C8B-B14F-4D97-AF65-F5344CB8AC3E}">
        <p14:creationId xmlns:p14="http://schemas.microsoft.com/office/powerpoint/2010/main" val="10671288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92</a:t>
            </a:fld>
            <a:endParaRPr lang="en-US" dirty="0"/>
          </a:p>
        </p:txBody>
      </p:sp>
    </p:spTree>
    <p:extLst>
      <p:ext uri="{BB962C8B-B14F-4D97-AF65-F5344CB8AC3E}">
        <p14:creationId xmlns:p14="http://schemas.microsoft.com/office/powerpoint/2010/main" val="2091038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93</a:t>
            </a:fld>
            <a:endParaRPr lang="en-US" dirty="0"/>
          </a:p>
        </p:txBody>
      </p:sp>
    </p:spTree>
    <p:extLst>
      <p:ext uri="{BB962C8B-B14F-4D97-AF65-F5344CB8AC3E}">
        <p14:creationId xmlns:p14="http://schemas.microsoft.com/office/powerpoint/2010/main" val="11050270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94</a:t>
            </a:fld>
            <a:endParaRPr lang="en-US" dirty="0"/>
          </a:p>
        </p:txBody>
      </p:sp>
    </p:spTree>
    <p:extLst>
      <p:ext uri="{BB962C8B-B14F-4D97-AF65-F5344CB8AC3E}">
        <p14:creationId xmlns:p14="http://schemas.microsoft.com/office/powerpoint/2010/main" val="248747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95</a:t>
            </a:fld>
            <a:endParaRPr lang="en-US" dirty="0"/>
          </a:p>
        </p:txBody>
      </p:sp>
    </p:spTree>
    <p:extLst>
      <p:ext uri="{BB962C8B-B14F-4D97-AF65-F5344CB8AC3E}">
        <p14:creationId xmlns:p14="http://schemas.microsoft.com/office/powerpoint/2010/main" val="30575045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96</a:t>
            </a:fld>
            <a:endParaRPr lang="en-US" dirty="0"/>
          </a:p>
        </p:txBody>
      </p:sp>
    </p:spTree>
    <p:extLst>
      <p:ext uri="{BB962C8B-B14F-4D97-AF65-F5344CB8AC3E}">
        <p14:creationId xmlns:p14="http://schemas.microsoft.com/office/powerpoint/2010/main" val="3798672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97</a:t>
            </a:fld>
            <a:endParaRPr lang="en-US" dirty="0"/>
          </a:p>
        </p:txBody>
      </p:sp>
    </p:spTree>
    <p:extLst>
      <p:ext uri="{BB962C8B-B14F-4D97-AF65-F5344CB8AC3E}">
        <p14:creationId xmlns:p14="http://schemas.microsoft.com/office/powerpoint/2010/main" val="10387811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98</a:t>
            </a:fld>
            <a:endParaRPr lang="en-US" dirty="0"/>
          </a:p>
        </p:txBody>
      </p:sp>
    </p:spTree>
    <p:extLst>
      <p:ext uri="{BB962C8B-B14F-4D97-AF65-F5344CB8AC3E}">
        <p14:creationId xmlns:p14="http://schemas.microsoft.com/office/powerpoint/2010/main" val="7368111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C0AAF-1705-4125-A012-BEA06802D710}" type="slidenum">
              <a:rPr lang="en-US" smtClean="0"/>
              <a:t>99</a:t>
            </a:fld>
            <a:endParaRPr lang="en-US" dirty="0"/>
          </a:p>
        </p:txBody>
      </p:sp>
    </p:spTree>
    <p:extLst>
      <p:ext uri="{BB962C8B-B14F-4D97-AF65-F5344CB8AC3E}">
        <p14:creationId xmlns:p14="http://schemas.microsoft.com/office/powerpoint/2010/main" val="2854020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D19DF4-2C17-4121-8075-93669D1993C5}" type="datetimeFigureOut">
              <a:rPr lang="en-US" smtClean="0"/>
              <a:t>11/9/2015</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63C009E-5EFE-4E6B-8210-F340C7E3F77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19DF4-2C17-4121-8075-93669D1993C5}"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3C009E-5EFE-4E6B-8210-F340C7E3F77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19DF4-2C17-4121-8075-93669D1993C5}"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3C009E-5EFE-4E6B-8210-F340C7E3F77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19DF4-2C17-4121-8075-93669D1993C5}"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3C009E-5EFE-4E6B-8210-F340C7E3F77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19DF4-2C17-4121-8075-93669D1993C5}"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3C009E-5EFE-4E6B-8210-F340C7E3F77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D19DF4-2C17-4121-8075-93669D1993C5}"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3C009E-5EFE-4E6B-8210-F340C7E3F77D}"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19DF4-2C17-4121-8075-93669D1993C5}" type="datetimeFigureOut">
              <a:rPr lang="en-US" smtClean="0"/>
              <a:t>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3C009E-5EFE-4E6B-8210-F340C7E3F77D}"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19DF4-2C17-4121-8075-93669D1993C5}" type="datetimeFigureOut">
              <a:rPr lang="en-US" smtClean="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3C009E-5EFE-4E6B-8210-F340C7E3F77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19DF4-2C17-4121-8075-93669D1993C5}" type="datetimeFigureOut">
              <a:rPr lang="en-US" smtClean="0"/>
              <a:t>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3C009E-5EFE-4E6B-8210-F340C7E3F77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D19DF4-2C17-4121-8075-93669D1993C5}" type="datetimeFigureOut">
              <a:rPr lang="en-US" smtClean="0"/>
              <a:t>11/9/2015</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563C009E-5EFE-4E6B-8210-F340C7E3F77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D19DF4-2C17-4121-8075-93669D1993C5}" type="datetimeFigureOut">
              <a:rPr lang="en-US" smtClean="0"/>
              <a:t>11/9/2015</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563C009E-5EFE-4E6B-8210-F340C7E3F77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D19DF4-2C17-4121-8075-93669D1993C5}" type="datetimeFigureOut">
              <a:rPr lang="en-US" smtClean="0"/>
              <a:t>11/9/2015</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63C009E-5EFE-4E6B-8210-F340C7E3F77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828800"/>
            <a:ext cx="6172200" cy="1794224"/>
          </a:xfrm>
        </p:spPr>
        <p:txBody>
          <a:bodyPr>
            <a:noAutofit/>
          </a:bodyPr>
          <a:lstStyle/>
          <a:p>
            <a:r>
              <a:rPr lang="en-US" sz="4000" b="1" dirty="0" smtClean="0"/>
              <a:t>A GLORIOUS CHURCH</a:t>
            </a:r>
            <a:endParaRPr lang="en-US" sz="4000" b="1" dirty="0"/>
          </a:p>
        </p:txBody>
      </p:sp>
      <p:sp>
        <p:nvSpPr>
          <p:cNvPr id="5" name="Subtitle 4"/>
          <p:cNvSpPr>
            <a:spLocks noGrp="1"/>
          </p:cNvSpPr>
          <p:nvPr>
            <p:ph type="subTitle" idx="1"/>
          </p:nvPr>
        </p:nvSpPr>
        <p:spPr/>
        <p:txBody>
          <a:bodyPr>
            <a:normAutofit lnSpcReduction="10000"/>
          </a:bodyPr>
          <a:lstStyle/>
          <a:p>
            <a:pPr algn="l"/>
            <a:r>
              <a:rPr lang="en-US" b="1" dirty="0" smtClean="0"/>
              <a:t>“</a:t>
            </a:r>
            <a:r>
              <a:rPr lang="en-US" b="1" dirty="0"/>
              <a:t>So that he might present the church to himself in splendor, without spot or wrinkle or any such thing, that she might be holy and without blemish” (Eph. 5:27)</a:t>
            </a:r>
          </a:p>
          <a:p>
            <a:pPr algn="l"/>
            <a:endParaRPr lang="en-US" b="1" dirty="0"/>
          </a:p>
        </p:txBody>
      </p:sp>
    </p:spTree>
    <p:extLst>
      <p:ext uri="{BB962C8B-B14F-4D97-AF65-F5344CB8AC3E}">
        <p14:creationId xmlns:p14="http://schemas.microsoft.com/office/powerpoint/2010/main" val="3394791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a Christian? </a:t>
            </a:r>
            <a:br>
              <a:rPr lang="en-US" sz="3600" b="1" dirty="0" smtClean="0"/>
            </a:br>
            <a:r>
              <a:rPr lang="en-US" sz="2800" dirty="0" smtClean="0"/>
              <a:t>Five Points</a:t>
            </a:r>
            <a:endParaRPr lang="en-US" sz="2800" dirty="0"/>
          </a:p>
        </p:txBody>
      </p:sp>
      <p:sp>
        <p:nvSpPr>
          <p:cNvPr id="3" name="Content Placeholder 2"/>
          <p:cNvSpPr>
            <a:spLocks noGrp="1"/>
          </p:cNvSpPr>
          <p:nvPr>
            <p:ph idx="1"/>
          </p:nvPr>
        </p:nvSpPr>
        <p:spPr>
          <a:xfrm>
            <a:off x="1463040" y="2119257"/>
            <a:ext cx="6461760" cy="3603812"/>
          </a:xfrm>
        </p:spPr>
        <p:txBody>
          <a:bodyPr/>
          <a:lstStyle/>
          <a:p>
            <a:pPr marL="571500" indent="-571500">
              <a:buFont typeface="+mj-lt"/>
              <a:buAutoNum type="romanLcPeriod"/>
            </a:pPr>
            <a:r>
              <a:rPr lang="en-US" sz="2600" b="1" dirty="0" smtClean="0"/>
              <a:t>A Christian is a </a:t>
            </a:r>
            <a:r>
              <a:rPr lang="en-US" sz="2600" b="1" dirty="0" smtClean="0">
                <a:latin typeface="Arial Black" panose="020B0A04020102020204" pitchFamily="34" charset="0"/>
              </a:rPr>
              <a:t>disciple</a:t>
            </a:r>
            <a:r>
              <a:rPr lang="en-US" sz="2600" b="1" dirty="0" smtClean="0"/>
              <a:t> of Christ</a:t>
            </a:r>
          </a:p>
          <a:p>
            <a:pPr marL="571500" indent="-571500">
              <a:buFont typeface="+mj-lt"/>
              <a:buAutoNum type="romanLcPeriod"/>
            </a:pPr>
            <a:r>
              <a:rPr lang="en-US" sz="2600" b="1" dirty="0" smtClean="0"/>
              <a:t>A Christian is a </a:t>
            </a:r>
            <a:r>
              <a:rPr lang="en-US" sz="2600" b="1" dirty="0" smtClean="0">
                <a:latin typeface="Arial Black" panose="020B0A04020102020204" pitchFamily="34" charset="0"/>
              </a:rPr>
              <a:t>believer</a:t>
            </a:r>
          </a:p>
          <a:p>
            <a:pPr marL="571500" indent="-571500">
              <a:buFont typeface="+mj-lt"/>
              <a:buAutoNum type="romanLcPeriod"/>
            </a:pPr>
            <a:r>
              <a:rPr lang="en-US" sz="2600" b="1" dirty="0" smtClean="0"/>
              <a:t>A Christian is a </a:t>
            </a:r>
            <a:r>
              <a:rPr lang="en-US" sz="2600" b="1" dirty="0" smtClean="0">
                <a:latin typeface="Arial Black" panose="020B0A04020102020204" pitchFamily="34" charset="0"/>
              </a:rPr>
              <a:t>baptized believer</a:t>
            </a:r>
          </a:p>
          <a:p>
            <a:pPr marL="571500" indent="-571500">
              <a:buFont typeface="+mj-lt"/>
              <a:buAutoNum type="romanLcPeriod"/>
            </a:pPr>
            <a:r>
              <a:rPr lang="en-US" sz="2600" b="1" dirty="0" smtClean="0"/>
              <a:t>A Christian is </a:t>
            </a:r>
            <a:r>
              <a:rPr lang="en-US" sz="2600" b="1" dirty="0" smtClean="0">
                <a:latin typeface="Arial Black" panose="020B0A04020102020204" pitchFamily="34" charset="0"/>
              </a:rPr>
              <a:t>added </a:t>
            </a:r>
            <a:r>
              <a:rPr lang="en-US" sz="2600" b="1" dirty="0" smtClean="0"/>
              <a:t>to the church</a:t>
            </a:r>
          </a:p>
          <a:p>
            <a:pPr marL="571500" indent="-571500">
              <a:buFont typeface="+mj-lt"/>
              <a:buAutoNum type="romanLcPeriod"/>
            </a:pPr>
            <a:r>
              <a:rPr lang="en-US" sz="2600" b="1" dirty="0" smtClean="0"/>
              <a:t>A Christian is a </a:t>
            </a:r>
            <a:r>
              <a:rPr lang="en-US" sz="2600" b="1" dirty="0" smtClean="0">
                <a:latin typeface="Arial Black" panose="020B0A04020102020204" pitchFamily="34" charset="0"/>
              </a:rPr>
              <a:t>patient sufferer</a:t>
            </a:r>
          </a:p>
          <a:p>
            <a:pPr marL="571500" indent="-571500">
              <a:buFont typeface="+mj-lt"/>
              <a:buAutoNum type="romanLcPeriod"/>
            </a:pPr>
            <a:endParaRPr lang="en-US" sz="2400" dirty="0"/>
          </a:p>
        </p:txBody>
      </p:sp>
    </p:spTree>
    <p:extLst>
      <p:ext uri="{BB962C8B-B14F-4D97-AF65-F5344CB8AC3E}">
        <p14:creationId xmlns:p14="http://schemas.microsoft.com/office/powerpoint/2010/main" val="5759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3"/>
            </a:pPr>
            <a:r>
              <a:rPr lang="en-US" sz="2400" b="1" dirty="0" smtClean="0"/>
              <a:t>To Pray</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219200" y="3276601"/>
            <a:ext cx="6629400" cy="1569660"/>
          </a:xfrm>
          <a:prstGeom prst="rect">
            <a:avLst/>
          </a:prstGeom>
          <a:solidFill>
            <a:schemeClr val="tx1"/>
          </a:solidFill>
        </p:spPr>
        <p:txBody>
          <a:bodyPr wrap="square" rtlCol="0">
            <a:normAutofit/>
          </a:bodyPr>
          <a:lstStyle/>
          <a:p>
            <a:r>
              <a:rPr lang="en-US" sz="2400" b="1" dirty="0">
                <a:solidFill>
                  <a:schemeClr val="bg1"/>
                </a:solidFill>
              </a:rPr>
              <a:t>“And so, from the day we heard, we have not ceased to </a:t>
            </a:r>
            <a:r>
              <a:rPr lang="en-US" sz="2400" b="1" u="sng" dirty="0">
                <a:solidFill>
                  <a:schemeClr val="bg1"/>
                </a:solidFill>
              </a:rPr>
              <a:t>pray </a:t>
            </a:r>
            <a:r>
              <a:rPr lang="en-US" sz="2400" b="1" dirty="0">
                <a:solidFill>
                  <a:schemeClr val="bg1"/>
                </a:solidFill>
              </a:rPr>
              <a:t>for you, asking that you may be filled with the knowledge of his will in all spiritual wisdom and understanding,” </a:t>
            </a:r>
            <a:r>
              <a:rPr lang="en-US" sz="2400" b="1" dirty="0" smtClean="0">
                <a:solidFill>
                  <a:schemeClr val="bg1"/>
                </a:solidFill>
              </a:rPr>
              <a:t>(Col. 1:9)</a:t>
            </a:r>
            <a:endParaRPr lang="en-US" sz="2400" b="1" dirty="0">
              <a:solidFill>
                <a:schemeClr val="bg1"/>
              </a:solidFill>
            </a:endParaRPr>
          </a:p>
        </p:txBody>
      </p:sp>
    </p:spTree>
    <p:extLst>
      <p:ext uri="{BB962C8B-B14F-4D97-AF65-F5344CB8AC3E}">
        <p14:creationId xmlns:p14="http://schemas.microsoft.com/office/powerpoint/2010/main" val="12095381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3"/>
            </a:pPr>
            <a:r>
              <a:rPr lang="en-US" sz="2400" b="1" dirty="0" smtClean="0"/>
              <a:t>To Pray</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219200" y="3276601"/>
            <a:ext cx="6629400" cy="830997"/>
          </a:xfrm>
          <a:prstGeom prst="rect">
            <a:avLst/>
          </a:prstGeom>
          <a:solidFill>
            <a:schemeClr val="tx1"/>
          </a:solidFill>
        </p:spPr>
        <p:txBody>
          <a:bodyPr wrap="square" rtlCol="0">
            <a:normAutofit/>
          </a:bodyPr>
          <a:lstStyle/>
          <a:p>
            <a:r>
              <a:rPr lang="en-US" sz="2400" b="1" dirty="0" smtClean="0">
                <a:solidFill>
                  <a:schemeClr val="bg1"/>
                </a:solidFill>
              </a:rPr>
              <a:t>“Always </a:t>
            </a:r>
            <a:r>
              <a:rPr lang="en-US" sz="2400" b="1" dirty="0">
                <a:solidFill>
                  <a:schemeClr val="bg1"/>
                </a:solidFill>
              </a:rPr>
              <a:t>in every prayer of mine for you all making my </a:t>
            </a:r>
            <a:r>
              <a:rPr lang="en-US" sz="2400" b="1" u="sng" dirty="0">
                <a:solidFill>
                  <a:schemeClr val="bg1"/>
                </a:solidFill>
              </a:rPr>
              <a:t>prayer </a:t>
            </a:r>
            <a:r>
              <a:rPr lang="en-US" sz="2400" b="1" dirty="0">
                <a:solidFill>
                  <a:schemeClr val="bg1"/>
                </a:solidFill>
              </a:rPr>
              <a:t>with </a:t>
            </a:r>
            <a:r>
              <a:rPr lang="en-US" sz="2400" b="1" dirty="0" smtClean="0">
                <a:solidFill>
                  <a:schemeClr val="bg1"/>
                </a:solidFill>
              </a:rPr>
              <a:t>joy” (Phil. 1:4)</a:t>
            </a:r>
            <a:endParaRPr lang="en-US" sz="2400" b="1" dirty="0">
              <a:solidFill>
                <a:schemeClr val="bg1"/>
              </a:solidFill>
            </a:endParaRPr>
          </a:p>
        </p:txBody>
      </p:sp>
    </p:spTree>
    <p:extLst>
      <p:ext uri="{BB962C8B-B14F-4D97-AF65-F5344CB8AC3E}">
        <p14:creationId xmlns:p14="http://schemas.microsoft.com/office/powerpoint/2010/main" val="23903728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3"/>
            </a:pPr>
            <a:r>
              <a:rPr lang="en-US" sz="2400" b="1" dirty="0" smtClean="0"/>
              <a:t>To Pray</a:t>
            </a:r>
          </a:p>
          <a:p>
            <a:pPr marL="365760" lvl="1" indent="0">
              <a:buNone/>
            </a:pPr>
            <a:endParaRPr lang="en-US" sz="2600" b="1" dirty="0"/>
          </a:p>
        </p:txBody>
      </p:sp>
      <p:sp>
        <p:nvSpPr>
          <p:cNvPr id="4" name="TextBox 3"/>
          <p:cNvSpPr txBox="1"/>
          <p:nvPr/>
        </p:nvSpPr>
        <p:spPr>
          <a:xfrm>
            <a:off x="1219200" y="3276601"/>
            <a:ext cx="6629400" cy="461665"/>
          </a:xfrm>
          <a:prstGeom prst="rect">
            <a:avLst/>
          </a:prstGeom>
          <a:solidFill>
            <a:schemeClr val="tx1"/>
          </a:solidFill>
        </p:spPr>
        <p:txBody>
          <a:bodyPr wrap="square" rtlCol="0">
            <a:normAutofit/>
          </a:bodyPr>
          <a:lstStyle/>
          <a:p>
            <a:r>
              <a:rPr lang="en-US" sz="2400" b="1" dirty="0" smtClean="0">
                <a:solidFill>
                  <a:schemeClr val="bg1"/>
                </a:solidFill>
              </a:rPr>
              <a:t>“…</a:t>
            </a:r>
            <a:r>
              <a:rPr lang="en-US" sz="2400" b="1" u="sng" dirty="0" smtClean="0">
                <a:solidFill>
                  <a:schemeClr val="bg1"/>
                </a:solidFill>
              </a:rPr>
              <a:t>pray </a:t>
            </a:r>
            <a:r>
              <a:rPr lang="en-US" sz="2400" b="1" dirty="0">
                <a:solidFill>
                  <a:schemeClr val="bg1"/>
                </a:solidFill>
              </a:rPr>
              <a:t>without ceasing,” </a:t>
            </a:r>
            <a:r>
              <a:rPr lang="en-US" sz="2400" b="1" dirty="0" smtClean="0">
                <a:solidFill>
                  <a:schemeClr val="bg1"/>
                </a:solidFill>
              </a:rPr>
              <a:t>(1 Th. 5:17)</a:t>
            </a:r>
            <a:endParaRPr lang="en-US" sz="2400" b="1" dirty="0">
              <a:solidFill>
                <a:schemeClr val="bg1"/>
              </a:solidFill>
            </a:endParaRPr>
          </a:p>
        </p:txBody>
      </p:sp>
    </p:spTree>
    <p:extLst>
      <p:ext uri="{BB962C8B-B14F-4D97-AF65-F5344CB8AC3E}">
        <p14:creationId xmlns:p14="http://schemas.microsoft.com/office/powerpoint/2010/main" val="35596511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4"/>
            </a:pPr>
            <a:r>
              <a:rPr lang="en-US" sz="2400" b="1" dirty="0" smtClean="0"/>
              <a:t>Teach/Preach</a:t>
            </a:r>
          </a:p>
          <a:p>
            <a:pPr marL="365760" lvl="1" indent="0">
              <a:buNone/>
            </a:pPr>
            <a:endParaRPr lang="en-US" sz="2600" b="1" dirty="0"/>
          </a:p>
        </p:txBody>
      </p:sp>
      <p:sp>
        <p:nvSpPr>
          <p:cNvPr id="4" name="TextBox 3"/>
          <p:cNvSpPr txBox="1"/>
          <p:nvPr/>
        </p:nvSpPr>
        <p:spPr>
          <a:xfrm>
            <a:off x="1219200" y="3276601"/>
            <a:ext cx="6629400" cy="1200329"/>
          </a:xfrm>
          <a:prstGeom prst="rect">
            <a:avLst/>
          </a:prstGeom>
          <a:solidFill>
            <a:schemeClr val="tx1"/>
          </a:solidFill>
        </p:spPr>
        <p:txBody>
          <a:bodyPr wrap="square" rtlCol="0">
            <a:normAutofit/>
          </a:bodyPr>
          <a:lstStyle/>
          <a:p>
            <a:r>
              <a:rPr lang="en-US" sz="2400" b="1" dirty="0" smtClean="0">
                <a:solidFill>
                  <a:schemeClr val="bg1"/>
                </a:solidFill>
              </a:rPr>
              <a:t>“And </a:t>
            </a:r>
            <a:r>
              <a:rPr lang="en-US" sz="2400" b="1" dirty="0">
                <a:solidFill>
                  <a:schemeClr val="bg1"/>
                </a:solidFill>
              </a:rPr>
              <a:t>they devoted themselves to the apostles' </a:t>
            </a:r>
            <a:r>
              <a:rPr lang="en-US" sz="2400" b="1" u="sng" dirty="0">
                <a:solidFill>
                  <a:schemeClr val="bg1"/>
                </a:solidFill>
              </a:rPr>
              <a:t>teaching</a:t>
            </a:r>
            <a:r>
              <a:rPr lang="en-US" sz="2400" b="1" dirty="0">
                <a:solidFill>
                  <a:schemeClr val="bg1"/>
                </a:solidFill>
              </a:rPr>
              <a:t> and the fellowship, to the breaking of bread and the </a:t>
            </a:r>
            <a:r>
              <a:rPr lang="en-US" sz="2400" b="1" dirty="0" smtClean="0">
                <a:solidFill>
                  <a:schemeClr val="bg1"/>
                </a:solidFill>
              </a:rPr>
              <a:t>prayers” (Acts 2:42)</a:t>
            </a:r>
            <a:endParaRPr lang="en-US" sz="2400" b="1" dirty="0">
              <a:solidFill>
                <a:schemeClr val="bg1"/>
              </a:solidFill>
            </a:endParaRPr>
          </a:p>
        </p:txBody>
      </p:sp>
    </p:spTree>
    <p:extLst>
      <p:ext uri="{BB962C8B-B14F-4D97-AF65-F5344CB8AC3E}">
        <p14:creationId xmlns:p14="http://schemas.microsoft.com/office/powerpoint/2010/main" val="390532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4"/>
            </a:pPr>
            <a:r>
              <a:rPr lang="en-US" sz="2400" b="1" dirty="0" smtClean="0"/>
              <a:t>Teach/Preach</a:t>
            </a:r>
          </a:p>
          <a:p>
            <a:pPr marL="365760" lvl="1" indent="0">
              <a:buNone/>
            </a:pPr>
            <a:endParaRPr lang="en-US" sz="2600" b="1" dirty="0"/>
          </a:p>
        </p:txBody>
      </p:sp>
      <p:sp>
        <p:nvSpPr>
          <p:cNvPr id="4" name="TextBox 3"/>
          <p:cNvSpPr txBox="1"/>
          <p:nvPr/>
        </p:nvSpPr>
        <p:spPr>
          <a:xfrm>
            <a:off x="1219200" y="3276601"/>
            <a:ext cx="6629400" cy="1200329"/>
          </a:xfrm>
          <a:prstGeom prst="rect">
            <a:avLst/>
          </a:prstGeom>
          <a:solidFill>
            <a:schemeClr val="tx1"/>
          </a:solidFill>
        </p:spPr>
        <p:txBody>
          <a:bodyPr wrap="square" rtlCol="0">
            <a:normAutofit/>
          </a:bodyPr>
          <a:lstStyle/>
          <a:p>
            <a:r>
              <a:rPr lang="en-US" sz="2400" b="1" dirty="0" smtClean="0">
                <a:solidFill>
                  <a:schemeClr val="bg1"/>
                </a:solidFill>
              </a:rPr>
              <a:t>“</a:t>
            </a:r>
            <a:r>
              <a:rPr lang="en-US" sz="2400" b="1" u="sng" dirty="0" smtClean="0">
                <a:solidFill>
                  <a:schemeClr val="bg1"/>
                </a:solidFill>
              </a:rPr>
              <a:t>Preach</a:t>
            </a:r>
            <a:r>
              <a:rPr lang="en-US" sz="2400" b="1" dirty="0" smtClean="0">
                <a:solidFill>
                  <a:schemeClr val="bg1"/>
                </a:solidFill>
              </a:rPr>
              <a:t> </a:t>
            </a:r>
            <a:r>
              <a:rPr lang="en-US" sz="2400" b="1" dirty="0">
                <a:solidFill>
                  <a:schemeClr val="bg1"/>
                </a:solidFill>
              </a:rPr>
              <a:t>the word; be ready in season and out of season; reprove, rebuke, and exhort, with complete patience and </a:t>
            </a:r>
            <a:r>
              <a:rPr lang="en-US" sz="2400" b="1" dirty="0" smtClean="0">
                <a:solidFill>
                  <a:schemeClr val="bg1"/>
                </a:solidFill>
              </a:rPr>
              <a:t>teaching” (2 </a:t>
            </a:r>
            <a:r>
              <a:rPr lang="en-US" sz="2400" b="1" dirty="0" err="1" smtClean="0">
                <a:solidFill>
                  <a:schemeClr val="bg1"/>
                </a:solidFill>
              </a:rPr>
              <a:t>Ti</a:t>
            </a:r>
            <a:r>
              <a:rPr lang="en-US" sz="2400" b="1" dirty="0" smtClean="0">
                <a:solidFill>
                  <a:schemeClr val="bg1"/>
                </a:solidFill>
              </a:rPr>
              <a:t>. 4:2)</a:t>
            </a:r>
            <a:endParaRPr lang="en-US" sz="2400" b="1" dirty="0">
              <a:solidFill>
                <a:schemeClr val="bg1"/>
              </a:solidFill>
            </a:endParaRPr>
          </a:p>
        </p:txBody>
      </p:sp>
    </p:spTree>
    <p:extLst>
      <p:ext uri="{BB962C8B-B14F-4D97-AF65-F5344CB8AC3E}">
        <p14:creationId xmlns:p14="http://schemas.microsoft.com/office/powerpoint/2010/main" val="39381054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4"/>
            </a:pPr>
            <a:r>
              <a:rPr lang="en-US" sz="2400" b="1" dirty="0" smtClean="0"/>
              <a:t>Teach/Preach</a:t>
            </a:r>
          </a:p>
          <a:p>
            <a:pPr marL="365760" lvl="1" indent="0">
              <a:buNone/>
            </a:pPr>
            <a:endParaRPr lang="en-US" sz="2600" b="1" dirty="0"/>
          </a:p>
        </p:txBody>
      </p:sp>
      <p:sp>
        <p:nvSpPr>
          <p:cNvPr id="4" name="TextBox 3"/>
          <p:cNvSpPr txBox="1"/>
          <p:nvPr/>
        </p:nvSpPr>
        <p:spPr>
          <a:xfrm>
            <a:off x="1143000" y="2971800"/>
            <a:ext cx="6858000" cy="1569660"/>
          </a:xfrm>
          <a:prstGeom prst="rect">
            <a:avLst/>
          </a:prstGeom>
          <a:solidFill>
            <a:schemeClr val="tx1"/>
          </a:solidFill>
        </p:spPr>
        <p:txBody>
          <a:bodyPr wrap="square" rtlCol="0">
            <a:normAutofit/>
          </a:bodyPr>
          <a:lstStyle/>
          <a:p>
            <a:r>
              <a:rPr lang="en-US" sz="2400" b="1" dirty="0">
                <a:solidFill>
                  <a:schemeClr val="bg1"/>
                </a:solidFill>
              </a:rPr>
              <a:t>“And he gave the apostles, the prophets, the evangelists, the shepherds and </a:t>
            </a:r>
            <a:r>
              <a:rPr lang="en-US" sz="2400" b="1" u="sng" dirty="0">
                <a:solidFill>
                  <a:schemeClr val="bg1"/>
                </a:solidFill>
              </a:rPr>
              <a:t>teachers</a:t>
            </a:r>
            <a:r>
              <a:rPr lang="en-US" sz="2400" b="1" dirty="0">
                <a:solidFill>
                  <a:schemeClr val="bg1"/>
                </a:solidFill>
              </a:rPr>
              <a:t>, 12 to equip the saints for the work of ministry, for building up the body of </a:t>
            </a:r>
            <a:r>
              <a:rPr lang="en-US" sz="2400" b="1" dirty="0" smtClean="0">
                <a:solidFill>
                  <a:schemeClr val="bg1"/>
                </a:solidFill>
              </a:rPr>
              <a:t>Christ” (Eph. 4:11-13)</a:t>
            </a:r>
            <a:endParaRPr lang="en-US" sz="2400" b="1" dirty="0">
              <a:solidFill>
                <a:schemeClr val="bg1"/>
              </a:solidFill>
            </a:endParaRPr>
          </a:p>
        </p:txBody>
      </p:sp>
    </p:spTree>
    <p:extLst>
      <p:ext uri="{BB962C8B-B14F-4D97-AF65-F5344CB8AC3E}">
        <p14:creationId xmlns:p14="http://schemas.microsoft.com/office/powerpoint/2010/main" val="42884365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5"/>
            </a:pPr>
            <a:r>
              <a:rPr lang="en-US" sz="2400" b="1" dirty="0" smtClean="0"/>
              <a:t>To give of our means</a:t>
            </a:r>
          </a:p>
          <a:p>
            <a:pPr marL="365760" lvl="1" indent="0">
              <a:buNone/>
            </a:pPr>
            <a:endParaRPr lang="en-US" sz="2600" b="1" dirty="0"/>
          </a:p>
        </p:txBody>
      </p:sp>
      <p:sp>
        <p:nvSpPr>
          <p:cNvPr id="4" name="TextBox 3"/>
          <p:cNvSpPr txBox="1"/>
          <p:nvPr/>
        </p:nvSpPr>
        <p:spPr>
          <a:xfrm>
            <a:off x="1143000" y="2971800"/>
            <a:ext cx="6858000" cy="2308324"/>
          </a:xfrm>
          <a:prstGeom prst="rect">
            <a:avLst/>
          </a:prstGeom>
          <a:solidFill>
            <a:schemeClr val="tx1"/>
          </a:solidFill>
        </p:spPr>
        <p:txBody>
          <a:bodyPr wrap="square" rtlCol="0">
            <a:normAutofit/>
          </a:bodyPr>
          <a:lstStyle/>
          <a:p>
            <a:r>
              <a:rPr lang="en-US" sz="2400" b="1" dirty="0" smtClean="0">
                <a:solidFill>
                  <a:schemeClr val="bg1"/>
                </a:solidFill>
              </a:rPr>
              <a:t>“Now </a:t>
            </a:r>
            <a:r>
              <a:rPr lang="en-US" sz="2400" b="1" dirty="0">
                <a:solidFill>
                  <a:schemeClr val="bg1"/>
                </a:solidFill>
              </a:rPr>
              <a:t>concerning the collection for the saints: as I directed the churches of Galatia, so you also are to do. 2 On the first day of every week, each of you is to put something aside and store it up, as he may prosper, so that there will be no collecting when I </a:t>
            </a:r>
            <a:r>
              <a:rPr lang="en-US" sz="2400" b="1" dirty="0" smtClean="0">
                <a:solidFill>
                  <a:schemeClr val="bg1"/>
                </a:solidFill>
              </a:rPr>
              <a:t>come” (1 Cor. 16:1-2)</a:t>
            </a:r>
            <a:endParaRPr lang="en-US" sz="2400" b="1" dirty="0">
              <a:solidFill>
                <a:schemeClr val="bg1"/>
              </a:solidFill>
            </a:endParaRPr>
          </a:p>
        </p:txBody>
      </p:sp>
    </p:spTree>
    <p:extLst>
      <p:ext uri="{BB962C8B-B14F-4D97-AF65-F5344CB8AC3E}">
        <p14:creationId xmlns:p14="http://schemas.microsoft.com/office/powerpoint/2010/main" val="155280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295400" y="1828800"/>
            <a:ext cx="6364045" cy="3894269"/>
          </a:xfrm>
        </p:spPr>
        <p:txBody>
          <a:bodyPr>
            <a:normAutofit lnSpcReduction="10000"/>
          </a:bodyPr>
          <a:lstStyle/>
          <a:p>
            <a:r>
              <a:rPr lang="en-US" b="1" dirty="0" smtClean="0"/>
              <a:t>A glorious church – let the church be what it is designed to be. </a:t>
            </a:r>
          </a:p>
          <a:p>
            <a:r>
              <a:rPr lang="en-US" b="1" dirty="0" smtClean="0"/>
              <a:t>Let the church do what God appointed it to do.</a:t>
            </a:r>
          </a:p>
          <a:p>
            <a:r>
              <a:rPr lang="en-US" b="1" dirty="0" smtClean="0"/>
              <a:t>The subtraction of any authorized act of worship will have us doing less than God wants us to do. </a:t>
            </a:r>
          </a:p>
          <a:p>
            <a:r>
              <a:rPr lang="en-US" b="1" dirty="0" smtClean="0"/>
              <a:t>Doing more than what God has authorized (instrumental music) would have us doing more than what God has instructed.    </a:t>
            </a:r>
            <a:endParaRPr lang="en-US" b="1" dirty="0"/>
          </a:p>
        </p:txBody>
      </p:sp>
    </p:spTree>
    <p:extLst>
      <p:ext uri="{BB962C8B-B14F-4D97-AF65-F5344CB8AC3E}">
        <p14:creationId xmlns:p14="http://schemas.microsoft.com/office/powerpoint/2010/main" val="313973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69669" cy="630217"/>
          </a:xfrm>
        </p:spPr>
        <p:txBody>
          <a:bodyPr>
            <a:normAutofit/>
          </a:bodyPr>
          <a:lstStyle/>
          <a:p>
            <a:pPr algn="l"/>
            <a:r>
              <a:rPr lang="en-US" sz="3200" u="sng" dirty="0" smtClean="0"/>
              <a:t>Hebrews 8:1-5</a:t>
            </a:r>
            <a:endParaRPr lang="en-US" sz="3200" u="sng" dirty="0"/>
          </a:p>
        </p:txBody>
      </p:sp>
      <p:sp>
        <p:nvSpPr>
          <p:cNvPr id="3" name="Content Placeholder 2"/>
          <p:cNvSpPr>
            <a:spLocks noGrp="1"/>
          </p:cNvSpPr>
          <p:nvPr>
            <p:ph idx="1"/>
          </p:nvPr>
        </p:nvSpPr>
        <p:spPr>
          <a:xfrm>
            <a:off x="914400" y="1295400"/>
            <a:ext cx="7239000" cy="4724400"/>
          </a:xfrm>
          <a:solidFill>
            <a:schemeClr val="bg1"/>
          </a:solidFill>
        </p:spPr>
        <p:txBody>
          <a:bodyPr>
            <a:noAutofit/>
          </a:bodyPr>
          <a:lstStyle/>
          <a:p>
            <a:pPr marL="0" indent="0">
              <a:buNone/>
            </a:pPr>
            <a:r>
              <a:rPr lang="en-US" sz="2300" dirty="0" smtClean="0"/>
              <a:t>“</a:t>
            </a:r>
            <a:r>
              <a:rPr lang="en-US" sz="2300" b="1" dirty="0" smtClean="0"/>
              <a:t>Now </a:t>
            </a:r>
            <a:r>
              <a:rPr lang="en-US" sz="2300" b="1" dirty="0"/>
              <a:t>the point in what we are saying is this: we have such a high priest, one who is seated at the right hand of the throne of the Majesty in heaven, 2 a minister in the holy places, in the true tent that the </a:t>
            </a:r>
            <a:r>
              <a:rPr lang="en-US" sz="2200" b="1" dirty="0">
                <a:latin typeface="Arial Black" panose="020B0A04020102020204" pitchFamily="34" charset="0"/>
              </a:rPr>
              <a:t>Lord set up, not man.</a:t>
            </a:r>
            <a:r>
              <a:rPr lang="en-US" sz="2300" b="1" dirty="0"/>
              <a:t> 3 For every high priest is appointed to offer gifts and sacrifices; thus it is necessary for this priest also to have something to offer. 4 Now if he were on earth, he would not be a priest at all, since there are priests who offer gifts according to the law. 5 </a:t>
            </a:r>
            <a:r>
              <a:rPr lang="en-US" sz="2300" b="1" u="sng" dirty="0"/>
              <a:t>They serve a copy and shadow of the heavenly things</a:t>
            </a:r>
            <a:r>
              <a:rPr lang="en-US" sz="2300" b="1" dirty="0"/>
              <a:t>. For when Moses was about to erect the tent, he was </a:t>
            </a:r>
            <a:r>
              <a:rPr lang="en-US" sz="2300" b="1" u="sng" dirty="0"/>
              <a:t>instructed by God</a:t>
            </a:r>
            <a:r>
              <a:rPr lang="en-US" sz="2300" b="1" dirty="0"/>
              <a:t>, saying</a:t>
            </a:r>
            <a:r>
              <a:rPr lang="en-US" sz="2300" b="1" u="sng" dirty="0"/>
              <a:t>, “See that you make everything according to the pattern that was shown you on the mountain.”</a:t>
            </a:r>
          </a:p>
        </p:txBody>
      </p:sp>
    </p:spTree>
    <p:extLst>
      <p:ext uri="{BB962C8B-B14F-4D97-AF65-F5344CB8AC3E}">
        <p14:creationId xmlns:p14="http://schemas.microsoft.com/office/powerpoint/2010/main" val="2057351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Properly understood, the church of Christ is…</a:t>
            </a:r>
            <a:endParaRPr lang="en-US" sz="3200" b="1" dirty="0"/>
          </a:p>
        </p:txBody>
      </p:sp>
      <p:sp>
        <p:nvSpPr>
          <p:cNvPr id="3" name="Content Placeholder 2"/>
          <p:cNvSpPr>
            <a:spLocks noGrp="1"/>
          </p:cNvSpPr>
          <p:nvPr>
            <p:ph idx="1"/>
          </p:nvPr>
        </p:nvSpPr>
        <p:spPr>
          <a:xfrm>
            <a:off x="1143000" y="1905000"/>
            <a:ext cx="7086600" cy="4038600"/>
          </a:xfrm>
        </p:spPr>
        <p:txBody>
          <a:bodyPr>
            <a:normAutofit lnSpcReduction="10000"/>
          </a:bodyPr>
          <a:lstStyle/>
          <a:p>
            <a:pPr marL="457200" indent="-457200">
              <a:buFont typeface="+mj-lt"/>
              <a:buAutoNum type="arabicPeriod"/>
            </a:pPr>
            <a:r>
              <a:rPr lang="en-US" b="1" dirty="0" smtClean="0"/>
              <a:t>The </a:t>
            </a:r>
            <a:r>
              <a:rPr lang="en-US" b="1" dirty="0"/>
              <a:t>Body of Christ, the church – Eph. 4:4; </a:t>
            </a:r>
            <a:r>
              <a:rPr lang="en-US" b="1" dirty="0" smtClean="0"/>
              <a:t>1:22-23</a:t>
            </a:r>
          </a:p>
          <a:p>
            <a:pPr marL="457200" indent="-457200">
              <a:buFont typeface="+mj-lt"/>
              <a:buAutoNum type="arabicPeriod"/>
            </a:pPr>
            <a:r>
              <a:rPr lang="en-US" b="1" dirty="0" smtClean="0"/>
              <a:t>Made </a:t>
            </a:r>
            <a:r>
              <a:rPr lang="en-US" b="1" dirty="0"/>
              <a:t>up of disciples, called Christians – Acts 11:26; 1 Cor. </a:t>
            </a:r>
            <a:r>
              <a:rPr lang="en-US" b="1" dirty="0" smtClean="0"/>
              <a:t>12:27</a:t>
            </a:r>
          </a:p>
          <a:p>
            <a:pPr marL="457200" indent="-457200">
              <a:buFont typeface="+mj-lt"/>
              <a:buAutoNum type="arabicPeriod"/>
            </a:pPr>
            <a:r>
              <a:rPr lang="en-US" b="1" dirty="0" smtClean="0"/>
              <a:t>Who </a:t>
            </a:r>
            <a:r>
              <a:rPr lang="en-US" b="1" dirty="0"/>
              <a:t>work together in local churches – Ro. </a:t>
            </a:r>
            <a:r>
              <a:rPr lang="en-US" b="1" dirty="0" smtClean="0"/>
              <a:t>16:16</a:t>
            </a:r>
          </a:p>
          <a:p>
            <a:pPr marL="457200" indent="-457200">
              <a:buFont typeface="+mj-lt"/>
              <a:buAutoNum type="arabicPeriod"/>
            </a:pPr>
            <a:r>
              <a:rPr lang="en-US" b="1" dirty="0" smtClean="0"/>
              <a:t>Abiding </a:t>
            </a:r>
            <a:r>
              <a:rPr lang="en-US" b="1" dirty="0"/>
              <a:t>in apostles doctrine – Acts 2:42; 1 Cor. </a:t>
            </a:r>
            <a:r>
              <a:rPr lang="en-US" b="1" dirty="0" smtClean="0"/>
              <a:t>4:17</a:t>
            </a:r>
          </a:p>
          <a:p>
            <a:pPr marL="457200" indent="-457200">
              <a:buFont typeface="+mj-lt"/>
              <a:buAutoNum type="arabicPeriod"/>
            </a:pPr>
            <a:r>
              <a:rPr lang="en-US" b="1" dirty="0" smtClean="0"/>
              <a:t>Honoring </a:t>
            </a:r>
            <a:r>
              <a:rPr lang="en-US" b="1" dirty="0"/>
              <a:t>Jesus prayer for unity – </a:t>
            </a:r>
            <a:r>
              <a:rPr lang="en-US" b="1" dirty="0" err="1"/>
              <a:t>Jhn</a:t>
            </a:r>
            <a:r>
              <a:rPr lang="en-US" b="1" dirty="0"/>
              <a:t>. </a:t>
            </a:r>
            <a:r>
              <a:rPr lang="en-US" b="1" dirty="0" smtClean="0"/>
              <a:t>17:20-21</a:t>
            </a:r>
          </a:p>
          <a:p>
            <a:pPr marL="457200" indent="-457200">
              <a:buFont typeface="+mj-lt"/>
              <a:buAutoNum type="arabicPeriod"/>
            </a:pPr>
            <a:r>
              <a:rPr lang="en-US" b="1" dirty="0" smtClean="0"/>
              <a:t>Deploring </a:t>
            </a:r>
            <a:r>
              <a:rPr lang="en-US" b="1" dirty="0"/>
              <a:t>religious division in all its forms, including denominationalism </a:t>
            </a:r>
            <a:r>
              <a:rPr lang="en-US" b="1" dirty="0" smtClean="0"/>
              <a:t>(1 Cor. 1:10-13)</a:t>
            </a:r>
            <a:endParaRPr lang="en-US" b="1" dirty="0"/>
          </a:p>
        </p:txBody>
      </p:sp>
    </p:spTree>
    <p:extLst>
      <p:ext uri="{BB962C8B-B14F-4D97-AF65-F5344CB8AC3E}">
        <p14:creationId xmlns:p14="http://schemas.microsoft.com/office/powerpoint/2010/main" val="1431249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Who is a Christian?</a:t>
            </a:r>
            <a:endParaRPr lang="en-US" dirty="0"/>
          </a:p>
        </p:txBody>
      </p:sp>
      <p:sp>
        <p:nvSpPr>
          <p:cNvPr id="3" name="Content Placeholder 2"/>
          <p:cNvSpPr>
            <a:spLocks noGrp="1"/>
          </p:cNvSpPr>
          <p:nvPr>
            <p:ph idx="1"/>
          </p:nvPr>
        </p:nvSpPr>
        <p:spPr>
          <a:xfrm>
            <a:off x="1463040" y="2119257"/>
            <a:ext cx="6461760" cy="3603812"/>
          </a:xfrm>
        </p:spPr>
        <p:txBody>
          <a:bodyPr/>
          <a:lstStyle/>
          <a:p>
            <a:pPr marL="571500" indent="-571500">
              <a:buFont typeface="+mj-lt"/>
              <a:buAutoNum type="romanLcPeriod"/>
            </a:pPr>
            <a:r>
              <a:rPr lang="en-US" sz="2600" b="1" dirty="0" smtClean="0"/>
              <a:t>A Christian is a </a:t>
            </a:r>
            <a:r>
              <a:rPr lang="en-US" sz="2600" b="1" dirty="0" smtClean="0">
                <a:latin typeface="Arial Black" panose="020B0A04020102020204" pitchFamily="34" charset="0"/>
              </a:rPr>
              <a:t>disciple</a:t>
            </a:r>
            <a:r>
              <a:rPr lang="en-US" sz="2600" b="1" dirty="0" smtClean="0"/>
              <a:t> of Christ </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p>
          <a:p>
            <a:pPr lvl="1">
              <a:buFont typeface="Wingdings" panose="05000000000000000000" pitchFamily="2" charset="2"/>
              <a:buChar char="§"/>
            </a:pPr>
            <a:r>
              <a:rPr lang="en-US" sz="2400" dirty="0"/>
              <a:t>From </a:t>
            </a:r>
            <a:r>
              <a:rPr lang="en-US" sz="2400" i="1" dirty="0"/>
              <a:t>mathétés</a:t>
            </a:r>
            <a:r>
              <a:rPr lang="en-US" sz="2400" dirty="0"/>
              <a:t> </a:t>
            </a:r>
            <a:r>
              <a:rPr lang="en-US" sz="2400" dirty="0" smtClean="0"/>
              <a:t>- a learner, pupil, follower or adherent.  </a:t>
            </a:r>
            <a:endParaRPr lang="en-US" sz="2400" dirty="0"/>
          </a:p>
        </p:txBody>
      </p:sp>
      <p:sp>
        <p:nvSpPr>
          <p:cNvPr id="4" name="TextBox 3"/>
          <p:cNvSpPr txBox="1"/>
          <p:nvPr/>
        </p:nvSpPr>
        <p:spPr>
          <a:xfrm>
            <a:off x="1143000" y="4495800"/>
            <a:ext cx="6781800" cy="1200329"/>
          </a:xfrm>
          <a:prstGeom prst="rect">
            <a:avLst/>
          </a:prstGeom>
          <a:solidFill>
            <a:schemeClr val="tx1"/>
          </a:solidFill>
        </p:spPr>
        <p:txBody>
          <a:bodyPr wrap="square" rtlCol="0">
            <a:spAutoFit/>
          </a:bodyPr>
          <a:lstStyle/>
          <a:p>
            <a:r>
              <a:rPr lang="en-US" sz="2400" b="1" dirty="0" smtClean="0">
                <a:solidFill>
                  <a:schemeClr val="bg1"/>
                </a:solidFill>
              </a:rPr>
              <a:t>“Seeing the crowds, he went up on the mountain, and when he sat down, his disciples came to him</a:t>
            </a:r>
            <a:r>
              <a:rPr lang="en-US" sz="2400" dirty="0" smtClean="0">
                <a:solidFill>
                  <a:schemeClr val="bg1"/>
                </a:solidFill>
              </a:rPr>
              <a:t>” (Mt. 5:1) </a:t>
            </a:r>
            <a:endParaRPr lang="en-US" sz="2400" dirty="0"/>
          </a:p>
        </p:txBody>
      </p:sp>
    </p:spTree>
    <p:extLst>
      <p:ext uri="{BB962C8B-B14F-4D97-AF65-F5344CB8AC3E}">
        <p14:creationId xmlns:p14="http://schemas.microsoft.com/office/powerpoint/2010/main" val="5511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828800"/>
            <a:ext cx="6172200" cy="1794224"/>
          </a:xfrm>
        </p:spPr>
        <p:txBody>
          <a:bodyPr>
            <a:noAutofit/>
          </a:bodyPr>
          <a:lstStyle/>
          <a:p>
            <a:r>
              <a:rPr lang="en-US" sz="4000" b="1" dirty="0" smtClean="0"/>
              <a:t>A GLORIOUS CHURCH</a:t>
            </a:r>
            <a:endParaRPr lang="en-US" sz="4000" b="1" dirty="0"/>
          </a:p>
        </p:txBody>
      </p:sp>
      <p:sp>
        <p:nvSpPr>
          <p:cNvPr id="5" name="Subtitle 4"/>
          <p:cNvSpPr>
            <a:spLocks noGrp="1"/>
          </p:cNvSpPr>
          <p:nvPr>
            <p:ph type="subTitle" idx="1"/>
          </p:nvPr>
        </p:nvSpPr>
        <p:spPr/>
        <p:txBody>
          <a:bodyPr>
            <a:normAutofit lnSpcReduction="10000"/>
          </a:bodyPr>
          <a:lstStyle/>
          <a:p>
            <a:pPr algn="l"/>
            <a:r>
              <a:rPr lang="en-US" b="1" dirty="0" smtClean="0"/>
              <a:t>“</a:t>
            </a:r>
            <a:r>
              <a:rPr lang="en-US" b="1" dirty="0"/>
              <a:t>So that he might present the church to himself in splendor, without spot or wrinkle or any such thing, that she might be holy and without blemish” (Eph. 5:27)</a:t>
            </a:r>
          </a:p>
          <a:p>
            <a:pPr algn="l"/>
            <a:endParaRPr lang="en-US" b="1" dirty="0"/>
          </a:p>
        </p:txBody>
      </p:sp>
    </p:spTree>
    <p:extLst>
      <p:ext uri="{BB962C8B-B14F-4D97-AF65-F5344CB8AC3E}">
        <p14:creationId xmlns:p14="http://schemas.microsoft.com/office/powerpoint/2010/main" val="4133566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463040" y="2119257"/>
            <a:ext cx="6461760" cy="3603812"/>
          </a:xfrm>
        </p:spPr>
        <p:txBody>
          <a:bodyPr/>
          <a:lstStyle/>
          <a:p>
            <a:pPr marL="571500" indent="-571500">
              <a:buFont typeface="+mj-lt"/>
              <a:buAutoNum type="romanLcPeriod"/>
            </a:pPr>
            <a:r>
              <a:rPr lang="en-US" sz="2600" b="1" dirty="0" smtClean="0"/>
              <a:t>A Christian is a </a:t>
            </a:r>
            <a:r>
              <a:rPr lang="en-US" sz="2600" b="1" dirty="0" smtClean="0">
                <a:latin typeface="Arial Black" panose="020B0A04020102020204" pitchFamily="34" charset="0"/>
              </a:rPr>
              <a:t>disciple </a:t>
            </a:r>
            <a:r>
              <a:rPr lang="en-US" sz="2600" b="1" dirty="0" smtClean="0"/>
              <a:t>of Christ </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p>
          <a:p>
            <a:pPr lvl="1">
              <a:buFont typeface="Wingdings" panose="05000000000000000000" pitchFamily="2" charset="2"/>
              <a:buChar char="§"/>
            </a:pPr>
            <a:r>
              <a:rPr lang="en-US" sz="2400" dirty="0"/>
              <a:t>From </a:t>
            </a:r>
            <a:r>
              <a:rPr lang="en-US" sz="2400" i="1" dirty="0"/>
              <a:t>mathétés</a:t>
            </a:r>
            <a:r>
              <a:rPr lang="en-US" sz="2400" dirty="0"/>
              <a:t> </a:t>
            </a:r>
            <a:r>
              <a:rPr lang="en-US" sz="2400" dirty="0" smtClean="0"/>
              <a:t>- a learner, pupil, follower or adherent.  </a:t>
            </a:r>
            <a:endParaRPr lang="en-US" sz="2400" dirty="0"/>
          </a:p>
        </p:txBody>
      </p:sp>
      <p:sp>
        <p:nvSpPr>
          <p:cNvPr id="4" name="TextBox 3"/>
          <p:cNvSpPr txBox="1"/>
          <p:nvPr/>
        </p:nvSpPr>
        <p:spPr>
          <a:xfrm>
            <a:off x="1143000" y="4495800"/>
            <a:ext cx="6781800" cy="1569660"/>
          </a:xfrm>
          <a:prstGeom prst="rect">
            <a:avLst/>
          </a:prstGeom>
          <a:solidFill>
            <a:schemeClr val="tx1"/>
          </a:solidFill>
        </p:spPr>
        <p:txBody>
          <a:bodyPr wrap="square" rtlCol="0">
            <a:spAutoFit/>
          </a:bodyPr>
          <a:lstStyle/>
          <a:p>
            <a:r>
              <a:rPr lang="en-US" sz="2400" b="1" dirty="0" smtClean="0">
                <a:solidFill>
                  <a:schemeClr val="bg1"/>
                </a:solidFill>
              </a:rPr>
              <a:t>“On the third day there was a wedding at Cana in Galilee, and the mother of Jesus was there. </a:t>
            </a:r>
            <a:r>
              <a:rPr lang="en-US" sz="2400" b="1" dirty="0">
                <a:solidFill>
                  <a:schemeClr val="bg1"/>
                </a:solidFill>
              </a:rPr>
              <a:t> </a:t>
            </a:r>
            <a:r>
              <a:rPr lang="en-US" sz="2400" b="1" dirty="0" smtClean="0">
                <a:solidFill>
                  <a:schemeClr val="bg1"/>
                </a:solidFill>
              </a:rPr>
              <a:t>Jesus also was invited to the wedding with his disciples.” (Mk. 9:31; Jhn. 2:1-2)</a:t>
            </a:r>
            <a:endParaRPr lang="en-US" sz="2400" dirty="0"/>
          </a:p>
        </p:txBody>
      </p:sp>
    </p:spTree>
    <p:extLst>
      <p:ext uri="{BB962C8B-B14F-4D97-AF65-F5344CB8AC3E}">
        <p14:creationId xmlns:p14="http://schemas.microsoft.com/office/powerpoint/2010/main" val="11001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066800" y="2119256"/>
            <a:ext cx="7010400" cy="3946204"/>
          </a:xfrm>
        </p:spPr>
        <p:txBody>
          <a:bodyPr/>
          <a:lstStyle/>
          <a:p>
            <a:pPr marL="571500" indent="-571500">
              <a:buFont typeface="+mj-lt"/>
              <a:buAutoNum type="romanLcPeriod"/>
            </a:pPr>
            <a:r>
              <a:rPr lang="en-US" sz="2600" b="1" dirty="0" smtClean="0"/>
              <a:t>A Christian is a </a:t>
            </a:r>
            <a:r>
              <a:rPr lang="en-US" sz="2600" b="1" dirty="0" smtClean="0">
                <a:latin typeface="Arial Black" panose="020B0A04020102020204" pitchFamily="34" charset="0"/>
              </a:rPr>
              <a:t>disciple</a:t>
            </a:r>
            <a:r>
              <a:rPr lang="en-US" sz="2600" b="1" dirty="0" smtClean="0"/>
              <a:t> of Christ </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p>
          <a:p>
            <a:pPr lvl="1">
              <a:buFont typeface="Wingdings" panose="05000000000000000000" pitchFamily="2" charset="2"/>
              <a:buChar char="§"/>
            </a:pPr>
            <a:r>
              <a:rPr lang="en-US" sz="2400" dirty="0"/>
              <a:t>From </a:t>
            </a:r>
            <a:r>
              <a:rPr lang="en-US" sz="2400" i="1" dirty="0"/>
              <a:t>mathétés</a:t>
            </a:r>
            <a:r>
              <a:rPr lang="en-US" sz="2400" dirty="0"/>
              <a:t> </a:t>
            </a:r>
            <a:r>
              <a:rPr lang="en-US" sz="2400" dirty="0" smtClean="0"/>
              <a:t>- a learner, pupil, follower or adherent.  </a:t>
            </a:r>
            <a:endParaRPr lang="en-US" sz="2400" dirty="0"/>
          </a:p>
        </p:txBody>
      </p:sp>
      <p:sp>
        <p:nvSpPr>
          <p:cNvPr id="4" name="TextBox 3"/>
          <p:cNvSpPr txBox="1"/>
          <p:nvPr/>
        </p:nvSpPr>
        <p:spPr>
          <a:xfrm>
            <a:off x="1143000" y="4495800"/>
            <a:ext cx="6934200" cy="1569660"/>
          </a:xfrm>
          <a:prstGeom prst="rect">
            <a:avLst/>
          </a:prstGeom>
          <a:solidFill>
            <a:schemeClr val="tx1"/>
          </a:solidFill>
        </p:spPr>
        <p:txBody>
          <a:bodyPr wrap="square" rtlCol="0">
            <a:spAutoFit/>
          </a:bodyPr>
          <a:lstStyle/>
          <a:p>
            <a:r>
              <a:rPr lang="en-US" sz="2400" b="1" dirty="0" smtClean="0">
                <a:solidFill>
                  <a:schemeClr val="bg1"/>
                </a:solidFill>
              </a:rPr>
              <a:t>“Now Jesus was praying in a certain place, and when he finished, one of his disciples said to him, “Lord, teach us to pray, as John taught his disciples” (Lk. 11:1)</a:t>
            </a:r>
            <a:endParaRPr lang="en-US" sz="2400" dirty="0"/>
          </a:p>
        </p:txBody>
      </p:sp>
    </p:spTree>
    <p:extLst>
      <p:ext uri="{BB962C8B-B14F-4D97-AF65-F5344CB8AC3E}">
        <p14:creationId xmlns:p14="http://schemas.microsoft.com/office/powerpoint/2010/main" val="12280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463040" y="2119257"/>
            <a:ext cx="6461760" cy="3603812"/>
          </a:xfrm>
        </p:spPr>
        <p:txBody>
          <a:bodyPr/>
          <a:lstStyle/>
          <a:p>
            <a:pPr marL="571500" indent="-571500">
              <a:buFont typeface="+mj-lt"/>
              <a:buAutoNum type="romanLcPeriod"/>
            </a:pPr>
            <a:r>
              <a:rPr lang="en-US" sz="2600" b="1" dirty="0" smtClean="0"/>
              <a:t>A Christian is a </a:t>
            </a:r>
            <a:r>
              <a:rPr lang="en-US" sz="2600" b="1" dirty="0" smtClean="0">
                <a:latin typeface="Arial Black" panose="020B0A04020102020204" pitchFamily="34" charset="0"/>
              </a:rPr>
              <a:t>disciple </a:t>
            </a:r>
            <a:r>
              <a:rPr lang="en-US" sz="2600" b="1" dirty="0" smtClean="0"/>
              <a:t>of Christ </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p>
          <a:p>
            <a:pPr lvl="1">
              <a:buFont typeface="Wingdings" panose="05000000000000000000" pitchFamily="2" charset="2"/>
              <a:buChar char="§"/>
            </a:pPr>
            <a:r>
              <a:rPr lang="en-US" sz="2400" dirty="0"/>
              <a:t>From </a:t>
            </a:r>
            <a:r>
              <a:rPr lang="en-US" sz="2400" i="1" dirty="0"/>
              <a:t>mathétés</a:t>
            </a:r>
            <a:r>
              <a:rPr lang="en-US" sz="2400" dirty="0"/>
              <a:t> </a:t>
            </a:r>
            <a:r>
              <a:rPr lang="en-US" sz="2400" dirty="0" smtClean="0"/>
              <a:t>- a learner, pupil, follower or adherent.  </a:t>
            </a:r>
            <a:endParaRPr lang="en-US" sz="2400" dirty="0"/>
          </a:p>
        </p:txBody>
      </p:sp>
      <p:sp>
        <p:nvSpPr>
          <p:cNvPr id="4" name="TextBox 3"/>
          <p:cNvSpPr txBox="1"/>
          <p:nvPr/>
        </p:nvSpPr>
        <p:spPr>
          <a:xfrm>
            <a:off x="1143000" y="4495800"/>
            <a:ext cx="6781800" cy="830997"/>
          </a:xfrm>
          <a:prstGeom prst="rect">
            <a:avLst/>
          </a:prstGeom>
          <a:solidFill>
            <a:schemeClr val="tx1"/>
          </a:solidFill>
        </p:spPr>
        <p:txBody>
          <a:bodyPr wrap="square" rtlCol="0">
            <a:spAutoFit/>
          </a:bodyPr>
          <a:lstStyle/>
          <a:p>
            <a:r>
              <a:rPr lang="en-US" sz="2400" b="1" dirty="0" smtClean="0">
                <a:solidFill>
                  <a:schemeClr val="bg1"/>
                </a:solidFill>
              </a:rPr>
              <a:t>“Therefore be </a:t>
            </a:r>
            <a:r>
              <a:rPr lang="en-US" sz="2400" b="1" i="1" dirty="0" smtClean="0">
                <a:solidFill>
                  <a:schemeClr val="bg1"/>
                </a:solidFill>
              </a:rPr>
              <a:t>imitators</a:t>
            </a:r>
            <a:r>
              <a:rPr lang="en-US" sz="2400" b="1" dirty="0" smtClean="0">
                <a:solidFill>
                  <a:schemeClr val="bg1"/>
                </a:solidFill>
              </a:rPr>
              <a:t>  (followers, KJV) of God, as beloved children” (Eph. 5:1) </a:t>
            </a:r>
            <a:endParaRPr lang="en-US" sz="2400" dirty="0"/>
          </a:p>
        </p:txBody>
      </p:sp>
    </p:spTree>
    <p:extLst>
      <p:ext uri="{BB962C8B-B14F-4D97-AF65-F5344CB8AC3E}">
        <p14:creationId xmlns:p14="http://schemas.microsoft.com/office/powerpoint/2010/main" val="1925084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a Christian? Five Points</a:t>
            </a:r>
            <a:endParaRPr lang="en-US" sz="3600" b="1" dirty="0"/>
          </a:p>
        </p:txBody>
      </p:sp>
      <p:sp>
        <p:nvSpPr>
          <p:cNvPr id="3" name="Content Placeholder 2"/>
          <p:cNvSpPr>
            <a:spLocks noGrp="1"/>
          </p:cNvSpPr>
          <p:nvPr>
            <p:ph idx="1"/>
          </p:nvPr>
        </p:nvSpPr>
        <p:spPr>
          <a:xfrm>
            <a:off x="1463040" y="2119257"/>
            <a:ext cx="6461760" cy="3603812"/>
          </a:xfrm>
        </p:spPr>
        <p:txBody>
          <a:bodyPr/>
          <a:lstStyle/>
          <a:p>
            <a:pPr marL="571500" indent="-571500">
              <a:buFont typeface="+mj-lt"/>
              <a:buAutoNum type="romanLcPeriod"/>
            </a:pPr>
            <a:r>
              <a:rPr lang="en-US" sz="2600" b="1" dirty="0" smtClean="0">
                <a:solidFill>
                  <a:schemeClr val="bg1">
                    <a:lumMod val="75000"/>
                  </a:schemeClr>
                </a:solidFill>
              </a:rPr>
              <a:t>A Christian is a disciple of Christ</a:t>
            </a:r>
          </a:p>
          <a:p>
            <a:pPr marL="571500" indent="-571500">
              <a:buFont typeface="+mj-lt"/>
              <a:buAutoNum type="romanLcPeriod"/>
            </a:pPr>
            <a:r>
              <a:rPr lang="en-US" sz="2600" b="1" dirty="0" smtClean="0"/>
              <a:t>A Christian is a believer</a:t>
            </a:r>
          </a:p>
          <a:p>
            <a:pPr marL="571500" indent="-571500">
              <a:buFont typeface="+mj-lt"/>
              <a:buAutoNum type="romanLcPeriod"/>
            </a:pPr>
            <a:r>
              <a:rPr lang="en-US" sz="2600" b="1" dirty="0" smtClean="0">
                <a:solidFill>
                  <a:schemeClr val="bg1">
                    <a:lumMod val="75000"/>
                  </a:schemeClr>
                </a:solidFill>
              </a:rPr>
              <a:t>A Christian is a baptized believer</a:t>
            </a:r>
          </a:p>
          <a:p>
            <a:pPr marL="571500" indent="-571500">
              <a:buFont typeface="+mj-lt"/>
              <a:buAutoNum type="romanLcPeriod"/>
            </a:pPr>
            <a:r>
              <a:rPr lang="en-US" sz="2600" b="1" dirty="0" smtClean="0">
                <a:solidFill>
                  <a:schemeClr val="bg1">
                    <a:lumMod val="75000"/>
                  </a:schemeClr>
                </a:solidFill>
              </a:rPr>
              <a:t>A Christian is added to the church</a:t>
            </a:r>
          </a:p>
          <a:p>
            <a:pPr marL="571500" indent="-571500">
              <a:buFont typeface="+mj-lt"/>
              <a:buAutoNum type="romanLcPeriod"/>
            </a:pPr>
            <a:r>
              <a:rPr lang="en-US" sz="2600" b="1" dirty="0" smtClean="0">
                <a:solidFill>
                  <a:schemeClr val="bg1">
                    <a:lumMod val="75000"/>
                  </a:schemeClr>
                </a:solidFill>
              </a:rPr>
              <a:t>A Christian is a patient sufferer</a:t>
            </a:r>
          </a:p>
          <a:p>
            <a:pPr marL="571500" indent="-571500">
              <a:buFont typeface="+mj-lt"/>
              <a:buAutoNum type="romanLcPeriod"/>
            </a:pPr>
            <a:endParaRPr lang="en-US" sz="2400" dirty="0"/>
          </a:p>
        </p:txBody>
      </p:sp>
    </p:spTree>
    <p:extLst>
      <p:ext uri="{BB962C8B-B14F-4D97-AF65-F5344CB8AC3E}">
        <p14:creationId xmlns:p14="http://schemas.microsoft.com/office/powerpoint/2010/main" val="942626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371600" y="2092316"/>
            <a:ext cx="6584324" cy="3851283"/>
          </a:xfrm>
        </p:spPr>
        <p:txBody>
          <a:bodyPr/>
          <a:lstStyle/>
          <a:p>
            <a:pPr marL="571500" indent="-571500">
              <a:buFont typeface="+mj-lt"/>
              <a:buAutoNum type="romanLcPeriod" startAt="2"/>
            </a:pPr>
            <a:r>
              <a:rPr lang="en-US" sz="2600" b="1" dirty="0" smtClean="0"/>
              <a:t>A Christian is a </a:t>
            </a:r>
            <a:r>
              <a:rPr lang="en-US" sz="2600" b="1" dirty="0" smtClean="0">
                <a:latin typeface="Arial Black" panose="020B0A04020102020204" pitchFamily="34" charset="0"/>
              </a:rPr>
              <a:t>believer</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r>
              <a:rPr lang="en-US" sz="2600" dirty="0" smtClean="0"/>
              <a:t>)</a:t>
            </a:r>
            <a:endParaRPr lang="en-US" sz="2600" dirty="0"/>
          </a:p>
        </p:txBody>
      </p:sp>
      <p:sp>
        <p:nvSpPr>
          <p:cNvPr id="4" name="TextBox 3"/>
          <p:cNvSpPr txBox="1"/>
          <p:nvPr/>
        </p:nvSpPr>
        <p:spPr>
          <a:xfrm>
            <a:off x="1478924" y="4114800"/>
            <a:ext cx="6477000" cy="1200329"/>
          </a:xfrm>
          <a:prstGeom prst="rect">
            <a:avLst/>
          </a:prstGeom>
          <a:solidFill>
            <a:schemeClr val="tx1"/>
          </a:solidFill>
        </p:spPr>
        <p:txBody>
          <a:bodyPr wrap="square" rtlCol="0">
            <a:spAutoFit/>
          </a:bodyPr>
          <a:lstStyle/>
          <a:p>
            <a:r>
              <a:rPr lang="en-US" sz="2400" b="1" dirty="0" smtClean="0">
                <a:solidFill>
                  <a:schemeClr val="bg1"/>
                </a:solidFill>
              </a:rPr>
              <a:t>“And Agrippa said to Paul, “In a short time would you persuade me to be a Christian?” (Acts 26:28)</a:t>
            </a:r>
            <a:endParaRPr lang="en-US" sz="2400" b="1" dirty="0">
              <a:solidFill>
                <a:schemeClr val="bg1"/>
              </a:solidFill>
            </a:endParaRPr>
          </a:p>
        </p:txBody>
      </p:sp>
    </p:spTree>
    <p:extLst>
      <p:ext uri="{BB962C8B-B14F-4D97-AF65-F5344CB8AC3E}">
        <p14:creationId xmlns:p14="http://schemas.microsoft.com/office/powerpoint/2010/main" val="520735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371600" y="2092317"/>
            <a:ext cx="6461760" cy="3603812"/>
          </a:xfrm>
        </p:spPr>
        <p:txBody>
          <a:bodyPr/>
          <a:lstStyle/>
          <a:p>
            <a:pPr marL="571500" indent="-571500">
              <a:buFont typeface="+mj-lt"/>
              <a:buAutoNum type="romanLcPeriod" startAt="2"/>
            </a:pPr>
            <a:r>
              <a:rPr lang="en-US" sz="2600" b="1" dirty="0" smtClean="0"/>
              <a:t>A Christian is a </a:t>
            </a:r>
            <a:r>
              <a:rPr lang="en-US" sz="2600" b="1" dirty="0" smtClean="0">
                <a:latin typeface="Arial Black" panose="020B0A04020102020204" pitchFamily="34" charset="0"/>
              </a:rPr>
              <a:t>believer</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r>
              <a:rPr lang="en-US" sz="2600" dirty="0" smtClean="0"/>
              <a:t>)</a:t>
            </a:r>
            <a:endParaRPr lang="en-US" sz="2600" dirty="0"/>
          </a:p>
        </p:txBody>
      </p:sp>
      <p:sp>
        <p:nvSpPr>
          <p:cNvPr id="4" name="TextBox 3"/>
          <p:cNvSpPr txBox="1"/>
          <p:nvPr/>
        </p:nvSpPr>
        <p:spPr>
          <a:xfrm>
            <a:off x="1478924" y="4114800"/>
            <a:ext cx="6477000" cy="830997"/>
          </a:xfrm>
          <a:prstGeom prst="rect">
            <a:avLst/>
          </a:prstGeom>
          <a:solidFill>
            <a:schemeClr val="tx1"/>
          </a:solidFill>
        </p:spPr>
        <p:txBody>
          <a:bodyPr wrap="square" rtlCol="0">
            <a:normAutofit/>
          </a:bodyPr>
          <a:lstStyle/>
          <a:p>
            <a:r>
              <a:rPr lang="en-US" sz="2400" b="1" dirty="0" smtClean="0">
                <a:solidFill>
                  <a:schemeClr val="bg1"/>
                </a:solidFill>
              </a:rPr>
              <a:t>“So faith comes from hearing, and hearing through the word of Christ” (Ro. 10:17)</a:t>
            </a:r>
            <a:endParaRPr lang="en-US" sz="2400" b="1" dirty="0">
              <a:solidFill>
                <a:schemeClr val="bg1"/>
              </a:solidFill>
            </a:endParaRPr>
          </a:p>
        </p:txBody>
      </p:sp>
    </p:spTree>
    <p:extLst>
      <p:ext uri="{BB962C8B-B14F-4D97-AF65-F5344CB8AC3E}">
        <p14:creationId xmlns:p14="http://schemas.microsoft.com/office/powerpoint/2010/main" val="776795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371600" y="2092317"/>
            <a:ext cx="6461760" cy="3603812"/>
          </a:xfrm>
        </p:spPr>
        <p:txBody>
          <a:bodyPr/>
          <a:lstStyle/>
          <a:p>
            <a:pPr marL="571500" indent="-571500">
              <a:buFont typeface="+mj-lt"/>
              <a:buAutoNum type="romanLcPeriod" startAt="2"/>
            </a:pPr>
            <a:r>
              <a:rPr lang="en-US" sz="2600" b="1" dirty="0" smtClean="0"/>
              <a:t>A Christian is a </a:t>
            </a:r>
            <a:r>
              <a:rPr lang="en-US" sz="2600" b="1" dirty="0" smtClean="0">
                <a:latin typeface="Arial Black" panose="020B0A04020102020204" pitchFamily="34" charset="0"/>
              </a:rPr>
              <a:t>believer</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r>
              <a:rPr lang="en-US" sz="2600" dirty="0" smtClean="0"/>
              <a:t>)</a:t>
            </a:r>
          </a:p>
        </p:txBody>
      </p:sp>
      <p:sp>
        <p:nvSpPr>
          <p:cNvPr id="4" name="TextBox 3"/>
          <p:cNvSpPr txBox="1"/>
          <p:nvPr/>
        </p:nvSpPr>
        <p:spPr>
          <a:xfrm>
            <a:off x="1478924" y="3429000"/>
            <a:ext cx="6477000" cy="2308324"/>
          </a:xfrm>
          <a:prstGeom prst="rect">
            <a:avLst/>
          </a:prstGeom>
          <a:solidFill>
            <a:schemeClr val="tx1"/>
          </a:solidFill>
        </p:spPr>
        <p:txBody>
          <a:bodyPr wrap="square" rtlCol="0">
            <a:normAutofit/>
          </a:bodyPr>
          <a:lstStyle/>
          <a:p>
            <a:r>
              <a:rPr lang="en-US" sz="2400" b="1" dirty="0" smtClean="0">
                <a:solidFill>
                  <a:schemeClr val="bg1"/>
                </a:solidFill>
              </a:rPr>
              <a:t>“Now faith is the assurance of things hoped for, the conviction of things not seen… And without faith it is impossible to please him, for whoever would draw near to God must believe that he exists and that he rewards those who seek him” (Heb. 11:1, 6)</a:t>
            </a:r>
            <a:endParaRPr lang="en-US" sz="2400" b="1" dirty="0">
              <a:solidFill>
                <a:schemeClr val="bg1"/>
              </a:solidFill>
            </a:endParaRPr>
          </a:p>
        </p:txBody>
      </p:sp>
    </p:spTree>
    <p:extLst>
      <p:ext uri="{BB962C8B-B14F-4D97-AF65-F5344CB8AC3E}">
        <p14:creationId xmlns:p14="http://schemas.microsoft.com/office/powerpoint/2010/main" val="361923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990600" y="2057400"/>
            <a:ext cx="7315200" cy="3638728"/>
          </a:xfrm>
        </p:spPr>
        <p:txBody>
          <a:bodyPr>
            <a:normAutofit lnSpcReduction="10000"/>
          </a:bodyPr>
          <a:lstStyle/>
          <a:p>
            <a:pPr marL="571500" indent="-571500">
              <a:buFont typeface="+mj-lt"/>
              <a:buAutoNum type="romanLcPeriod" startAt="2"/>
            </a:pPr>
            <a:r>
              <a:rPr lang="en-US" sz="2600" b="1" dirty="0" smtClean="0"/>
              <a:t>A Christian is a </a:t>
            </a:r>
            <a:r>
              <a:rPr lang="en-US" sz="2600" b="1" dirty="0" smtClean="0">
                <a:latin typeface="Arial Black" panose="020B0A04020102020204" pitchFamily="34" charset="0"/>
              </a:rPr>
              <a:t>believer</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r>
              <a:rPr lang="en-US" sz="2600" dirty="0" smtClean="0"/>
              <a:t>)</a:t>
            </a:r>
          </a:p>
          <a:p>
            <a:pPr lvl="1">
              <a:buFont typeface="Wingdings" panose="05000000000000000000" pitchFamily="2" charset="2"/>
              <a:buChar char="§"/>
            </a:pPr>
            <a:r>
              <a:rPr lang="en-US" sz="2400" b="1" dirty="0" smtClean="0">
                <a:latin typeface="+mj-lt"/>
              </a:rPr>
              <a:t>He/She is </a:t>
            </a:r>
            <a:r>
              <a:rPr lang="en-US" sz="2400" b="1" dirty="0" smtClean="0">
                <a:latin typeface="Arial Black" panose="020B0A04020102020204" pitchFamily="34" charset="0"/>
              </a:rPr>
              <a:t>obedient</a:t>
            </a:r>
            <a:r>
              <a:rPr lang="en-US" sz="2400" b="1" dirty="0" smtClean="0"/>
              <a:t>: “By </a:t>
            </a:r>
            <a:r>
              <a:rPr lang="en-US" sz="2400" b="1" dirty="0"/>
              <a:t>faith Abraham </a:t>
            </a:r>
            <a:r>
              <a:rPr lang="en-US" sz="2400" b="1" dirty="0" smtClean="0"/>
              <a:t>obeyed…” (Heb. 11:8)</a:t>
            </a:r>
          </a:p>
          <a:p>
            <a:pPr lvl="1">
              <a:buFont typeface="Wingdings" panose="05000000000000000000" pitchFamily="2" charset="2"/>
              <a:buChar char="§"/>
            </a:pPr>
            <a:r>
              <a:rPr lang="en-US" sz="2400" b="1" dirty="0" smtClean="0">
                <a:latin typeface="+mj-lt"/>
              </a:rPr>
              <a:t>He/She is</a:t>
            </a:r>
            <a:r>
              <a:rPr lang="en-US" sz="2400" b="1" dirty="0" smtClean="0">
                <a:latin typeface="Arial Black" panose="020B0A04020102020204" pitchFamily="34" charset="0"/>
              </a:rPr>
              <a:t> trusting</a:t>
            </a:r>
            <a:r>
              <a:rPr lang="en-US" sz="2400" b="1" dirty="0" smtClean="0"/>
              <a:t>: “By </a:t>
            </a:r>
            <a:r>
              <a:rPr lang="en-US" sz="2400" b="1" dirty="0"/>
              <a:t>faith Sarah herself received power to </a:t>
            </a:r>
            <a:r>
              <a:rPr lang="en-US" sz="2400" b="1" dirty="0" smtClean="0"/>
              <a:t>  conceive…” (Heb. 11:11)</a:t>
            </a:r>
          </a:p>
          <a:p>
            <a:pPr lvl="1">
              <a:buFont typeface="Wingdings" panose="05000000000000000000" pitchFamily="2" charset="2"/>
              <a:buChar char="§"/>
            </a:pPr>
            <a:r>
              <a:rPr lang="en-US" sz="2400" b="1" dirty="0" smtClean="0">
                <a:latin typeface="+mj-lt"/>
              </a:rPr>
              <a:t>He/She is </a:t>
            </a:r>
            <a:r>
              <a:rPr lang="en-US" sz="2400" b="1" dirty="0" smtClean="0">
                <a:latin typeface="Arial Black" panose="020B0A04020102020204" pitchFamily="34" charset="0"/>
              </a:rPr>
              <a:t>reverent: "By</a:t>
            </a:r>
            <a:r>
              <a:rPr lang="en-US" sz="2400" b="1" dirty="0" smtClean="0"/>
              <a:t> </a:t>
            </a:r>
            <a:r>
              <a:rPr lang="en-US" sz="2400" b="1" dirty="0"/>
              <a:t>faith Abraham, when he was tested, offered up </a:t>
            </a:r>
            <a:r>
              <a:rPr lang="en-US" sz="2400" b="1" dirty="0" smtClean="0"/>
              <a:t>Isaac…” (Heb. 11:17</a:t>
            </a:r>
            <a:r>
              <a:rPr lang="en-US" sz="2400" dirty="0" smtClean="0"/>
              <a:t>)</a:t>
            </a:r>
            <a:endParaRPr lang="en-US" sz="2400" dirty="0"/>
          </a:p>
        </p:txBody>
      </p:sp>
    </p:spTree>
    <p:extLst>
      <p:ext uri="{BB962C8B-B14F-4D97-AF65-F5344CB8AC3E}">
        <p14:creationId xmlns:p14="http://schemas.microsoft.com/office/powerpoint/2010/main" val="20028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17583"/>
            <a:ext cx="6993468" cy="325417"/>
          </a:xfrm>
        </p:spPr>
        <p:txBody>
          <a:bodyPr>
            <a:normAutofit fontScale="90000"/>
          </a:bodyPr>
          <a:lstStyle/>
          <a:p>
            <a:pPr algn="l"/>
            <a:r>
              <a:rPr lang="en-US" dirty="0" smtClean="0"/>
              <a:t>Eph. 4:11-16</a:t>
            </a:r>
            <a:endParaRPr lang="en-US" dirty="0"/>
          </a:p>
        </p:txBody>
      </p:sp>
      <p:sp>
        <p:nvSpPr>
          <p:cNvPr id="3" name="Content Placeholder 2"/>
          <p:cNvSpPr>
            <a:spLocks noGrp="1"/>
          </p:cNvSpPr>
          <p:nvPr>
            <p:ph idx="1"/>
          </p:nvPr>
        </p:nvSpPr>
        <p:spPr>
          <a:xfrm>
            <a:off x="1066800" y="1295400"/>
            <a:ext cx="6934200" cy="4724400"/>
          </a:xfrm>
        </p:spPr>
        <p:txBody>
          <a:bodyPr>
            <a:normAutofit fontScale="92500" lnSpcReduction="10000"/>
          </a:bodyPr>
          <a:lstStyle/>
          <a:p>
            <a:pPr marL="0" indent="0">
              <a:buNone/>
            </a:pPr>
            <a:r>
              <a:rPr lang="en-US" sz="3000" dirty="0"/>
              <a:t>“</a:t>
            </a:r>
            <a:r>
              <a:rPr lang="en-US" sz="3000" baseline="30000" dirty="0"/>
              <a:t>11 </a:t>
            </a:r>
            <a:r>
              <a:rPr lang="en-US" sz="3000" dirty="0"/>
              <a:t>And he gave the apostles, the prophets, the evangelists, the shepherds and teachers, </a:t>
            </a:r>
            <a:r>
              <a:rPr lang="en-US" sz="3000" baseline="30000" dirty="0"/>
              <a:t>12 </a:t>
            </a:r>
            <a:r>
              <a:rPr lang="en-US" sz="3000" dirty="0"/>
              <a:t>to equip the saints for the work of ministry, </a:t>
            </a:r>
            <a:r>
              <a:rPr lang="en-US" sz="3000" b="1" dirty="0"/>
              <a:t>for building up the body of Christ</a:t>
            </a:r>
            <a:r>
              <a:rPr lang="en-US" sz="3000" dirty="0"/>
              <a:t>, </a:t>
            </a:r>
            <a:r>
              <a:rPr lang="en-US" sz="3000" baseline="30000" dirty="0"/>
              <a:t>13 </a:t>
            </a:r>
            <a:r>
              <a:rPr lang="en-US" sz="3000" dirty="0"/>
              <a:t>until we all attain to the unity of the faith and of the knowledge of the Son of God, to mature manhood, to the measure of the stature of the fullness of Christ, </a:t>
            </a:r>
            <a:r>
              <a:rPr lang="en-US" sz="3000" baseline="30000" dirty="0"/>
              <a:t>14 </a:t>
            </a:r>
            <a:r>
              <a:rPr lang="en-US" sz="3000" dirty="0"/>
              <a:t>so that we may no longer be children, tossed to and fro by the waves and carried about by every wind of doctrine, by human cunning, by craftiness in deceitful schemes. </a:t>
            </a:r>
          </a:p>
          <a:p>
            <a:endParaRPr lang="en-US" dirty="0"/>
          </a:p>
        </p:txBody>
      </p:sp>
    </p:spTree>
    <p:extLst>
      <p:ext uri="{BB962C8B-B14F-4D97-AF65-F5344CB8AC3E}">
        <p14:creationId xmlns:p14="http://schemas.microsoft.com/office/powerpoint/2010/main" val="3644285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a Christian? Five Points</a:t>
            </a:r>
            <a:endParaRPr lang="en-US" sz="3600" b="1" dirty="0"/>
          </a:p>
        </p:txBody>
      </p:sp>
      <p:sp>
        <p:nvSpPr>
          <p:cNvPr id="3" name="Content Placeholder 2"/>
          <p:cNvSpPr>
            <a:spLocks noGrp="1"/>
          </p:cNvSpPr>
          <p:nvPr>
            <p:ph idx="1"/>
          </p:nvPr>
        </p:nvSpPr>
        <p:spPr>
          <a:xfrm>
            <a:off x="1463040" y="2119257"/>
            <a:ext cx="6461760" cy="3603812"/>
          </a:xfrm>
        </p:spPr>
        <p:txBody>
          <a:bodyPr/>
          <a:lstStyle/>
          <a:p>
            <a:pPr marL="571500" indent="-571500">
              <a:buFont typeface="+mj-lt"/>
              <a:buAutoNum type="romanLcPeriod"/>
            </a:pPr>
            <a:r>
              <a:rPr lang="en-US" sz="2600" b="1" dirty="0" smtClean="0">
                <a:solidFill>
                  <a:schemeClr val="bg1">
                    <a:lumMod val="75000"/>
                  </a:schemeClr>
                </a:solidFill>
              </a:rPr>
              <a:t>A Christian is a disciple of Christ</a:t>
            </a:r>
          </a:p>
          <a:p>
            <a:pPr marL="571500" indent="-571500">
              <a:buFont typeface="+mj-lt"/>
              <a:buAutoNum type="romanLcPeriod"/>
            </a:pPr>
            <a:r>
              <a:rPr lang="en-US" sz="2600" b="1" dirty="0" smtClean="0">
                <a:solidFill>
                  <a:schemeClr val="bg1">
                    <a:lumMod val="75000"/>
                  </a:schemeClr>
                </a:solidFill>
              </a:rPr>
              <a:t>A Christian is a believer</a:t>
            </a:r>
          </a:p>
          <a:p>
            <a:pPr marL="571500" indent="-571500">
              <a:buFont typeface="+mj-lt"/>
              <a:buAutoNum type="romanLcPeriod"/>
            </a:pPr>
            <a:r>
              <a:rPr lang="en-US" sz="2600" b="1" dirty="0" smtClean="0"/>
              <a:t>A Christian is a baptized believer</a:t>
            </a:r>
          </a:p>
          <a:p>
            <a:pPr marL="571500" indent="-571500">
              <a:buFont typeface="+mj-lt"/>
              <a:buAutoNum type="romanLcPeriod"/>
            </a:pPr>
            <a:r>
              <a:rPr lang="en-US" sz="2600" b="1" dirty="0" smtClean="0">
                <a:solidFill>
                  <a:schemeClr val="bg1">
                    <a:lumMod val="75000"/>
                  </a:schemeClr>
                </a:solidFill>
              </a:rPr>
              <a:t>A Christian is added to the church</a:t>
            </a:r>
          </a:p>
          <a:p>
            <a:pPr marL="571500" indent="-571500">
              <a:buFont typeface="+mj-lt"/>
              <a:buAutoNum type="romanLcPeriod"/>
            </a:pPr>
            <a:r>
              <a:rPr lang="en-US" sz="2600" b="1" dirty="0" smtClean="0">
                <a:solidFill>
                  <a:schemeClr val="bg1">
                    <a:lumMod val="75000"/>
                  </a:schemeClr>
                </a:solidFill>
              </a:rPr>
              <a:t>A Christian is a patient sufferer</a:t>
            </a:r>
          </a:p>
          <a:p>
            <a:pPr marL="571500" indent="-571500">
              <a:buFont typeface="+mj-lt"/>
              <a:buAutoNum type="romanLcPeriod"/>
            </a:pPr>
            <a:endParaRPr lang="en-US" sz="2400" dirty="0"/>
          </a:p>
        </p:txBody>
      </p:sp>
    </p:spTree>
    <p:extLst>
      <p:ext uri="{BB962C8B-B14F-4D97-AF65-F5344CB8AC3E}">
        <p14:creationId xmlns:p14="http://schemas.microsoft.com/office/powerpoint/2010/main" val="942626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371600" y="2092317"/>
            <a:ext cx="6461760" cy="3603812"/>
          </a:xfrm>
        </p:spPr>
        <p:txBody>
          <a:bodyPr/>
          <a:lstStyle/>
          <a:p>
            <a:pPr marL="571500" indent="-571500">
              <a:buFont typeface="+mj-lt"/>
              <a:buAutoNum type="romanLcPeriod" startAt="3"/>
            </a:pPr>
            <a:r>
              <a:rPr lang="en-US" sz="2600" b="1" dirty="0" smtClean="0"/>
              <a:t>A Christian is a </a:t>
            </a:r>
            <a:r>
              <a:rPr lang="en-US" sz="2600" b="1" dirty="0" smtClean="0">
                <a:latin typeface="Arial Black" panose="020B0A04020102020204" pitchFamily="34" charset="0"/>
              </a:rPr>
              <a:t>baptized</a:t>
            </a:r>
            <a:r>
              <a:rPr lang="en-US" sz="2600" b="1" dirty="0" smtClean="0"/>
              <a:t> </a:t>
            </a:r>
            <a:r>
              <a:rPr lang="en-US" sz="2600" b="1" dirty="0" smtClean="0">
                <a:latin typeface="Arial Black" panose="020B0A04020102020204" pitchFamily="34" charset="0"/>
              </a:rPr>
              <a:t>believer</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r>
              <a:rPr lang="en-US" sz="2600" dirty="0" smtClean="0"/>
              <a:t>)</a:t>
            </a:r>
          </a:p>
        </p:txBody>
      </p:sp>
      <p:sp>
        <p:nvSpPr>
          <p:cNvPr id="4" name="TextBox 3"/>
          <p:cNvSpPr txBox="1"/>
          <p:nvPr/>
        </p:nvSpPr>
        <p:spPr>
          <a:xfrm>
            <a:off x="1478924" y="3429000"/>
            <a:ext cx="6477000" cy="1569660"/>
          </a:xfrm>
          <a:prstGeom prst="rect">
            <a:avLst/>
          </a:prstGeom>
          <a:solidFill>
            <a:schemeClr val="tx1"/>
          </a:solidFill>
        </p:spPr>
        <p:txBody>
          <a:bodyPr wrap="square" rtlCol="0">
            <a:spAutoFit/>
          </a:bodyPr>
          <a:lstStyle/>
          <a:p>
            <a:r>
              <a:rPr lang="en-US" sz="2400" b="1" dirty="0" smtClean="0">
                <a:solidFill>
                  <a:schemeClr val="bg1"/>
                </a:solidFill>
              </a:rPr>
              <a:t>“For it is time for judgment to begin at the household of God; </a:t>
            </a:r>
            <a:r>
              <a:rPr lang="en-US" sz="2400" b="1" u="sng" dirty="0" smtClean="0">
                <a:solidFill>
                  <a:schemeClr val="bg1"/>
                </a:solidFill>
              </a:rPr>
              <a:t>and if it begins with us</a:t>
            </a:r>
            <a:r>
              <a:rPr lang="en-US" sz="2400" b="1" dirty="0" smtClean="0">
                <a:solidFill>
                  <a:schemeClr val="bg1"/>
                </a:solidFill>
              </a:rPr>
              <a:t>, what will be the outcome for those who do not obey the gospel of God? “ (1 Pet. 4:17)</a:t>
            </a:r>
            <a:endParaRPr lang="en-US" sz="2400" b="1" dirty="0">
              <a:solidFill>
                <a:schemeClr val="bg1"/>
              </a:solidFill>
            </a:endParaRPr>
          </a:p>
        </p:txBody>
      </p:sp>
    </p:spTree>
    <p:extLst>
      <p:ext uri="{BB962C8B-B14F-4D97-AF65-F5344CB8AC3E}">
        <p14:creationId xmlns:p14="http://schemas.microsoft.com/office/powerpoint/2010/main" val="42295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371600" y="2092317"/>
            <a:ext cx="6461760" cy="3603812"/>
          </a:xfrm>
        </p:spPr>
        <p:txBody>
          <a:bodyPr/>
          <a:lstStyle/>
          <a:p>
            <a:pPr marL="571500" indent="-571500">
              <a:buFont typeface="+mj-lt"/>
              <a:buAutoNum type="romanLcPeriod" startAt="3"/>
            </a:pPr>
            <a:r>
              <a:rPr lang="en-US" sz="2600" b="1" dirty="0" smtClean="0"/>
              <a:t>A Christian is a </a:t>
            </a:r>
            <a:r>
              <a:rPr lang="en-US" sz="2600" b="1" dirty="0" smtClean="0">
                <a:latin typeface="Arial Black" panose="020B0A04020102020204" pitchFamily="34" charset="0"/>
              </a:rPr>
              <a:t>baptized</a:t>
            </a:r>
            <a:r>
              <a:rPr lang="en-US" sz="2600" b="1" dirty="0" smtClean="0"/>
              <a:t> </a:t>
            </a:r>
            <a:r>
              <a:rPr lang="en-US" sz="2600" b="1" dirty="0" smtClean="0">
                <a:latin typeface="Arial Black" panose="020B0A04020102020204" pitchFamily="34" charset="0"/>
              </a:rPr>
              <a:t>believer</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r>
              <a:rPr lang="en-US" sz="2600" dirty="0" smtClean="0"/>
              <a:t>)</a:t>
            </a:r>
            <a:br>
              <a:rPr lang="en-US" sz="2600" dirty="0" smtClean="0"/>
            </a:br>
            <a:r>
              <a:rPr lang="en-US" sz="2600" dirty="0" smtClean="0"/>
              <a:t/>
            </a:r>
            <a:br>
              <a:rPr lang="en-US" sz="2600" dirty="0" smtClean="0"/>
            </a:br>
            <a:r>
              <a:rPr lang="en-US" sz="2600" dirty="0" smtClean="0"/>
              <a:t>Faith demands obedience</a:t>
            </a:r>
          </a:p>
        </p:txBody>
      </p:sp>
      <p:sp>
        <p:nvSpPr>
          <p:cNvPr id="4" name="TextBox 3"/>
          <p:cNvSpPr txBox="1"/>
          <p:nvPr/>
        </p:nvSpPr>
        <p:spPr>
          <a:xfrm>
            <a:off x="1463899" y="4267200"/>
            <a:ext cx="6477000" cy="1569660"/>
          </a:xfrm>
          <a:prstGeom prst="rect">
            <a:avLst/>
          </a:prstGeom>
          <a:solidFill>
            <a:schemeClr val="tx1"/>
          </a:solidFill>
        </p:spPr>
        <p:txBody>
          <a:bodyPr wrap="square" rtlCol="0">
            <a:spAutoFit/>
          </a:bodyPr>
          <a:lstStyle/>
          <a:p>
            <a:r>
              <a:rPr lang="en-US" sz="2400" b="1" dirty="0" smtClean="0">
                <a:solidFill>
                  <a:schemeClr val="bg1"/>
                </a:solidFill>
              </a:rPr>
              <a:t>“through whom we have received grace and apostleship to bring about the </a:t>
            </a:r>
            <a:r>
              <a:rPr lang="en-US" sz="2400" b="1" u="sng" dirty="0" smtClean="0">
                <a:solidFill>
                  <a:schemeClr val="bg1"/>
                </a:solidFill>
              </a:rPr>
              <a:t>obedience of faith </a:t>
            </a:r>
            <a:r>
              <a:rPr lang="en-US" sz="2400" b="1" dirty="0" smtClean="0">
                <a:solidFill>
                  <a:schemeClr val="bg1"/>
                </a:solidFill>
              </a:rPr>
              <a:t>for the sake of his name among all the nations,“ (Ro. 1:5)</a:t>
            </a:r>
            <a:endParaRPr lang="en-US" sz="2400" b="1" dirty="0">
              <a:solidFill>
                <a:schemeClr val="bg1"/>
              </a:solidFill>
            </a:endParaRPr>
          </a:p>
        </p:txBody>
      </p:sp>
    </p:spTree>
    <p:extLst>
      <p:ext uri="{BB962C8B-B14F-4D97-AF65-F5344CB8AC3E}">
        <p14:creationId xmlns:p14="http://schemas.microsoft.com/office/powerpoint/2010/main" val="297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295400" y="1676400"/>
            <a:ext cx="6781800" cy="4365724"/>
          </a:xfrm>
        </p:spPr>
        <p:txBody>
          <a:bodyPr/>
          <a:lstStyle/>
          <a:p>
            <a:pPr marL="571500" indent="-571500">
              <a:buFont typeface="+mj-lt"/>
              <a:buAutoNum type="romanLcPeriod" startAt="3"/>
            </a:pPr>
            <a:r>
              <a:rPr lang="en-US" sz="2600" b="1" dirty="0" smtClean="0"/>
              <a:t>A Christian is a </a:t>
            </a:r>
            <a:r>
              <a:rPr lang="en-US" sz="2600" b="1" dirty="0" smtClean="0">
                <a:latin typeface="Arial Black" panose="020B0A04020102020204" pitchFamily="34" charset="0"/>
              </a:rPr>
              <a:t>baptized</a:t>
            </a:r>
            <a:r>
              <a:rPr lang="en-US" sz="2600" b="1" dirty="0" smtClean="0"/>
              <a:t> </a:t>
            </a:r>
            <a:r>
              <a:rPr lang="en-US" sz="2600" b="1" dirty="0" smtClean="0">
                <a:latin typeface="Arial Black" panose="020B0A04020102020204" pitchFamily="34" charset="0"/>
              </a:rPr>
              <a:t>believer</a:t>
            </a:r>
            <a:r>
              <a:rPr lang="en-US" sz="2600" dirty="0" smtClean="0"/>
              <a:t>– “…</a:t>
            </a:r>
            <a:r>
              <a:rPr lang="en-US" sz="2600" dirty="0"/>
              <a:t>the </a:t>
            </a:r>
            <a:r>
              <a:rPr lang="en-US" sz="2600" u="sng" dirty="0"/>
              <a:t>disciples </a:t>
            </a:r>
            <a:r>
              <a:rPr lang="en-US" sz="2600" dirty="0"/>
              <a:t>were first called </a:t>
            </a:r>
            <a:r>
              <a:rPr lang="en-US" sz="2600" dirty="0">
                <a:latin typeface="Arial Black" panose="020B0A04020102020204" pitchFamily="34" charset="0"/>
              </a:rPr>
              <a:t>Christians</a:t>
            </a:r>
            <a:r>
              <a:rPr lang="en-US" sz="2600" dirty="0"/>
              <a:t> </a:t>
            </a:r>
            <a:r>
              <a:rPr lang="en-US" sz="2600" dirty="0" smtClean="0"/>
              <a:t>at </a:t>
            </a:r>
            <a:r>
              <a:rPr lang="en-US" sz="2600" dirty="0"/>
              <a:t>Antioch” (Acts 11:26)</a:t>
            </a:r>
            <a:br>
              <a:rPr lang="en-US" sz="2600" dirty="0"/>
            </a:br>
            <a:r>
              <a:rPr lang="en-US" sz="2600" dirty="0"/>
              <a:t/>
            </a:r>
            <a:br>
              <a:rPr lang="en-US" sz="2600" dirty="0"/>
            </a:br>
            <a:r>
              <a:rPr lang="en-US" sz="2600" dirty="0"/>
              <a:t>Faith demands </a:t>
            </a:r>
            <a:r>
              <a:rPr lang="en-US" sz="2600" dirty="0" smtClean="0"/>
              <a:t>obedience</a:t>
            </a:r>
            <a:br>
              <a:rPr lang="en-US" sz="2600" dirty="0" smtClean="0"/>
            </a:br>
            <a:r>
              <a:rPr lang="en-US" sz="2600" dirty="0" smtClean="0"/>
              <a:t/>
            </a:r>
            <a:br>
              <a:rPr lang="en-US" sz="2600" dirty="0" smtClean="0"/>
            </a:br>
            <a:endParaRPr lang="en-US" sz="2600" dirty="0" smtClean="0"/>
          </a:p>
        </p:txBody>
      </p:sp>
      <p:sp>
        <p:nvSpPr>
          <p:cNvPr id="4" name="TextBox 3"/>
          <p:cNvSpPr txBox="1"/>
          <p:nvPr/>
        </p:nvSpPr>
        <p:spPr>
          <a:xfrm>
            <a:off x="1447800" y="3733800"/>
            <a:ext cx="6477000" cy="2308324"/>
          </a:xfrm>
          <a:prstGeom prst="rect">
            <a:avLst/>
          </a:prstGeom>
          <a:solidFill>
            <a:schemeClr val="tx1"/>
          </a:solidFill>
        </p:spPr>
        <p:txBody>
          <a:bodyPr wrap="square" rtlCol="0">
            <a:normAutofit/>
          </a:bodyPr>
          <a:lstStyle/>
          <a:p>
            <a:r>
              <a:rPr lang="en-US" sz="2400" b="1" dirty="0" smtClean="0">
                <a:solidFill>
                  <a:schemeClr val="bg1"/>
                </a:solidFill>
              </a:rPr>
              <a:t>“But thanks be to God, that you who were once slaves of sin </a:t>
            </a:r>
            <a:r>
              <a:rPr lang="en-US" sz="2400" b="1" u="sng" dirty="0" smtClean="0">
                <a:solidFill>
                  <a:schemeClr val="bg1"/>
                </a:solidFill>
              </a:rPr>
              <a:t>have become obedient </a:t>
            </a:r>
            <a:r>
              <a:rPr lang="en-US" sz="2400" b="1" dirty="0" smtClean="0">
                <a:solidFill>
                  <a:schemeClr val="bg1"/>
                </a:solidFill>
              </a:rPr>
              <a:t>from the heart to the standard of teaching to which you were committed, 18 and, </a:t>
            </a:r>
            <a:r>
              <a:rPr lang="en-US" sz="2400" b="1" u="sng" dirty="0" smtClean="0">
                <a:solidFill>
                  <a:schemeClr val="bg1"/>
                </a:solidFill>
              </a:rPr>
              <a:t>having been set free </a:t>
            </a:r>
            <a:r>
              <a:rPr lang="en-US" sz="2400" b="1" dirty="0" smtClean="0">
                <a:solidFill>
                  <a:schemeClr val="bg1"/>
                </a:solidFill>
              </a:rPr>
              <a:t>from sin, have become slaves of righteousness.“ (Ro. 6:17-18)</a:t>
            </a:r>
            <a:endParaRPr lang="en-US" sz="2400" b="1" dirty="0">
              <a:solidFill>
                <a:schemeClr val="bg1"/>
              </a:solidFill>
            </a:endParaRPr>
          </a:p>
        </p:txBody>
      </p:sp>
    </p:spTree>
    <p:extLst>
      <p:ext uri="{BB962C8B-B14F-4D97-AF65-F5344CB8AC3E}">
        <p14:creationId xmlns:p14="http://schemas.microsoft.com/office/powerpoint/2010/main" val="68427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782618"/>
          </a:xfrm>
        </p:spPr>
        <p:txBody>
          <a:bodyPr/>
          <a:lstStyle/>
          <a:p>
            <a:r>
              <a:rPr lang="en-US" dirty="0" smtClean="0"/>
              <a:t>Who is a Christian?</a:t>
            </a:r>
            <a:endParaRPr lang="en-US" dirty="0"/>
          </a:p>
        </p:txBody>
      </p:sp>
      <p:sp>
        <p:nvSpPr>
          <p:cNvPr id="3" name="Content Placeholder 2"/>
          <p:cNvSpPr>
            <a:spLocks noGrp="1"/>
          </p:cNvSpPr>
          <p:nvPr>
            <p:ph idx="1"/>
          </p:nvPr>
        </p:nvSpPr>
        <p:spPr>
          <a:xfrm>
            <a:off x="1062507" y="1676400"/>
            <a:ext cx="7090892" cy="4419600"/>
          </a:xfrm>
        </p:spPr>
        <p:txBody>
          <a:bodyPr/>
          <a:lstStyle/>
          <a:p>
            <a:pPr marL="571500" indent="-571500">
              <a:buFont typeface="+mj-lt"/>
              <a:buAutoNum type="romanLcPeriod" startAt="3"/>
            </a:pPr>
            <a:r>
              <a:rPr lang="en-US" sz="2600" b="1" dirty="0" smtClean="0"/>
              <a:t>A Christian is a </a:t>
            </a:r>
            <a:r>
              <a:rPr lang="en-US" sz="2600" b="1" dirty="0" smtClean="0">
                <a:latin typeface="Arial Black" panose="020B0A04020102020204" pitchFamily="34" charset="0"/>
              </a:rPr>
              <a:t>baptized</a:t>
            </a:r>
            <a:r>
              <a:rPr lang="en-US" sz="2600" b="1" dirty="0" smtClean="0"/>
              <a:t> </a:t>
            </a:r>
            <a:r>
              <a:rPr lang="en-US" sz="2600" b="1" dirty="0" smtClean="0">
                <a:latin typeface="Arial Black" panose="020B0A04020102020204" pitchFamily="34" charset="0"/>
              </a:rPr>
              <a:t>believer</a:t>
            </a:r>
            <a:r>
              <a:rPr lang="en-US" sz="2600" dirty="0" smtClean="0"/>
              <a:t>– </a:t>
            </a:r>
            <a:r>
              <a:rPr lang="en-US" dirty="0" smtClean="0"/>
              <a:t>“…</a:t>
            </a:r>
            <a:r>
              <a:rPr lang="en-US" dirty="0"/>
              <a:t>the </a:t>
            </a:r>
            <a:r>
              <a:rPr lang="en-US" u="sng" dirty="0"/>
              <a:t>disciples </a:t>
            </a:r>
            <a:r>
              <a:rPr lang="en-US" dirty="0"/>
              <a:t>were first called </a:t>
            </a:r>
            <a:r>
              <a:rPr lang="en-US" dirty="0">
                <a:latin typeface="Arial Black" panose="020B0A04020102020204" pitchFamily="34" charset="0"/>
              </a:rPr>
              <a:t>Christians</a:t>
            </a:r>
            <a:r>
              <a:rPr lang="en-US" dirty="0"/>
              <a:t> </a:t>
            </a:r>
            <a:r>
              <a:rPr lang="en-US" dirty="0" smtClean="0"/>
              <a:t>at </a:t>
            </a:r>
            <a:r>
              <a:rPr lang="en-US" dirty="0"/>
              <a:t>Antioch” (Acts </a:t>
            </a:r>
            <a:r>
              <a:rPr lang="en-US" dirty="0" smtClean="0"/>
              <a:t>11:26)</a:t>
            </a:r>
            <a:r>
              <a:rPr lang="en-US" dirty="0"/>
              <a:t/>
            </a:r>
            <a:br>
              <a:rPr lang="en-US" dirty="0"/>
            </a:br>
            <a:r>
              <a:rPr lang="en-US" dirty="0" smtClean="0"/>
              <a:t/>
            </a:r>
            <a:br>
              <a:rPr lang="en-US" dirty="0" smtClean="0"/>
            </a:br>
            <a:r>
              <a:rPr lang="en-US" sz="2600" dirty="0" smtClean="0"/>
              <a:t>Faith </a:t>
            </a:r>
            <a:r>
              <a:rPr lang="en-US" sz="2600" dirty="0"/>
              <a:t>demands obedience</a:t>
            </a:r>
          </a:p>
          <a:p>
            <a:pPr marL="571500" indent="-571500">
              <a:buFont typeface="+mj-lt"/>
              <a:buAutoNum type="romanLcPeriod" startAt="3"/>
            </a:pPr>
            <a:endParaRPr lang="en-US" sz="2600" dirty="0" smtClean="0"/>
          </a:p>
        </p:txBody>
      </p:sp>
      <p:sp>
        <p:nvSpPr>
          <p:cNvPr id="4" name="TextBox 3"/>
          <p:cNvSpPr txBox="1"/>
          <p:nvPr/>
        </p:nvSpPr>
        <p:spPr>
          <a:xfrm>
            <a:off x="1062507" y="3657600"/>
            <a:ext cx="7010400" cy="2569934"/>
          </a:xfrm>
          <a:prstGeom prst="rect">
            <a:avLst/>
          </a:prstGeom>
          <a:solidFill>
            <a:schemeClr val="tx1"/>
          </a:solidFill>
        </p:spPr>
        <p:txBody>
          <a:bodyPr wrap="square" rtlCol="0">
            <a:normAutofit/>
          </a:bodyPr>
          <a:lstStyle/>
          <a:p>
            <a:r>
              <a:rPr lang="en-US" sz="2300" b="1" dirty="0" smtClean="0">
                <a:solidFill>
                  <a:schemeClr val="bg1"/>
                </a:solidFill>
              </a:rPr>
              <a:t>“Now to him who is able to strengthen you according to my gospel and the preaching of Jesus Christ, according to the revelation of the mystery that was kept secret for long ages 26 but has now been disclosed and through the prophetic writings has been made known to all nations, according to the command of the eternal God, to </a:t>
            </a:r>
            <a:r>
              <a:rPr lang="en-US" sz="2300" b="1" u="sng" dirty="0" smtClean="0">
                <a:solidFill>
                  <a:schemeClr val="bg1"/>
                </a:solidFill>
              </a:rPr>
              <a:t>bring about the obedience of faith</a:t>
            </a:r>
            <a:r>
              <a:rPr lang="en-US" sz="2300" b="1" dirty="0" smtClean="0">
                <a:solidFill>
                  <a:schemeClr val="bg1"/>
                </a:solidFill>
              </a:rPr>
              <a:t>” (Ro. 16:24-26)</a:t>
            </a:r>
            <a:endParaRPr lang="en-US" sz="2300" b="1" dirty="0">
              <a:solidFill>
                <a:schemeClr val="bg1"/>
              </a:solidFill>
            </a:endParaRPr>
          </a:p>
        </p:txBody>
      </p:sp>
    </p:spTree>
    <p:extLst>
      <p:ext uri="{BB962C8B-B14F-4D97-AF65-F5344CB8AC3E}">
        <p14:creationId xmlns:p14="http://schemas.microsoft.com/office/powerpoint/2010/main" val="7098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17583"/>
            <a:ext cx="6841068" cy="782618"/>
          </a:xfrm>
        </p:spPr>
        <p:txBody>
          <a:bodyPr/>
          <a:lstStyle/>
          <a:p>
            <a:r>
              <a:rPr lang="en-US" dirty="0" smtClean="0"/>
              <a:t>Who is a Christian?</a:t>
            </a:r>
            <a:endParaRPr lang="en-US" dirty="0"/>
          </a:p>
        </p:txBody>
      </p:sp>
      <p:sp>
        <p:nvSpPr>
          <p:cNvPr id="3" name="Content Placeholder 2"/>
          <p:cNvSpPr>
            <a:spLocks noGrp="1"/>
          </p:cNvSpPr>
          <p:nvPr>
            <p:ph idx="1"/>
          </p:nvPr>
        </p:nvSpPr>
        <p:spPr>
          <a:xfrm>
            <a:off x="990600" y="1600200"/>
            <a:ext cx="7196606" cy="4191000"/>
          </a:xfrm>
        </p:spPr>
        <p:txBody>
          <a:bodyPr/>
          <a:lstStyle/>
          <a:p>
            <a:pPr marL="571500" indent="-571500">
              <a:buFont typeface="+mj-lt"/>
              <a:buAutoNum type="romanLcPeriod" startAt="3"/>
            </a:pPr>
            <a:r>
              <a:rPr lang="en-US" sz="2600" b="1" dirty="0" smtClean="0"/>
              <a:t>A Christian is a </a:t>
            </a:r>
            <a:r>
              <a:rPr lang="en-US" sz="2600" b="1" dirty="0" smtClean="0">
                <a:latin typeface="Arial Black" panose="020B0A04020102020204" pitchFamily="34" charset="0"/>
              </a:rPr>
              <a:t>baptized</a:t>
            </a:r>
            <a:r>
              <a:rPr lang="en-US" sz="2600" b="1" dirty="0" smtClean="0"/>
              <a:t> </a:t>
            </a:r>
            <a:r>
              <a:rPr lang="en-US" sz="2600" b="1" dirty="0" smtClean="0">
                <a:latin typeface="Arial Black" panose="020B0A04020102020204" pitchFamily="34" charset="0"/>
              </a:rPr>
              <a:t>believer</a:t>
            </a:r>
            <a:r>
              <a:rPr lang="en-US" sz="2600" dirty="0" smtClean="0"/>
              <a:t>– </a:t>
            </a:r>
            <a:r>
              <a:rPr lang="en-US" dirty="0" smtClean="0"/>
              <a:t>“…</a:t>
            </a:r>
            <a:r>
              <a:rPr lang="en-US" dirty="0"/>
              <a:t>the </a:t>
            </a:r>
            <a:r>
              <a:rPr lang="en-US" u="sng" dirty="0"/>
              <a:t>disciples </a:t>
            </a:r>
            <a:r>
              <a:rPr lang="en-US" dirty="0"/>
              <a:t>were first called </a:t>
            </a:r>
            <a:r>
              <a:rPr lang="en-US" dirty="0">
                <a:latin typeface="Arial Black" panose="020B0A04020102020204" pitchFamily="34" charset="0"/>
              </a:rPr>
              <a:t>Christians</a:t>
            </a:r>
            <a:r>
              <a:rPr lang="en-US" dirty="0"/>
              <a:t> </a:t>
            </a:r>
            <a:r>
              <a:rPr lang="en-US" dirty="0" smtClean="0"/>
              <a:t>at </a:t>
            </a:r>
            <a:r>
              <a:rPr lang="en-US" dirty="0"/>
              <a:t>Antioch” (Acts 11:26</a:t>
            </a:r>
            <a:r>
              <a:rPr lang="en-US" dirty="0" smtClean="0"/>
              <a:t>)</a:t>
            </a:r>
            <a:br>
              <a:rPr lang="en-US" dirty="0" smtClean="0"/>
            </a:br>
            <a:r>
              <a:rPr lang="en-US" dirty="0" smtClean="0"/>
              <a:t/>
            </a:r>
            <a:br>
              <a:rPr lang="en-US" dirty="0" smtClean="0"/>
            </a:br>
            <a:r>
              <a:rPr lang="en-US" dirty="0" smtClean="0"/>
              <a:t>Faith demands obedience</a:t>
            </a:r>
          </a:p>
        </p:txBody>
      </p:sp>
      <p:sp>
        <p:nvSpPr>
          <p:cNvPr id="4" name="TextBox 3"/>
          <p:cNvSpPr txBox="1"/>
          <p:nvPr/>
        </p:nvSpPr>
        <p:spPr>
          <a:xfrm>
            <a:off x="1068946" y="3581400"/>
            <a:ext cx="7010400" cy="2569934"/>
          </a:xfrm>
          <a:prstGeom prst="rect">
            <a:avLst/>
          </a:prstGeom>
          <a:solidFill>
            <a:schemeClr val="tx1"/>
          </a:solidFill>
        </p:spPr>
        <p:txBody>
          <a:bodyPr wrap="square" rtlCol="0">
            <a:normAutofit/>
          </a:bodyPr>
          <a:lstStyle/>
          <a:p>
            <a:r>
              <a:rPr lang="en-US" sz="2200" b="1" dirty="0" smtClean="0">
                <a:solidFill>
                  <a:schemeClr val="bg1"/>
                </a:solidFill>
              </a:rPr>
              <a:t>“Now to him who is able to strengthen you according to my gospel and the preaching of Jesus Christ, according to the revelation of the mystery that was kept secret for long ages 26 but has now been disclosed and through the prophetic writings has been made known to all nations, according to the command of the eternal God, to </a:t>
            </a:r>
            <a:r>
              <a:rPr lang="en-US" sz="2200" b="1" u="sng" dirty="0" smtClean="0">
                <a:solidFill>
                  <a:schemeClr val="bg1"/>
                </a:solidFill>
              </a:rPr>
              <a:t>bring about the obedience of faith</a:t>
            </a:r>
            <a:r>
              <a:rPr lang="en-US" sz="2200" b="1" dirty="0" smtClean="0">
                <a:solidFill>
                  <a:schemeClr val="bg1"/>
                </a:solidFill>
              </a:rPr>
              <a:t>” (Ro. 16:24-26</a:t>
            </a:r>
            <a:r>
              <a:rPr lang="en-US" sz="2300" b="1" dirty="0" smtClean="0">
                <a:solidFill>
                  <a:schemeClr val="bg1"/>
                </a:solidFill>
              </a:rPr>
              <a:t>)</a:t>
            </a:r>
            <a:endParaRPr lang="en-US" sz="2300" b="1" dirty="0">
              <a:solidFill>
                <a:schemeClr val="bg1"/>
              </a:solidFill>
            </a:endParaRPr>
          </a:p>
        </p:txBody>
      </p:sp>
      <p:sp>
        <p:nvSpPr>
          <p:cNvPr id="6" name="TextBox 5"/>
          <p:cNvSpPr txBox="1"/>
          <p:nvPr/>
        </p:nvSpPr>
        <p:spPr>
          <a:xfrm>
            <a:off x="2895600" y="3048000"/>
            <a:ext cx="3039422" cy="1569660"/>
          </a:xfrm>
          <a:prstGeom prst="rect">
            <a:avLst/>
          </a:prstGeom>
          <a:solidFill>
            <a:schemeClr val="bg1"/>
          </a:solidFill>
          <a:ln w="57150">
            <a:solidFill>
              <a:schemeClr val="tx1"/>
            </a:solidFill>
          </a:ln>
        </p:spPr>
        <p:txBody>
          <a:bodyPr wrap="none" rtlCol="0">
            <a:spAutoFit/>
          </a:bodyPr>
          <a:lstStyle/>
          <a:p>
            <a:r>
              <a:rPr lang="en-US" sz="9600" dirty="0" smtClean="0"/>
              <a:t>How?</a:t>
            </a:r>
            <a:endParaRPr lang="en-US" sz="9600" dirty="0"/>
          </a:p>
        </p:txBody>
      </p:sp>
    </p:spTree>
    <p:extLst>
      <p:ext uri="{BB962C8B-B14F-4D97-AF65-F5344CB8AC3E}">
        <p14:creationId xmlns:p14="http://schemas.microsoft.com/office/powerpoint/2010/main" val="16516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914400" y="1828799"/>
            <a:ext cx="7238999" cy="4349591"/>
          </a:xfrm>
        </p:spPr>
        <p:txBody>
          <a:bodyPr/>
          <a:lstStyle/>
          <a:p>
            <a:pPr marL="571500" indent="-571500">
              <a:buFont typeface="+mj-lt"/>
              <a:buAutoNum type="romanLcPeriod" startAt="3"/>
            </a:pPr>
            <a:r>
              <a:rPr lang="en-US" sz="2600" b="1" dirty="0" smtClean="0"/>
              <a:t>A Christian is a </a:t>
            </a:r>
            <a:r>
              <a:rPr lang="en-US" sz="2600" b="1" dirty="0" smtClean="0">
                <a:latin typeface="Arial Black" panose="020B0A04020102020204" pitchFamily="34" charset="0"/>
              </a:rPr>
              <a:t>baptized</a:t>
            </a:r>
            <a:r>
              <a:rPr lang="en-US" sz="2600" b="1" dirty="0" smtClean="0"/>
              <a:t> </a:t>
            </a:r>
            <a:r>
              <a:rPr lang="en-US" sz="2600" b="1" dirty="0" smtClean="0">
                <a:latin typeface="Arial Black" panose="020B0A04020102020204" pitchFamily="34" charset="0"/>
              </a:rPr>
              <a:t>believer</a:t>
            </a:r>
            <a:r>
              <a:rPr lang="en-US" sz="2600" dirty="0" smtClean="0"/>
              <a:t>– </a:t>
            </a:r>
            <a:r>
              <a:rPr lang="en-US" dirty="0" smtClean="0"/>
              <a:t>“…</a:t>
            </a:r>
            <a:r>
              <a:rPr lang="en-US" dirty="0"/>
              <a:t>the </a:t>
            </a:r>
            <a:r>
              <a:rPr lang="en-US" u="sng" dirty="0"/>
              <a:t>disciples </a:t>
            </a:r>
            <a:r>
              <a:rPr lang="en-US" dirty="0"/>
              <a:t>were first </a:t>
            </a:r>
            <a:r>
              <a:rPr lang="en-US" dirty="0" smtClean="0"/>
              <a:t>called </a:t>
            </a:r>
            <a:r>
              <a:rPr lang="en-US" dirty="0" smtClean="0">
                <a:latin typeface="Arial Black" panose="020B0A04020102020204" pitchFamily="34" charset="0"/>
              </a:rPr>
              <a:t>Christians</a:t>
            </a:r>
            <a:r>
              <a:rPr lang="en-US" dirty="0" smtClean="0"/>
              <a:t> at </a:t>
            </a:r>
            <a:r>
              <a:rPr lang="en-US" dirty="0"/>
              <a:t>Antioch” (Acts 11:26</a:t>
            </a:r>
            <a:r>
              <a:rPr lang="en-US" dirty="0" smtClean="0"/>
              <a:t>)</a:t>
            </a:r>
            <a:br>
              <a:rPr lang="en-US" dirty="0" smtClean="0"/>
            </a:br>
            <a:endParaRPr lang="en-US" dirty="0" smtClean="0"/>
          </a:p>
          <a:p>
            <a:pPr lvl="1">
              <a:buFont typeface="Wingdings" panose="05000000000000000000" pitchFamily="2" charset="2"/>
              <a:buChar char="§"/>
            </a:pPr>
            <a:r>
              <a:rPr lang="en-US" b="1" dirty="0" smtClean="0">
                <a:latin typeface="Arial Black" panose="020B0A04020102020204" pitchFamily="34" charset="0"/>
              </a:rPr>
              <a:t>Into Christ </a:t>
            </a:r>
          </a:p>
          <a:p>
            <a:pPr marL="571500" indent="-571500">
              <a:buFont typeface="+mj-lt"/>
              <a:buAutoNum type="romanLcPeriod" startAt="3"/>
            </a:pPr>
            <a:endParaRPr lang="en-US" sz="2600" dirty="0" smtClean="0"/>
          </a:p>
        </p:txBody>
      </p:sp>
      <p:sp>
        <p:nvSpPr>
          <p:cNvPr id="4" name="TextBox 3"/>
          <p:cNvSpPr txBox="1"/>
          <p:nvPr/>
        </p:nvSpPr>
        <p:spPr>
          <a:xfrm>
            <a:off x="1062507" y="3962400"/>
            <a:ext cx="7010400" cy="2215991"/>
          </a:xfrm>
          <a:prstGeom prst="rect">
            <a:avLst/>
          </a:prstGeom>
          <a:solidFill>
            <a:schemeClr val="tx1"/>
          </a:solidFill>
        </p:spPr>
        <p:txBody>
          <a:bodyPr wrap="square" rtlCol="0">
            <a:normAutofit/>
          </a:bodyPr>
          <a:lstStyle/>
          <a:p>
            <a:r>
              <a:rPr lang="en-US" sz="2300" b="1" dirty="0" smtClean="0">
                <a:solidFill>
                  <a:schemeClr val="bg1"/>
                </a:solidFill>
              </a:rPr>
              <a:t>Do you not know that all of us who have been </a:t>
            </a:r>
            <a:r>
              <a:rPr lang="en-US" sz="2300" b="1" u="sng" dirty="0" smtClean="0">
                <a:solidFill>
                  <a:schemeClr val="bg1"/>
                </a:solidFill>
              </a:rPr>
              <a:t>baptized into Christ </a:t>
            </a:r>
            <a:r>
              <a:rPr lang="en-US" sz="2300" b="1" dirty="0" smtClean="0">
                <a:solidFill>
                  <a:schemeClr val="bg1"/>
                </a:solidFill>
              </a:rPr>
              <a:t>Jesus were baptized into his death? 4 We were buried therefore with him by baptism into death, in order that, just as Christ was raised from the dead by the glory of the Father, we too might </a:t>
            </a:r>
            <a:r>
              <a:rPr lang="en-US" sz="2300" b="1" u="sng" dirty="0" smtClean="0">
                <a:solidFill>
                  <a:schemeClr val="bg1"/>
                </a:solidFill>
              </a:rPr>
              <a:t>walk in newness of life</a:t>
            </a:r>
            <a:r>
              <a:rPr lang="en-US" sz="2300" b="1" dirty="0" smtClean="0">
                <a:solidFill>
                  <a:schemeClr val="bg1"/>
                </a:solidFill>
              </a:rPr>
              <a:t>” (Ro. 6:3-4)</a:t>
            </a:r>
            <a:endParaRPr lang="en-US" sz="2300" b="1" dirty="0">
              <a:solidFill>
                <a:schemeClr val="bg1"/>
              </a:solidFill>
            </a:endParaRPr>
          </a:p>
        </p:txBody>
      </p:sp>
    </p:spTree>
    <p:extLst>
      <p:ext uri="{BB962C8B-B14F-4D97-AF65-F5344CB8AC3E}">
        <p14:creationId xmlns:p14="http://schemas.microsoft.com/office/powerpoint/2010/main" val="231551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219199" y="2133600"/>
            <a:ext cx="6853707" cy="3562528"/>
          </a:xfrm>
        </p:spPr>
        <p:txBody>
          <a:bodyPr/>
          <a:lstStyle/>
          <a:p>
            <a:pPr marL="571500" indent="-571500">
              <a:buFont typeface="+mj-lt"/>
              <a:buAutoNum type="romanLcPeriod" startAt="3"/>
            </a:pPr>
            <a:r>
              <a:rPr lang="en-US" sz="2600" b="1" dirty="0" smtClean="0"/>
              <a:t>A Christian is a </a:t>
            </a:r>
            <a:r>
              <a:rPr lang="en-US" sz="2600" b="1" dirty="0" smtClean="0">
                <a:latin typeface="Arial Black" panose="020B0A04020102020204" pitchFamily="34" charset="0"/>
              </a:rPr>
              <a:t>baptized</a:t>
            </a:r>
            <a:r>
              <a:rPr lang="en-US" sz="2600" b="1" dirty="0" smtClean="0"/>
              <a:t> </a:t>
            </a:r>
            <a:r>
              <a:rPr lang="en-US" sz="2600" b="1" dirty="0" smtClean="0">
                <a:latin typeface="Arial Black" panose="020B0A04020102020204" pitchFamily="34" charset="0"/>
              </a:rPr>
              <a:t>believer</a:t>
            </a:r>
            <a:r>
              <a:rPr lang="en-US" sz="2600" dirty="0" smtClean="0"/>
              <a:t>– </a:t>
            </a:r>
            <a:r>
              <a:rPr lang="en-US" dirty="0" smtClean="0"/>
              <a:t>“…</a:t>
            </a:r>
            <a:r>
              <a:rPr lang="en-US" dirty="0"/>
              <a:t>the </a:t>
            </a:r>
            <a:r>
              <a:rPr lang="en-US" u="sng" dirty="0"/>
              <a:t>disciples </a:t>
            </a:r>
            <a:r>
              <a:rPr lang="en-US" dirty="0"/>
              <a:t>were first called </a:t>
            </a:r>
            <a:r>
              <a:rPr lang="en-US" dirty="0">
                <a:latin typeface="Arial Black" panose="020B0A04020102020204" pitchFamily="34" charset="0"/>
              </a:rPr>
              <a:t>Christians</a:t>
            </a:r>
            <a:r>
              <a:rPr lang="en-US" dirty="0"/>
              <a:t> </a:t>
            </a:r>
            <a:r>
              <a:rPr lang="en-US" dirty="0" smtClean="0"/>
              <a:t>at </a:t>
            </a:r>
            <a:r>
              <a:rPr lang="en-US" dirty="0"/>
              <a:t>Antioch” (Acts 11:26</a:t>
            </a:r>
            <a:r>
              <a:rPr lang="en-US" dirty="0" smtClean="0"/>
              <a:t>)</a:t>
            </a:r>
          </a:p>
          <a:p>
            <a:pPr marL="0" indent="0">
              <a:buNone/>
            </a:pPr>
            <a:endParaRPr lang="en-US" dirty="0" smtClean="0"/>
          </a:p>
          <a:p>
            <a:pPr lvl="1">
              <a:buFont typeface="Wingdings" panose="05000000000000000000" pitchFamily="2" charset="2"/>
              <a:buChar char="§"/>
            </a:pPr>
            <a:r>
              <a:rPr lang="en-US" dirty="0" smtClean="0">
                <a:latin typeface="Arial Black" panose="020B0A04020102020204" pitchFamily="34" charset="0"/>
              </a:rPr>
              <a:t>Put on Christ</a:t>
            </a:r>
          </a:p>
        </p:txBody>
      </p:sp>
      <p:sp>
        <p:nvSpPr>
          <p:cNvPr id="4" name="TextBox 3"/>
          <p:cNvSpPr txBox="1"/>
          <p:nvPr/>
        </p:nvSpPr>
        <p:spPr>
          <a:xfrm>
            <a:off x="1062507" y="4191000"/>
            <a:ext cx="7010400" cy="1154162"/>
          </a:xfrm>
          <a:prstGeom prst="rect">
            <a:avLst/>
          </a:prstGeom>
          <a:solidFill>
            <a:schemeClr val="tx1"/>
          </a:solidFill>
        </p:spPr>
        <p:txBody>
          <a:bodyPr wrap="square" rtlCol="0">
            <a:normAutofit/>
          </a:bodyPr>
          <a:lstStyle/>
          <a:p>
            <a:r>
              <a:rPr lang="en-US" sz="2300" b="1" dirty="0" smtClean="0">
                <a:solidFill>
                  <a:schemeClr val="bg1"/>
                </a:solidFill>
              </a:rPr>
              <a:t>26 “For in Christ Jesus you are all sons of God, through faith. 27 For as many of you as were </a:t>
            </a:r>
            <a:r>
              <a:rPr lang="en-US" sz="2300" b="1" u="sng" dirty="0" smtClean="0">
                <a:solidFill>
                  <a:schemeClr val="bg1"/>
                </a:solidFill>
              </a:rPr>
              <a:t>baptized into Christ </a:t>
            </a:r>
            <a:r>
              <a:rPr lang="en-US" sz="2300" b="1" dirty="0" smtClean="0">
                <a:solidFill>
                  <a:schemeClr val="bg1"/>
                </a:solidFill>
              </a:rPr>
              <a:t>have </a:t>
            </a:r>
            <a:r>
              <a:rPr lang="en-US" sz="2300" b="1" u="sng" dirty="0" smtClean="0">
                <a:solidFill>
                  <a:schemeClr val="bg1"/>
                </a:solidFill>
              </a:rPr>
              <a:t>put on Christ</a:t>
            </a:r>
            <a:r>
              <a:rPr lang="en-US" sz="2300" b="1" dirty="0" smtClean="0">
                <a:solidFill>
                  <a:schemeClr val="bg1"/>
                </a:solidFill>
              </a:rPr>
              <a:t>.” (Gal. 3:26-27)</a:t>
            </a:r>
            <a:endParaRPr lang="en-US" sz="2300" b="1" dirty="0">
              <a:solidFill>
                <a:schemeClr val="bg1"/>
              </a:solidFill>
            </a:endParaRPr>
          </a:p>
        </p:txBody>
      </p:sp>
    </p:spTree>
    <p:extLst>
      <p:ext uri="{BB962C8B-B14F-4D97-AF65-F5344CB8AC3E}">
        <p14:creationId xmlns:p14="http://schemas.microsoft.com/office/powerpoint/2010/main" val="10472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17583"/>
            <a:ext cx="6841068" cy="935018"/>
          </a:xfrm>
        </p:spPr>
        <p:txBody>
          <a:bodyPr/>
          <a:lstStyle/>
          <a:p>
            <a:r>
              <a:rPr lang="en-US" dirty="0" smtClean="0"/>
              <a:t>Who is a Christian?</a:t>
            </a:r>
            <a:endParaRPr lang="en-US" dirty="0"/>
          </a:p>
        </p:txBody>
      </p:sp>
      <p:sp>
        <p:nvSpPr>
          <p:cNvPr id="3" name="Content Placeholder 2"/>
          <p:cNvSpPr>
            <a:spLocks noGrp="1"/>
          </p:cNvSpPr>
          <p:nvPr>
            <p:ph idx="1"/>
          </p:nvPr>
        </p:nvSpPr>
        <p:spPr>
          <a:xfrm>
            <a:off x="1062506" y="1600200"/>
            <a:ext cx="7090894" cy="4572000"/>
          </a:xfrm>
        </p:spPr>
        <p:txBody>
          <a:bodyPr/>
          <a:lstStyle/>
          <a:p>
            <a:pPr marL="571500" indent="-571500">
              <a:buFont typeface="+mj-lt"/>
              <a:buAutoNum type="romanLcPeriod" startAt="3"/>
            </a:pPr>
            <a:r>
              <a:rPr lang="en-US" sz="2600" b="1" dirty="0" smtClean="0"/>
              <a:t>A Christian is a </a:t>
            </a:r>
            <a:r>
              <a:rPr lang="en-US" sz="2600" b="1" dirty="0" smtClean="0">
                <a:latin typeface="Arial Black" panose="020B0A04020102020204" pitchFamily="34" charset="0"/>
              </a:rPr>
              <a:t>baptized</a:t>
            </a:r>
            <a:r>
              <a:rPr lang="en-US" sz="2600" b="1" dirty="0" smtClean="0"/>
              <a:t> </a:t>
            </a:r>
            <a:r>
              <a:rPr lang="en-US" sz="2600" b="1" dirty="0" smtClean="0">
                <a:latin typeface="Arial Black" panose="020B0A04020102020204" pitchFamily="34" charset="0"/>
              </a:rPr>
              <a:t>believer</a:t>
            </a:r>
            <a:r>
              <a:rPr lang="en-US" sz="2600" dirty="0" smtClean="0"/>
              <a:t>– </a:t>
            </a:r>
            <a:r>
              <a:rPr lang="en-US" dirty="0" smtClean="0"/>
              <a:t>“…</a:t>
            </a:r>
            <a:r>
              <a:rPr lang="en-US" dirty="0"/>
              <a:t>the </a:t>
            </a:r>
            <a:r>
              <a:rPr lang="en-US" u="sng" dirty="0"/>
              <a:t>disciples </a:t>
            </a:r>
            <a:r>
              <a:rPr lang="en-US" dirty="0"/>
              <a:t>were first called </a:t>
            </a:r>
            <a:r>
              <a:rPr lang="en-US" dirty="0">
                <a:latin typeface="Arial Black" panose="020B0A04020102020204" pitchFamily="34" charset="0"/>
              </a:rPr>
              <a:t>Christians</a:t>
            </a:r>
            <a:r>
              <a:rPr lang="en-US" dirty="0"/>
              <a:t> </a:t>
            </a:r>
            <a:r>
              <a:rPr lang="en-US" dirty="0" smtClean="0"/>
              <a:t>at </a:t>
            </a:r>
            <a:r>
              <a:rPr lang="en-US" dirty="0"/>
              <a:t>Antioch” (Acts 11:26</a:t>
            </a:r>
            <a:r>
              <a:rPr lang="en-US" dirty="0" smtClean="0"/>
              <a:t>)</a:t>
            </a:r>
            <a:br>
              <a:rPr lang="en-US" dirty="0" smtClean="0"/>
            </a:br>
            <a:endParaRPr lang="en-US" dirty="0" smtClean="0"/>
          </a:p>
          <a:p>
            <a:pPr lvl="1">
              <a:buFont typeface="Wingdings" panose="05000000000000000000" pitchFamily="2" charset="2"/>
              <a:buChar char="§"/>
            </a:pPr>
            <a:r>
              <a:rPr lang="en-US" dirty="0" smtClean="0">
                <a:latin typeface="Arial Black" panose="020B0A04020102020204" pitchFamily="34" charset="0"/>
              </a:rPr>
              <a:t>Buried with Christ</a:t>
            </a:r>
          </a:p>
        </p:txBody>
      </p:sp>
      <p:sp>
        <p:nvSpPr>
          <p:cNvPr id="4" name="TextBox 3"/>
          <p:cNvSpPr txBox="1"/>
          <p:nvPr/>
        </p:nvSpPr>
        <p:spPr>
          <a:xfrm>
            <a:off x="1062507" y="3505200"/>
            <a:ext cx="7010400" cy="2569934"/>
          </a:xfrm>
          <a:prstGeom prst="rect">
            <a:avLst/>
          </a:prstGeom>
          <a:solidFill>
            <a:schemeClr val="tx1"/>
          </a:solidFill>
        </p:spPr>
        <p:txBody>
          <a:bodyPr wrap="square" rtlCol="0">
            <a:normAutofit/>
          </a:bodyPr>
          <a:lstStyle/>
          <a:p>
            <a:r>
              <a:rPr lang="en-US" sz="2300" b="1" dirty="0" smtClean="0">
                <a:solidFill>
                  <a:schemeClr val="bg1"/>
                </a:solidFill>
              </a:rPr>
              <a:t>11 “In him also you were circumcised with a circumcision made without hands, by putting off the body of the flesh, by the circumcision of Christ, 12 having been </a:t>
            </a:r>
            <a:r>
              <a:rPr lang="en-US" sz="2300" b="1" u="sng" dirty="0" smtClean="0">
                <a:solidFill>
                  <a:schemeClr val="bg1"/>
                </a:solidFill>
              </a:rPr>
              <a:t>buried with him in baptism</a:t>
            </a:r>
            <a:r>
              <a:rPr lang="en-US" sz="2300" b="1" dirty="0" smtClean="0">
                <a:solidFill>
                  <a:schemeClr val="bg1"/>
                </a:solidFill>
              </a:rPr>
              <a:t>, in which you were also raised with him through faith in the powerful working of God, who raised him from the dead” (Col. 2:12)</a:t>
            </a:r>
            <a:endParaRPr lang="en-US" sz="2300" b="1" dirty="0">
              <a:solidFill>
                <a:schemeClr val="bg1"/>
              </a:solidFill>
            </a:endParaRPr>
          </a:p>
        </p:txBody>
      </p:sp>
    </p:spTree>
    <p:extLst>
      <p:ext uri="{BB962C8B-B14F-4D97-AF65-F5344CB8AC3E}">
        <p14:creationId xmlns:p14="http://schemas.microsoft.com/office/powerpoint/2010/main" val="53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a Christian? Five Points</a:t>
            </a:r>
            <a:endParaRPr lang="en-US" sz="3600" b="1" dirty="0"/>
          </a:p>
        </p:txBody>
      </p:sp>
      <p:sp>
        <p:nvSpPr>
          <p:cNvPr id="3" name="Content Placeholder 2"/>
          <p:cNvSpPr>
            <a:spLocks noGrp="1"/>
          </p:cNvSpPr>
          <p:nvPr>
            <p:ph idx="1"/>
          </p:nvPr>
        </p:nvSpPr>
        <p:spPr>
          <a:xfrm>
            <a:off x="1463040" y="2119257"/>
            <a:ext cx="6461760" cy="3603812"/>
          </a:xfrm>
        </p:spPr>
        <p:txBody>
          <a:bodyPr/>
          <a:lstStyle/>
          <a:p>
            <a:pPr marL="571500" indent="-571500">
              <a:buFont typeface="+mj-lt"/>
              <a:buAutoNum type="romanLcPeriod"/>
            </a:pPr>
            <a:r>
              <a:rPr lang="en-US" sz="2600" b="1" dirty="0" smtClean="0">
                <a:solidFill>
                  <a:schemeClr val="bg1">
                    <a:lumMod val="75000"/>
                  </a:schemeClr>
                </a:solidFill>
              </a:rPr>
              <a:t>A Christian is a disciple of Christ</a:t>
            </a:r>
          </a:p>
          <a:p>
            <a:pPr marL="571500" indent="-571500">
              <a:buFont typeface="+mj-lt"/>
              <a:buAutoNum type="romanLcPeriod"/>
            </a:pPr>
            <a:r>
              <a:rPr lang="en-US" sz="2600" b="1" dirty="0" smtClean="0">
                <a:solidFill>
                  <a:schemeClr val="bg1">
                    <a:lumMod val="75000"/>
                  </a:schemeClr>
                </a:solidFill>
              </a:rPr>
              <a:t>A Christian is a believer</a:t>
            </a:r>
          </a:p>
          <a:p>
            <a:pPr marL="571500" indent="-571500">
              <a:buFont typeface="+mj-lt"/>
              <a:buAutoNum type="romanLcPeriod"/>
            </a:pPr>
            <a:r>
              <a:rPr lang="en-US" sz="2600" b="1" dirty="0" smtClean="0">
                <a:solidFill>
                  <a:schemeClr val="bg1">
                    <a:lumMod val="75000"/>
                  </a:schemeClr>
                </a:solidFill>
              </a:rPr>
              <a:t>A Christian is a baptized believer</a:t>
            </a:r>
          </a:p>
          <a:p>
            <a:pPr marL="571500" indent="-571500">
              <a:buFont typeface="+mj-lt"/>
              <a:buAutoNum type="romanLcPeriod"/>
            </a:pPr>
            <a:r>
              <a:rPr lang="en-US" sz="2600" b="1" dirty="0" smtClean="0"/>
              <a:t>A Christian is added to the church</a:t>
            </a:r>
          </a:p>
          <a:p>
            <a:pPr marL="571500" indent="-571500">
              <a:buFont typeface="+mj-lt"/>
              <a:buAutoNum type="romanLcPeriod"/>
            </a:pPr>
            <a:r>
              <a:rPr lang="en-US" sz="2600" b="1" dirty="0" smtClean="0">
                <a:solidFill>
                  <a:schemeClr val="bg1">
                    <a:lumMod val="75000"/>
                  </a:schemeClr>
                </a:solidFill>
              </a:rPr>
              <a:t>A Christian is a patient sufferer</a:t>
            </a:r>
          </a:p>
          <a:p>
            <a:pPr marL="571500" indent="-571500">
              <a:buFont typeface="+mj-lt"/>
              <a:buAutoNum type="romanLcPeriod"/>
            </a:pPr>
            <a:endParaRPr lang="en-US" sz="2400" dirty="0"/>
          </a:p>
        </p:txBody>
      </p:sp>
    </p:spTree>
    <p:extLst>
      <p:ext uri="{BB962C8B-B14F-4D97-AF65-F5344CB8AC3E}">
        <p14:creationId xmlns:p14="http://schemas.microsoft.com/office/powerpoint/2010/main" val="942626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817583"/>
            <a:ext cx="7069668" cy="630218"/>
          </a:xfrm>
        </p:spPr>
        <p:txBody>
          <a:bodyPr>
            <a:normAutofit fontScale="90000"/>
          </a:bodyPr>
          <a:lstStyle/>
          <a:p>
            <a:endParaRPr lang="en-US" dirty="0"/>
          </a:p>
        </p:txBody>
      </p:sp>
      <p:sp>
        <p:nvSpPr>
          <p:cNvPr id="3" name="Content Placeholder 2"/>
          <p:cNvSpPr>
            <a:spLocks noGrp="1"/>
          </p:cNvSpPr>
          <p:nvPr>
            <p:ph idx="1"/>
          </p:nvPr>
        </p:nvSpPr>
        <p:spPr>
          <a:xfrm>
            <a:off x="990600" y="1524000"/>
            <a:ext cx="7086600" cy="4199069"/>
          </a:xfrm>
        </p:spPr>
        <p:txBody>
          <a:bodyPr>
            <a:normAutofit/>
          </a:bodyPr>
          <a:lstStyle/>
          <a:p>
            <a:pPr marL="0" indent="0">
              <a:buNone/>
            </a:pPr>
            <a:r>
              <a:rPr lang="en-US" sz="2800" dirty="0"/>
              <a:t>15 Rather, speaking the truth in love, we are to grow up in every way into him who is the head, into Christ, 16 from whom the whole body, joined and held together by every joint with which it is equipped, when each part is working properly, makes the body grow so that it builds itself up in love” (Eph. 4:11-16)</a:t>
            </a:r>
          </a:p>
        </p:txBody>
      </p:sp>
    </p:spTree>
    <p:extLst>
      <p:ext uri="{BB962C8B-B14F-4D97-AF65-F5344CB8AC3E}">
        <p14:creationId xmlns:p14="http://schemas.microsoft.com/office/powerpoint/2010/main" val="3140398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 </a:t>
            </a:r>
            <a:endParaRPr lang="en-US" dirty="0"/>
          </a:p>
        </p:txBody>
      </p:sp>
      <p:sp>
        <p:nvSpPr>
          <p:cNvPr id="3" name="Content Placeholder 2"/>
          <p:cNvSpPr>
            <a:spLocks noGrp="1"/>
          </p:cNvSpPr>
          <p:nvPr>
            <p:ph idx="1"/>
          </p:nvPr>
        </p:nvSpPr>
        <p:spPr>
          <a:xfrm>
            <a:off x="1219200" y="2106660"/>
            <a:ext cx="6629400" cy="3589469"/>
          </a:xfrm>
        </p:spPr>
        <p:txBody>
          <a:bodyPr>
            <a:normAutofit/>
          </a:bodyPr>
          <a:lstStyle/>
          <a:p>
            <a:pPr marL="514350" indent="-514350">
              <a:buFont typeface="+mj-lt"/>
              <a:buAutoNum type="romanLcPeriod" startAt="4"/>
            </a:pPr>
            <a:r>
              <a:rPr lang="en-US" sz="2800" dirty="0" smtClean="0"/>
              <a:t>A Christian is one </a:t>
            </a:r>
            <a:r>
              <a:rPr lang="en-US" sz="2800" dirty="0" smtClean="0">
                <a:latin typeface="Arial Black" panose="020B0A04020102020204" pitchFamily="34" charset="0"/>
              </a:rPr>
              <a:t>added</a:t>
            </a:r>
            <a:r>
              <a:rPr lang="en-US" sz="2800" dirty="0" smtClean="0"/>
              <a:t> to the church</a:t>
            </a:r>
            <a:endParaRPr lang="en-US" sz="2800" dirty="0"/>
          </a:p>
        </p:txBody>
      </p:sp>
      <p:sp>
        <p:nvSpPr>
          <p:cNvPr id="4" name="TextBox 3"/>
          <p:cNvSpPr txBox="1"/>
          <p:nvPr/>
        </p:nvSpPr>
        <p:spPr>
          <a:xfrm>
            <a:off x="1257837" y="3429000"/>
            <a:ext cx="6629400" cy="2308324"/>
          </a:xfrm>
          <a:prstGeom prst="rect">
            <a:avLst/>
          </a:prstGeom>
          <a:solidFill>
            <a:schemeClr val="tx1"/>
          </a:solidFill>
        </p:spPr>
        <p:txBody>
          <a:bodyPr wrap="square" rtlCol="0">
            <a:normAutofit/>
          </a:bodyPr>
          <a:lstStyle/>
          <a:p>
            <a:r>
              <a:rPr lang="en-US" dirty="0" smtClean="0">
                <a:solidFill>
                  <a:schemeClr val="bg1"/>
                </a:solidFill>
              </a:rPr>
              <a:t> </a:t>
            </a:r>
            <a:r>
              <a:rPr lang="en-US" sz="2400" b="1" dirty="0" smtClean="0">
                <a:solidFill>
                  <a:schemeClr val="bg1"/>
                </a:solidFill>
              </a:rPr>
              <a:t>“So those who received his word were baptized, and there were </a:t>
            </a:r>
            <a:r>
              <a:rPr lang="en-US" sz="2400" b="1" u="sng" dirty="0" smtClean="0">
                <a:solidFill>
                  <a:schemeClr val="bg1"/>
                </a:solidFill>
              </a:rPr>
              <a:t>added</a:t>
            </a:r>
            <a:r>
              <a:rPr lang="en-US" sz="2400" b="1" dirty="0" smtClean="0">
                <a:solidFill>
                  <a:schemeClr val="bg1"/>
                </a:solidFill>
              </a:rPr>
              <a:t> that day about three thousand souls…praising God and having favor with all the people. And the Lord added to their number day by day those who were being saved. (Acts 2:41, 47)</a:t>
            </a:r>
          </a:p>
        </p:txBody>
      </p:sp>
    </p:spTree>
    <p:extLst>
      <p:ext uri="{BB962C8B-B14F-4D97-AF65-F5344CB8AC3E}">
        <p14:creationId xmlns:p14="http://schemas.microsoft.com/office/powerpoint/2010/main" val="422953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 </a:t>
            </a:r>
            <a:endParaRPr lang="en-US" dirty="0"/>
          </a:p>
        </p:txBody>
      </p:sp>
      <p:sp>
        <p:nvSpPr>
          <p:cNvPr id="3" name="Content Placeholder 2"/>
          <p:cNvSpPr>
            <a:spLocks noGrp="1"/>
          </p:cNvSpPr>
          <p:nvPr>
            <p:ph idx="1"/>
          </p:nvPr>
        </p:nvSpPr>
        <p:spPr>
          <a:xfrm>
            <a:off x="1143000" y="1828800"/>
            <a:ext cx="6739944" cy="3894269"/>
          </a:xfrm>
        </p:spPr>
        <p:txBody>
          <a:bodyPr/>
          <a:lstStyle/>
          <a:p>
            <a:pPr marL="514350" indent="-514350">
              <a:buFont typeface="+mj-lt"/>
              <a:buAutoNum type="romanLcPeriod" startAt="4"/>
            </a:pPr>
            <a:r>
              <a:rPr lang="en-US" sz="2800" dirty="0" smtClean="0"/>
              <a:t>A Christian is one </a:t>
            </a:r>
            <a:r>
              <a:rPr lang="en-US" sz="2800" dirty="0" smtClean="0">
                <a:latin typeface="Arial Black" panose="020B0A04020102020204" pitchFamily="34" charset="0"/>
              </a:rPr>
              <a:t>added</a:t>
            </a:r>
            <a:r>
              <a:rPr lang="en-US" sz="2800" dirty="0" smtClean="0"/>
              <a:t> to the church</a:t>
            </a:r>
            <a:endParaRPr lang="en-US" sz="2800" dirty="0"/>
          </a:p>
          <a:p>
            <a:pPr marL="0" indent="0">
              <a:buNone/>
            </a:pPr>
            <a:endParaRPr lang="en-US" b="1" dirty="0" smtClean="0"/>
          </a:p>
          <a:p>
            <a:pPr marL="0" indent="0">
              <a:buNone/>
            </a:pPr>
            <a:endParaRPr lang="en-US" b="1" dirty="0"/>
          </a:p>
          <a:p>
            <a:pPr marL="0" indent="0">
              <a:buNone/>
            </a:pPr>
            <a:r>
              <a:rPr lang="en-US" b="1" dirty="0" smtClean="0"/>
              <a:t>Member of a family</a:t>
            </a:r>
            <a:endParaRPr lang="en-US" b="1" dirty="0"/>
          </a:p>
        </p:txBody>
      </p:sp>
      <p:sp>
        <p:nvSpPr>
          <p:cNvPr id="4" name="TextBox 3"/>
          <p:cNvSpPr txBox="1"/>
          <p:nvPr/>
        </p:nvSpPr>
        <p:spPr>
          <a:xfrm>
            <a:off x="1253544" y="3810000"/>
            <a:ext cx="6629400" cy="1569660"/>
          </a:xfrm>
          <a:prstGeom prst="rect">
            <a:avLst/>
          </a:prstGeom>
          <a:solidFill>
            <a:schemeClr val="tx1"/>
          </a:solidFill>
        </p:spPr>
        <p:txBody>
          <a:bodyPr wrap="square" rtlCol="0">
            <a:normAutofit/>
          </a:bodyPr>
          <a:lstStyle/>
          <a:p>
            <a:r>
              <a:rPr lang="en-US" dirty="0" smtClean="0">
                <a:solidFill>
                  <a:schemeClr val="bg1"/>
                </a:solidFill>
              </a:rPr>
              <a:t> </a:t>
            </a:r>
            <a:r>
              <a:rPr lang="en-US" sz="2400" b="1" dirty="0" smtClean="0">
                <a:solidFill>
                  <a:schemeClr val="bg1"/>
                </a:solidFill>
              </a:rPr>
              <a:t>“For it is time for judgment to begin at the </a:t>
            </a:r>
            <a:r>
              <a:rPr lang="en-US" sz="2400" b="1" u="sng" dirty="0" smtClean="0">
                <a:solidFill>
                  <a:schemeClr val="bg1"/>
                </a:solidFill>
              </a:rPr>
              <a:t>household of God</a:t>
            </a:r>
            <a:r>
              <a:rPr lang="en-US" sz="2400" b="1" dirty="0" smtClean="0">
                <a:solidFill>
                  <a:schemeClr val="bg1"/>
                </a:solidFill>
              </a:rPr>
              <a:t>; and if it begins with us, what will be the outcome for those who do not obey the gospel of God? “ (1 Pet. 4:17)</a:t>
            </a:r>
            <a:endParaRPr lang="en-US" sz="2400" b="1" dirty="0">
              <a:solidFill>
                <a:schemeClr val="bg1"/>
              </a:solidFill>
            </a:endParaRPr>
          </a:p>
        </p:txBody>
      </p:sp>
    </p:spTree>
    <p:extLst>
      <p:ext uri="{BB962C8B-B14F-4D97-AF65-F5344CB8AC3E}">
        <p14:creationId xmlns:p14="http://schemas.microsoft.com/office/powerpoint/2010/main" val="42588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544" y="817583"/>
            <a:ext cx="6806724" cy="935018"/>
          </a:xfrm>
        </p:spPr>
        <p:txBody>
          <a:bodyPr/>
          <a:lstStyle/>
          <a:p>
            <a:r>
              <a:rPr lang="en-US" dirty="0" smtClean="0"/>
              <a:t>Who is a Christian? </a:t>
            </a:r>
            <a:endParaRPr lang="en-US" dirty="0"/>
          </a:p>
        </p:txBody>
      </p:sp>
      <p:sp>
        <p:nvSpPr>
          <p:cNvPr id="3" name="Content Placeholder 2"/>
          <p:cNvSpPr>
            <a:spLocks noGrp="1"/>
          </p:cNvSpPr>
          <p:nvPr>
            <p:ph idx="1"/>
          </p:nvPr>
        </p:nvSpPr>
        <p:spPr>
          <a:xfrm>
            <a:off x="1066800" y="1752600"/>
            <a:ext cx="6816144" cy="3970469"/>
          </a:xfrm>
        </p:spPr>
        <p:txBody>
          <a:bodyPr/>
          <a:lstStyle/>
          <a:p>
            <a:pPr marL="514350" indent="-514350">
              <a:buFont typeface="+mj-lt"/>
              <a:buAutoNum type="romanLcPeriod" startAt="4"/>
            </a:pPr>
            <a:r>
              <a:rPr lang="en-US" sz="2800" dirty="0" smtClean="0"/>
              <a:t>A Christian is one </a:t>
            </a:r>
            <a:r>
              <a:rPr lang="en-US" sz="2800" dirty="0" smtClean="0">
                <a:latin typeface="Arial Black" panose="020B0A04020102020204" pitchFamily="34" charset="0"/>
              </a:rPr>
              <a:t>added</a:t>
            </a:r>
            <a:r>
              <a:rPr lang="en-US" sz="2800" dirty="0" smtClean="0"/>
              <a:t> to the church</a:t>
            </a:r>
          </a:p>
          <a:p>
            <a:pPr marL="0" indent="0">
              <a:buNone/>
            </a:pPr>
            <a:r>
              <a:rPr lang="en-US" b="1" dirty="0" smtClean="0"/>
              <a:t>Member of a family</a:t>
            </a:r>
            <a:endParaRPr lang="en-US" b="1" dirty="0"/>
          </a:p>
        </p:txBody>
      </p:sp>
      <p:sp>
        <p:nvSpPr>
          <p:cNvPr id="4" name="TextBox 3"/>
          <p:cNvSpPr txBox="1"/>
          <p:nvPr/>
        </p:nvSpPr>
        <p:spPr>
          <a:xfrm>
            <a:off x="1244958" y="2743200"/>
            <a:ext cx="6629400" cy="3277820"/>
          </a:xfrm>
          <a:prstGeom prst="rect">
            <a:avLst/>
          </a:prstGeom>
          <a:solidFill>
            <a:schemeClr val="tx1"/>
          </a:solidFill>
        </p:spPr>
        <p:txBody>
          <a:bodyPr wrap="square" rtlCol="0">
            <a:normAutofit/>
          </a:bodyPr>
          <a:lstStyle/>
          <a:p>
            <a:r>
              <a:rPr lang="en-US" dirty="0">
                <a:solidFill>
                  <a:schemeClr val="bg1"/>
                </a:solidFill>
              </a:rPr>
              <a:t> </a:t>
            </a:r>
            <a:r>
              <a:rPr lang="en-US" sz="2400" dirty="0">
                <a:solidFill>
                  <a:schemeClr val="bg1"/>
                </a:solidFill>
              </a:rPr>
              <a:t>“</a:t>
            </a:r>
            <a:r>
              <a:rPr lang="en-US" sz="2300" b="1" dirty="0" smtClean="0">
                <a:solidFill>
                  <a:schemeClr val="bg1"/>
                </a:solidFill>
              </a:rPr>
              <a:t>19 So then you are no longer strangers and aliens, but you are </a:t>
            </a:r>
            <a:r>
              <a:rPr lang="en-US" sz="2300" b="1" u="sng" dirty="0" smtClean="0">
                <a:solidFill>
                  <a:schemeClr val="bg1"/>
                </a:solidFill>
              </a:rPr>
              <a:t>fellow citizens with the saints and members of the household of God</a:t>
            </a:r>
            <a:r>
              <a:rPr lang="en-US" sz="2300" b="1" dirty="0" smtClean="0">
                <a:solidFill>
                  <a:schemeClr val="bg1"/>
                </a:solidFill>
              </a:rPr>
              <a:t>, 20 built on the foundation of the apostles and prophets, Christ Jesus himself being the cornerstone, 21 in whom the whole structure, being joined together, grows into a holy temple in the Lord. 22 In him you also are being built together into a dwelling place for God by the Spirit” (Eph.  2:19-22)</a:t>
            </a:r>
            <a:endParaRPr lang="en-US" sz="2300" b="1" dirty="0">
              <a:solidFill>
                <a:schemeClr val="bg1"/>
              </a:solidFill>
            </a:endParaRPr>
          </a:p>
        </p:txBody>
      </p:sp>
    </p:spTree>
    <p:extLst>
      <p:ext uri="{BB962C8B-B14F-4D97-AF65-F5344CB8AC3E}">
        <p14:creationId xmlns:p14="http://schemas.microsoft.com/office/powerpoint/2010/main" val="1179055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544" y="817583"/>
            <a:ext cx="6806724" cy="935018"/>
          </a:xfrm>
        </p:spPr>
        <p:txBody>
          <a:bodyPr/>
          <a:lstStyle/>
          <a:p>
            <a:r>
              <a:rPr lang="en-US" dirty="0" smtClean="0"/>
              <a:t>Who is a Christian? </a:t>
            </a:r>
            <a:endParaRPr lang="en-US" dirty="0"/>
          </a:p>
        </p:txBody>
      </p:sp>
      <p:sp>
        <p:nvSpPr>
          <p:cNvPr id="3" name="Content Placeholder 2"/>
          <p:cNvSpPr>
            <a:spLocks noGrp="1"/>
          </p:cNvSpPr>
          <p:nvPr>
            <p:ph idx="1"/>
          </p:nvPr>
        </p:nvSpPr>
        <p:spPr>
          <a:xfrm>
            <a:off x="1066800" y="1752600"/>
            <a:ext cx="6816144" cy="3970469"/>
          </a:xfrm>
        </p:spPr>
        <p:txBody>
          <a:bodyPr/>
          <a:lstStyle/>
          <a:p>
            <a:pPr marL="514350" indent="-514350">
              <a:buFont typeface="+mj-lt"/>
              <a:buAutoNum type="romanLcPeriod" startAt="4"/>
            </a:pPr>
            <a:r>
              <a:rPr lang="en-US" sz="2800" dirty="0" smtClean="0"/>
              <a:t>A Christian is one </a:t>
            </a:r>
            <a:r>
              <a:rPr lang="en-US" sz="2800" dirty="0" smtClean="0">
                <a:latin typeface="Arial Black" panose="020B0A04020102020204" pitchFamily="34" charset="0"/>
              </a:rPr>
              <a:t>added</a:t>
            </a:r>
            <a:r>
              <a:rPr lang="en-US" sz="2800" dirty="0" smtClean="0"/>
              <a:t> to the church</a:t>
            </a:r>
          </a:p>
          <a:p>
            <a:pPr marL="0" indent="0">
              <a:buNone/>
            </a:pPr>
            <a:r>
              <a:rPr lang="en-US" b="1" dirty="0" smtClean="0"/>
              <a:t>Member of a family</a:t>
            </a:r>
            <a:endParaRPr lang="en-US" b="1" dirty="0"/>
          </a:p>
        </p:txBody>
      </p:sp>
      <p:sp>
        <p:nvSpPr>
          <p:cNvPr id="4" name="TextBox 3"/>
          <p:cNvSpPr txBox="1"/>
          <p:nvPr/>
        </p:nvSpPr>
        <p:spPr>
          <a:xfrm>
            <a:off x="1244958" y="2743200"/>
            <a:ext cx="6629400" cy="3293209"/>
          </a:xfrm>
          <a:prstGeom prst="rect">
            <a:avLst/>
          </a:prstGeom>
          <a:solidFill>
            <a:schemeClr val="tx1"/>
          </a:solidFill>
        </p:spPr>
        <p:txBody>
          <a:bodyPr wrap="square" rtlCol="0">
            <a:normAutofit/>
          </a:bodyPr>
          <a:lstStyle/>
          <a:p>
            <a:r>
              <a:rPr lang="en-US" dirty="0">
                <a:solidFill>
                  <a:schemeClr val="bg1"/>
                </a:solidFill>
              </a:rPr>
              <a:t> </a:t>
            </a:r>
            <a:r>
              <a:rPr lang="en-US" sz="2300" b="1" dirty="0" smtClean="0">
                <a:solidFill>
                  <a:schemeClr val="bg1"/>
                </a:solidFill>
              </a:rPr>
              <a:t>19 …“</a:t>
            </a:r>
            <a:r>
              <a:rPr lang="en-US" sz="2300" b="1" u="sng" dirty="0" smtClean="0">
                <a:solidFill>
                  <a:schemeClr val="bg1"/>
                </a:solidFill>
              </a:rPr>
              <a:t>The Lord knows those who are his</a:t>
            </a:r>
            <a:r>
              <a:rPr lang="en-US" sz="2300" b="1" dirty="0" smtClean="0">
                <a:solidFill>
                  <a:schemeClr val="bg1"/>
                </a:solidFill>
              </a:rPr>
              <a:t>… 20 Now in a </a:t>
            </a:r>
            <a:r>
              <a:rPr lang="en-US" sz="2300" b="1" u="sng" dirty="0" smtClean="0">
                <a:solidFill>
                  <a:schemeClr val="bg1"/>
                </a:solidFill>
              </a:rPr>
              <a:t>great house </a:t>
            </a:r>
            <a:r>
              <a:rPr lang="en-US" sz="2300" b="1" dirty="0" smtClean="0">
                <a:solidFill>
                  <a:schemeClr val="bg1"/>
                </a:solidFill>
              </a:rPr>
              <a:t>there are not only vessels of gold and silver but also of wood and clay, some for honorable use, some for dishonorable. 21 Therefore, if anyone cleanses himself from what is dishonorable, he will be a vessel for honorable use, set apart as holy, </a:t>
            </a:r>
            <a:r>
              <a:rPr lang="en-US" sz="2300" b="1" u="sng" dirty="0" smtClean="0">
                <a:solidFill>
                  <a:schemeClr val="bg1"/>
                </a:solidFill>
              </a:rPr>
              <a:t>useful to the master of the house</a:t>
            </a:r>
            <a:r>
              <a:rPr lang="en-US" sz="2300" b="1" dirty="0" smtClean="0">
                <a:solidFill>
                  <a:schemeClr val="bg1"/>
                </a:solidFill>
              </a:rPr>
              <a:t>, ready for every good work.</a:t>
            </a:r>
          </a:p>
          <a:p>
            <a:endParaRPr lang="en-US" sz="2300" b="1" dirty="0">
              <a:solidFill>
                <a:schemeClr val="bg1"/>
              </a:solidFill>
            </a:endParaRPr>
          </a:p>
        </p:txBody>
      </p:sp>
    </p:spTree>
    <p:extLst>
      <p:ext uri="{BB962C8B-B14F-4D97-AF65-F5344CB8AC3E}">
        <p14:creationId xmlns:p14="http://schemas.microsoft.com/office/powerpoint/2010/main" val="3530088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958" y="817583"/>
            <a:ext cx="6815310" cy="630217"/>
          </a:xfrm>
        </p:spPr>
        <p:txBody>
          <a:bodyPr>
            <a:normAutofit fontScale="90000"/>
          </a:bodyPr>
          <a:lstStyle/>
          <a:p>
            <a:r>
              <a:rPr lang="en-US" dirty="0" smtClean="0"/>
              <a:t>Who is a Christian? </a:t>
            </a:r>
            <a:endParaRPr lang="en-US" dirty="0"/>
          </a:p>
        </p:txBody>
      </p:sp>
      <p:sp>
        <p:nvSpPr>
          <p:cNvPr id="3" name="Content Placeholder 2"/>
          <p:cNvSpPr>
            <a:spLocks noGrp="1"/>
          </p:cNvSpPr>
          <p:nvPr>
            <p:ph idx="1"/>
          </p:nvPr>
        </p:nvSpPr>
        <p:spPr>
          <a:xfrm>
            <a:off x="1066800" y="1524000"/>
            <a:ext cx="6816144" cy="4199069"/>
          </a:xfrm>
        </p:spPr>
        <p:txBody>
          <a:bodyPr/>
          <a:lstStyle/>
          <a:p>
            <a:pPr marL="514350" indent="-514350">
              <a:buFont typeface="+mj-lt"/>
              <a:buAutoNum type="romanLcPeriod" startAt="4"/>
            </a:pPr>
            <a:r>
              <a:rPr lang="en-US" sz="2800" dirty="0" smtClean="0"/>
              <a:t>A Christian is one </a:t>
            </a:r>
            <a:r>
              <a:rPr lang="en-US" sz="2800" dirty="0" smtClean="0">
                <a:latin typeface="Arial Black" panose="020B0A04020102020204" pitchFamily="34" charset="0"/>
              </a:rPr>
              <a:t>added</a:t>
            </a:r>
            <a:r>
              <a:rPr lang="en-US" sz="2800" dirty="0" smtClean="0"/>
              <a:t> to the church</a:t>
            </a:r>
          </a:p>
          <a:p>
            <a:pPr marL="0" indent="0">
              <a:buNone/>
            </a:pPr>
            <a:endParaRPr lang="en-US" b="1" dirty="0" smtClean="0"/>
          </a:p>
          <a:p>
            <a:pPr marL="0" indent="0">
              <a:buNone/>
            </a:pPr>
            <a:r>
              <a:rPr lang="en-US" b="1" dirty="0" smtClean="0"/>
              <a:t>God’s house is Christ’s church</a:t>
            </a:r>
            <a:endParaRPr lang="en-US" b="1" dirty="0"/>
          </a:p>
        </p:txBody>
      </p:sp>
      <p:sp>
        <p:nvSpPr>
          <p:cNvPr id="4" name="TextBox 3"/>
          <p:cNvSpPr txBox="1"/>
          <p:nvPr/>
        </p:nvSpPr>
        <p:spPr>
          <a:xfrm>
            <a:off x="1202029" y="3048000"/>
            <a:ext cx="6629400" cy="2569934"/>
          </a:xfrm>
          <a:prstGeom prst="rect">
            <a:avLst/>
          </a:prstGeom>
          <a:solidFill>
            <a:schemeClr val="tx1"/>
          </a:solidFill>
        </p:spPr>
        <p:txBody>
          <a:bodyPr wrap="square" rtlCol="0">
            <a:spAutoFit/>
          </a:bodyPr>
          <a:lstStyle/>
          <a:p>
            <a:r>
              <a:rPr lang="en-US" dirty="0">
                <a:solidFill>
                  <a:schemeClr val="bg1"/>
                </a:solidFill>
              </a:rPr>
              <a:t> </a:t>
            </a:r>
            <a:r>
              <a:rPr lang="en-US" sz="2300" b="1" dirty="0" smtClean="0">
                <a:solidFill>
                  <a:schemeClr val="bg1"/>
                </a:solidFill>
              </a:rPr>
              <a:t>41 “So those who received his word were baptized, and there were added that day about three thousand souls… 44 And all who believed were together and had all things in common…47 praising God and having favor with all the people. And the Lord </a:t>
            </a:r>
            <a:r>
              <a:rPr lang="en-US" sz="2300" b="1" u="sng" dirty="0" smtClean="0">
                <a:solidFill>
                  <a:schemeClr val="bg1"/>
                </a:solidFill>
              </a:rPr>
              <a:t>added </a:t>
            </a:r>
            <a:r>
              <a:rPr lang="en-US" sz="2300" b="1" dirty="0" smtClean="0">
                <a:solidFill>
                  <a:schemeClr val="bg1"/>
                </a:solidFill>
              </a:rPr>
              <a:t>to their number day by day </a:t>
            </a:r>
            <a:r>
              <a:rPr lang="en-US" sz="2300" b="1" u="sng" dirty="0" smtClean="0">
                <a:solidFill>
                  <a:schemeClr val="bg1"/>
                </a:solidFill>
              </a:rPr>
              <a:t>those who were being saved</a:t>
            </a:r>
            <a:r>
              <a:rPr lang="en-US" sz="2300" b="1" dirty="0" smtClean="0">
                <a:solidFill>
                  <a:schemeClr val="bg1"/>
                </a:solidFill>
              </a:rPr>
              <a:t>” (Acts 2:41, 44, 47)</a:t>
            </a:r>
            <a:endParaRPr lang="en-US" sz="2300" b="1" dirty="0">
              <a:solidFill>
                <a:schemeClr val="bg1"/>
              </a:solidFill>
            </a:endParaRPr>
          </a:p>
        </p:txBody>
      </p:sp>
    </p:spTree>
    <p:extLst>
      <p:ext uri="{BB962C8B-B14F-4D97-AF65-F5344CB8AC3E}">
        <p14:creationId xmlns:p14="http://schemas.microsoft.com/office/powerpoint/2010/main" val="18653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a Christian? Five Points</a:t>
            </a:r>
            <a:endParaRPr lang="en-US" sz="3600" b="1" dirty="0"/>
          </a:p>
        </p:txBody>
      </p:sp>
      <p:sp>
        <p:nvSpPr>
          <p:cNvPr id="3" name="Content Placeholder 2"/>
          <p:cNvSpPr>
            <a:spLocks noGrp="1"/>
          </p:cNvSpPr>
          <p:nvPr>
            <p:ph idx="1"/>
          </p:nvPr>
        </p:nvSpPr>
        <p:spPr>
          <a:xfrm>
            <a:off x="1463040" y="2119257"/>
            <a:ext cx="6461760" cy="3603812"/>
          </a:xfrm>
        </p:spPr>
        <p:txBody>
          <a:bodyPr/>
          <a:lstStyle/>
          <a:p>
            <a:pPr marL="571500" indent="-571500">
              <a:buFont typeface="+mj-lt"/>
              <a:buAutoNum type="romanLcPeriod"/>
            </a:pPr>
            <a:r>
              <a:rPr lang="en-US" sz="2600" b="1" dirty="0" smtClean="0">
                <a:solidFill>
                  <a:schemeClr val="bg1">
                    <a:lumMod val="75000"/>
                  </a:schemeClr>
                </a:solidFill>
              </a:rPr>
              <a:t>A Christian is a disciple of Christ</a:t>
            </a:r>
          </a:p>
          <a:p>
            <a:pPr marL="571500" indent="-571500">
              <a:buFont typeface="+mj-lt"/>
              <a:buAutoNum type="romanLcPeriod"/>
            </a:pPr>
            <a:r>
              <a:rPr lang="en-US" sz="2600" b="1" dirty="0" smtClean="0">
                <a:solidFill>
                  <a:schemeClr val="bg1">
                    <a:lumMod val="75000"/>
                  </a:schemeClr>
                </a:solidFill>
              </a:rPr>
              <a:t>A Christian is a believer</a:t>
            </a:r>
          </a:p>
          <a:p>
            <a:pPr marL="571500" indent="-571500">
              <a:buFont typeface="+mj-lt"/>
              <a:buAutoNum type="romanLcPeriod"/>
            </a:pPr>
            <a:r>
              <a:rPr lang="en-US" sz="2600" b="1" dirty="0" smtClean="0">
                <a:solidFill>
                  <a:schemeClr val="bg1">
                    <a:lumMod val="75000"/>
                  </a:schemeClr>
                </a:solidFill>
              </a:rPr>
              <a:t>A Christian is a baptized believer</a:t>
            </a:r>
          </a:p>
          <a:p>
            <a:pPr marL="571500" indent="-571500">
              <a:buFont typeface="+mj-lt"/>
              <a:buAutoNum type="romanLcPeriod"/>
            </a:pPr>
            <a:r>
              <a:rPr lang="en-US" sz="2600" b="1" dirty="0" smtClean="0">
                <a:solidFill>
                  <a:schemeClr val="bg1">
                    <a:lumMod val="75000"/>
                  </a:schemeClr>
                </a:solidFill>
              </a:rPr>
              <a:t>A Christian is added to the church</a:t>
            </a:r>
          </a:p>
          <a:p>
            <a:pPr marL="571500" indent="-571500">
              <a:buFont typeface="+mj-lt"/>
              <a:buAutoNum type="romanLcPeriod"/>
            </a:pPr>
            <a:r>
              <a:rPr lang="en-US" sz="2600" b="1" dirty="0" smtClean="0"/>
              <a:t>A Christian is a patient sufferer</a:t>
            </a:r>
          </a:p>
          <a:p>
            <a:pPr marL="571500" indent="-571500">
              <a:buFont typeface="+mj-lt"/>
              <a:buAutoNum type="romanLcPeriod"/>
            </a:pPr>
            <a:endParaRPr lang="en-US" sz="2400" dirty="0"/>
          </a:p>
        </p:txBody>
      </p:sp>
    </p:spTree>
    <p:extLst>
      <p:ext uri="{BB962C8B-B14F-4D97-AF65-F5344CB8AC3E}">
        <p14:creationId xmlns:p14="http://schemas.microsoft.com/office/powerpoint/2010/main" val="942626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romanLcPeriod" startAt="5"/>
            </a:pPr>
            <a:r>
              <a:rPr lang="en-US" sz="2800" dirty="0" smtClean="0"/>
              <a:t>The Christian is a </a:t>
            </a:r>
            <a:r>
              <a:rPr lang="en-US" sz="2800" b="1" dirty="0" smtClean="0"/>
              <a:t>patient sufferer</a:t>
            </a:r>
            <a:endParaRPr lang="en-US" sz="2800" b="1" dirty="0"/>
          </a:p>
        </p:txBody>
      </p:sp>
      <p:sp>
        <p:nvSpPr>
          <p:cNvPr id="4" name="TextBox 3"/>
          <p:cNvSpPr txBox="1"/>
          <p:nvPr/>
        </p:nvSpPr>
        <p:spPr>
          <a:xfrm>
            <a:off x="1654933" y="3442728"/>
            <a:ext cx="6019801" cy="1200329"/>
          </a:xfrm>
          <a:prstGeom prst="rect">
            <a:avLst/>
          </a:prstGeom>
          <a:solidFill>
            <a:schemeClr val="tx1"/>
          </a:solidFill>
        </p:spPr>
        <p:txBody>
          <a:bodyPr wrap="square" rtlCol="0">
            <a:normAutofit/>
          </a:bodyPr>
          <a:lstStyle/>
          <a:p>
            <a:r>
              <a:rPr lang="en-US" sz="2400" b="1" dirty="0" smtClean="0">
                <a:solidFill>
                  <a:schemeClr val="bg1"/>
                </a:solidFill>
              </a:rPr>
              <a:t>“Yet </a:t>
            </a:r>
            <a:r>
              <a:rPr lang="en-US" sz="2400" b="1" u="sng" dirty="0" smtClean="0">
                <a:solidFill>
                  <a:schemeClr val="bg1"/>
                </a:solidFill>
              </a:rPr>
              <a:t>if anyone suffers</a:t>
            </a:r>
            <a:r>
              <a:rPr lang="en-US" sz="2400" b="1" dirty="0" smtClean="0">
                <a:solidFill>
                  <a:schemeClr val="bg1"/>
                </a:solidFill>
              </a:rPr>
              <a:t> as a Christian, let him not be ashamed, but let him glorify God in that name” (1 Pet. 4:16)</a:t>
            </a:r>
          </a:p>
        </p:txBody>
      </p:sp>
    </p:spTree>
    <p:extLst>
      <p:ext uri="{BB962C8B-B14F-4D97-AF65-F5344CB8AC3E}">
        <p14:creationId xmlns:p14="http://schemas.microsoft.com/office/powerpoint/2010/main" val="12478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romanLcPeriod" startAt="5"/>
            </a:pPr>
            <a:r>
              <a:rPr lang="en-US" sz="2800" dirty="0" smtClean="0"/>
              <a:t>The Christian is a </a:t>
            </a:r>
            <a:r>
              <a:rPr lang="en-US" sz="2800" b="1" dirty="0" smtClean="0"/>
              <a:t>patient sufferer</a:t>
            </a:r>
            <a:endParaRPr lang="en-US" sz="2800" b="1" dirty="0"/>
          </a:p>
        </p:txBody>
      </p:sp>
      <p:sp>
        <p:nvSpPr>
          <p:cNvPr id="4" name="TextBox 3"/>
          <p:cNvSpPr txBox="1"/>
          <p:nvPr/>
        </p:nvSpPr>
        <p:spPr>
          <a:xfrm>
            <a:off x="1577660" y="3048000"/>
            <a:ext cx="6019801" cy="830997"/>
          </a:xfrm>
          <a:prstGeom prst="rect">
            <a:avLst/>
          </a:prstGeom>
          <a:solidFill>
            <a:schemeClr val="tx1"/>
          </a:solidFill>
        </p:spPr>
        <p:txBody>
          <a:bodyPr wrap="square" rtlCol="0">
            <a:normAutofit/>
          </a:bodyPr>
          <a:lstStyle/>
          <a:p>
            <a:r>
              <a:rPr lang="en-US" sz="2400" dirty="0" smtClean="0">
                <a:solidFill>
                  <a:schemeClr val="bg1"/>
                </a:solidFill>
              </a:rPr>
              <a:t>“</a:t>
            </a:r>
            <a:r>
              <a:rPr lang="en-US" sz="2400" b="1" dirty="0" smtClean="0">
                <a:solidFill>
                  <a:schemeClr val="bg1"/>
                </a:solidFill>
              </a:rPr>
              <a:t>Indeed, </a:t>
            </a:r>
            <a:r>
              <a:rPr lang="en-US" sz="2400" b="1" u="sng" dirty="0" smtClean="0">
                <a:solidFill>
                  <a:schemeClr val="bg1"/>
                </a:solidFill>
              </a:rPr>
              <a:t>all </a:t>
            </a:r>
            <a:r>
              <a:rPr lang="en-US" sz="2400" b="1" dirty="0" smtClean="0">
                <a:solidFill>
                  <a:schemeClr val="bg1"/>
                </a:solidFill>
              </a:rPr>
              <a:t>who desire to live a godly life in Christ Jesus will be persecuted” (2 Ti. 3:12)</a:t>
            </a:r>
          </a:p>
        </p:txBody>
      </p:sp>
    </p:spTree>
    <p:extLst>
      <p:ext uri="{BB962C8B-B14F-4D97-AF65-F5344CB8AC3E}">
        <p14:creationId xmlns:p14="http://schemas.microsoft.com/office/powerpoint/2010/main" val="2427287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p:txBody>
          <a:bodyPr/>
          <a:lstStyle/>
          <a:p>
            <a:pPr marL="514350" indent="-514350">
              <a:buFont typeface="+mj-lt"/>
              <a:buAutoNum type="romanLcPeriod" startAt="5"/>
            </a:pPr>
            <a:r>
              <a:rPr lang="en-US" sz="2800" dirty="0" smtClean="0"/>
              <a:t>The Christian is a </a:t>
            </a:r>
            <a:r>
              <a:rPr lang="en-US" sz="2800" b="1" dirty="0" smtClean="0"/>
              <a:t>patient sufferer</a:t>
            </a:r>
          </a:p>
          <a:p>
            <a:pPr marL="514350" indent="-514350">
              <a:buFont typeface="+mj-lt"/>
              <a:buAutoNum type="romanLcPeriod" startAt="5"/>
            </a:pPr>
            <a:endParaRPr lang="en-US" b="1" dirty="0" smtClean="0"/>
          </a:p>
          <a:p>
            <a:pPr marL="0" indent="0">
              <a:buNone/>
            </a:pPr>
            <a:r>
              <a:rPr lang="en-US" dirty="0" smtClean="0"/>
              <a:t>God is glorified by our suffering</a:t>
            </a:r>
            <a:endParaRPr lang="en-US" dirty="0"/>
          </a:p>
          <a:p>
            <a:pPr marL="0" indent="0">
              <a:buNone/>
            </a:pPr>
            <a:endParaRPr lang="en-US" b="1" dirty="0"/>
          </a:p>
        </p:txBody>
      </p:sp>
      <p:sp>
        <p:nvSpPr>
          <p:cNvPr id="4" name="TextBox 3"/>
          <p:cNvSpPr txBox="1"/>
          <p:nvPr/>
        </p:nvSpPr>
        <p:spPr>
          <a:xfrm>
            <a:off x="1447800" y="3699301"/>
            <a:ext cx="6019801" cy="1200329"/>
          </a:xfrm>
          <a:prstGeom prst="rect">
            <a:avLst/>
          </a:prstGeom>
          <a:solidFill>
            <a:schemeClr val="tx1"/>
          </a:solidFill>
        </p:spPr>
        <p:txBody>
          <a:bodyPr wrap="square" rtlCol="0">
            <a:normAutofit/>
          </a:bodyPr>
          <a:lstStyle/>
          <a:p>
            <a:r>
              <a:rPr lang="en-US" sz="2400" dirty="0" smtClean="0">
                <a:solidFill>
                  <a:schemeClr val="bg1"/>
                </a:solidFill>
              </a:rPr>
              <a:t>“</a:t>
            </a:r>
            <a:r>
              <a:rPr lang="en-US" sz="2400" b="1" dirty="0" smtClean="0">
                <a:solidFill>
                  <a:schemeClr val="bg1"/>
                </a:solidFill>
              </a:rPr>
              <a:t>If you are insulted for the name of Christ, you are blessed, because </a:t>
            </a:r>
            <a:r>
              <a:rPr lang="en-US" sz="2400" b="1" u="sng" dirty="0" smtClean="0">
                <a:solidFill>
                  <a:schemeClr val="bg1"/>
                </a:solidFill>
              </a:rPr>
              <a:t>the Spirit of glory and of God rests upon you</a:t>
            </a:r>
            <a:r>
              <a:rPr lang="en-US" sz="2400" b="1" dirty="0" smtClean="0">
                <a:solidFill>
                  <a:schemeClr val="bg1"/>
                </a:solidFill>
              </a:rPr>
              <a:t>” (1 Pet. 4:14)</a:t>
            </a:r>
          </a:p>
        </p:txBody>
      </p:sp>
    </p:spTree>
    <p:extLst>
      <p:ext uri="{BB962C8B-B14F-4D97-AF65-F5344CB8AC3E}">
        <p14:creationId xmlns:p14="http://schemas.microsoft.com/office/powerpoint/2010/main" val="41913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p:txBody>
          <a:bodyPr/>
          <a:lstStyle/>
          <a:p>
            <a:pPr marL="514350" indent="-514350">
              <a:buFont typeface="+mj-lt"/>
              <a:buAutoNum type="romanLcPeriod" startAt="5"/>
            </a:pPr>
            <a:r>
              <a:rPr lang="en-US" sz="2800" dirty="0" smtClean="0"/>
              <a:t>The Christian is a </a:t>
            </a:r>
            <a:r>
              <a:rPr lang="en-US" sz="2800" b="1" dirty="0" smtClean="0"/>
              <a:t>patient sufferer</a:t>
            </a:r>
          </a:p>
          <a:p>
            <a:pPr marL="514350" indent="-514350">
              <a:buFont typeface="+mj-lt"/>
              <a:buAutoNum type="romanLcPeriod" startAt="5"/>
            </a:pPr>
            <a:endParaRPr lang="en-US" sz="2800" b="1" dirty="0" smtClean="0"/>
          </a:p>
          <a:p>
            <a:pPr marL="0" indent="0">
              <a:buNone/>
            </a:pPr>
            <a:r>
              <a:rPr lang="en-US" dirty="0" smtClean="0"/>
              <a:t>God is glorified by our suffering</a:t>
            </a:r>
            <a:endParaRPr lang="en-US" dirty="0"/>
          </a:p>
          <a:p>
            <a:pPr marL="0" indent="0">
              <a:buNone/>
            </a:pPr>
            <a:endParaRPr lang="en-US" b="1" dirty="0"/>
          </a:p>
        </p:txBody>
      </p:sp>
      <p:sp>
        <p:nvSpPr>
          <p:cNvPr id="4" name="TextBox 3"/>
          <p:cNvSpPr txBox="1"/>
          <p:nvPr/>
        </p:nvSpPr>
        <p:spPr>
          <a:xfrm>
            <a:off x="1447800" y="3699301"/>
            <a:ext cx="6019801" cy="1938992"/>
          </a:xfrm>
          <a:prstGeom prst="rect">
            <a:avLst/>
          </a:prstGeom>
          <a:solidFill>
            <a:schemeClr val="tx1"/>
          </a:solidFill>
        </p:spPr>
        <p:txBody>
          <a:bodyPr wrap="square" rtlCol="0">
            <a:normAutofit/>
          </a:bodyPr>
          <a:lstStyle/>
          <a:p>
            <a:r>
              <a:rPr lang="en-US" sz="2400" dirty="0" smtClean="0">
                <a:solidFill>
                  <a:schemeClr val="bg1"/>
                </a:solidFill>
              </a:rPr>
              <a:t>“</a:t>
            </a:r>
            <a:r>
              <a:rPr lang="en-US" sz="2400" b="1" dirty="0">
                <a:solidFill>
                  <a:schemeClr val="bg1"/>
                </a:solidFill>
              </a:rPr>
              <a:t>S</a:t>
            </a:r>
            <a:r>
              <a:rPr lang="en-US" sz="2400" b="1" dirty="0" smtClean="0">
                <a:solidFill>
                  <a:schemeClr val="bg1"/>
                </a:solidFill>
              </a:rPr>
              <a:t>o that the tested genuineness of your faith—more precious than gold that perishes though it is tested by fire—may be found to </a:t>
            </a:r>
            <a:r>
              <a:rPr lang="en-US" sz="2400" b="1" u="sng" dirty="0" smtClean="0">
                <a:solidFill>
                  <a:schemeClr val="bg1"/>
                </a:solidFill>
              </a:rPr>
              <a:t>result in praise and glory and honor </a:t>
            </a:r>
            <a:r>
              <a:rPr lang="en-US" sz="2400" b="1" dirty="0" smtClean="0">
                <a:solidFill>
                  <a:schemeClr val="bg1"/>
                </a:solidFill>
              </a:rPr>
              <a:t>at the revelation of Jesus Christ” (1 Pet. 1:7)</a:t>
            </a:r>
          </a:p>
        </p:txBody>
      </p:sp>
    </p:spTree>
    <p:extLst>
      <p:ext uri="{BB962C8B-B14F-4D97-AF65-F5344CB8AC3E}">
        <p14:creationId xmlns:p14="http://schemas.microsoft.com/office/powerpoint/2010/main" val="322078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God’s Pattern</a:t>
            </a:r>
            <a:endParaRPr lang="en-US" b="1" dirty="0"/>
          </a:p>
        </p:txBody>
      </p:sp>
      <p:sp>
        <p:nvSpPr>
          <p:cNvPr id="3" name="Content Placeholder 2"/>
          <p:cNvSpPr>
            <a:spLocks noGrp="1"/>
          </p:cNvSpPr>
          <p:nvPr>
            <p:ph idx="1"/>
          </p:nvPr>
        </p:nvSpPr>
        <p:spPr/>
        <p:txBody>
          <a:bodyPr/>
          <a:lstStyle/>
          <a:p>
            <a:pPr marL="0" indent="0">
              <a:buNone/>
            </a:pPr>
            <a:r>
              <a:rPr lang="en-US" b="1" dirty="0"/>
              <a:t>“</a:t>
            </a:r>
            <a:r>
              <a:rPr lang="en-US" sz="2800" b="1" dirty="0"/>
              <a:t>For no one can lay a foundation other than that which is laid, which is Jesus Christ</a:t>
            </a:r>
            <a:r>
              <a:rPr lang="en-US" sz="2800" dirty="0"/>
              <a:t>” (1 Cor. 3:11)</a:t>
            </a:r>
          </a:p>
          <a:p>
            <a:endParaRPr lang="en-US" dirty="0"/>
          </a:p>
        </p:txBody>
      </p:sp>
    </p:spTree>
    <p:extLst>
      <p:ext uri="{BB962C8B-B14F-4D97-AF65-F5344CB8AC3E}">
        <p14:creationId xmlns:p14="http://schemas.microsoft.com/office/powerpoint/2010/main" val="3958682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p:txBody>
          <a:bodyPr/>
          <a:lstStyle/>
          <a:p>
            <a:pPr marL="514350" indent="-514350">
              <a:buFont typeface="+mj-lt"/>
              <a:buAutoNum type="romanLcPeriod" startAt="5"/>
            </a:pPr>
            <a:r>
              <a:rPr lang="en-US" sz="2800" dirty="0" smtClean="0"/>
              <a:t>The Christian is a </a:t>
            </a:r>
            <a:r>
              <a:rPr lang="en-US" sz="2800" b="1" dirty="0" smtClean="0"/>
              <a:t>patient sufferer</a:t>
            </a:r>
          </a:p>
          <a:p>
            <a:pPr marL="514350" indent="-514350">
              <a:buFont typeface="+mj-lt"/>
              <a:buAutoNum type="romanLcPeriod" startAt="5"/>
            </a:pPr>
            <a:endParaRPr lang="en-US" sz="2800" b="1" dirty="0" smtClean="0"/>
          </a:p>
          <a:p>
            <a:pPr marL="0" indent="0">
              <a:buNone/>
            </a:pPr>
            <a:r>
              <a:rPr lang="en-US" dirty="0" smtClean="0"/>
              <a:t>God is glorified by our suffering</a:t>
            </a:r>
            <a:endParaRPr lang="en-US" dirty="0"/>
          </a:p>
          <a:p>
            <a:pPr marL="0" indent="0">
              <a:buNone/>
            </a:pPr>
            <a:endParaRPr lang="en-US" b="1" dirty="0"/>
          </a:p>
        </p:txBody>
      </p:sp>
      <p:sp>
        <p:nvSpPr>
          <p:cNvPr id="4" name="TextBox 3"/>
          <p:cNvSpPr txBox="1"/>
          <p:nvPr/>
        </p:nvSpPr>
        <p:spPr>
          <a:xfrm>
            <a:off x="1447800" y="3699301"/>
            <a:ext cx="6019801" cy="1200329"/>
          </a:xfrm>
          <a:prstGeom prst="rect">
            <a:avLst/>
          </a:prstGeom>
          <a:solidFill>
            <a:schemeClr val="tx1"/>
          </a:solidFill>
        </p:spPr>
        <p:txBody>
          <a:bodyPr wrap="square" rtlCol="0">
            <a:normAutofit/>
          </a:bodyPr>
          <a:lstStyle/>
          <a:p>
            <a:r>
              <a:rPr lang="en-US" sz="2400" dirty="0" smtClean="0">
                <a:solidFill>
                  <a:schemeClr val="bg1"/>
                </a:solidFill>
              </a:rPr>
              <a:t>“</a:t>
            </a:r>
            <a:r>
              <a:rPr lang="en-US" sz="2400" b="1" dirty="0" smtClean="0">
                <a:solidFill>
                  <a:schemeClr val="bg1"/>
                </a:solidFill>
              </a:rPr>
              <a:t>Therefore </a:t>
            </a:r>
            <a:r>
              <a:rPr lang="en-US" sz="2400" b="1" u="sng" dirty="0" smtClean="0">
                <a:solidFill>
                  <a:schemeClr val="bg1"/>
                </a:solidFill>
              </a:rPr>
              <a:t>let those </a:t>
            </a:r>
            <a:r>
              <a:rPr lang="en-US" sz="2400" b="1" dirty="0" smtClean="0">
                <a:solidFill>
                  <a:schemeClr val="bg1"/>
                </a:solidFill>
              </a:rPr>
              <a:t>who suffer according to God's will entrust their souls to a faithful Creator while doing good” (1 Pet. 4:19)</a:t>
            </a:r>
          </a:p>
        </p:txBody>
      </p:sp>
    </p:spTree>
    <p:extLst>
      <p:ext uri="{BB962C8B-B14F-4D97-AF65-F5344CB8AC3E}">
        <p14:creationId xmlns:p14="http://schemas.microsoft.com/office/powerpoint/2010/main" val="2437848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Christian?</a:t>
            </a:r>
            <a:endParaRPr lang="en-US" dirty="0"/>
          </a:p>
        </p:txBody>
      </p:sp>
      <p:sp>
        <p:nvSpPr>
          <p:cNvPr id="3" name="Content Placeholder 2"/>
          <p:cNvSpPr>
            <a:spLocks noGrp="1"/>
          </p:cNvSpPr>
          <p:nvPr>
            <p:ph idx="1"/>
          </p:nvPr>
        </p:nvSpPr>
        <p:spPr>
          <a:xfrm>
            <a:off x="1295401" y="1828800"/>
            <a:ext cx="6493692" cy="4442012"/>
          </a:xfrm>
        </p:spPr>
        <p:txBody>
          <a:bodyPr/>
          <a:lstStyle/>
          <a:p>
            <a:pPr marL="514350" indent="-514350">
              <a:buFont typeface="+mj-lt"/>
              <a:buAutoNum type="romanLcPeriod" startAt="5"/>
            </a:pPr>
            <a:r>
              <a:rPr lang="en-US" sz="2800" dirty="0" smtClean="0"/>
              <a:t>The Christian is a </a:t>
            </a:r>
            <a:r>
              <a:rPr lang="en-US" sz="2800" b="1" dirty="0" smtClean="0"/>
              <a:t>patient sufferer</a:t>
            </a:r>
          </a:p>
          <a:p>
            <a:pPr marL="0" indent="0">
              <a:buNone/>
            </a:pPr>
            <a:r>
              <a:rPr lang="en-US" dirty="0" smtClean="0"/>
              <a:t/>
            </a:r>
            <a:br>
              <a:rPr lang="en-US" dirty="0" smtClean="0"/>
            </a:br>
            <a:r>
              <a:rPr lang="en-US" dirty="0" smtClean="0"/>
              <a:t>God is glorified by our suffering</a:t>
            </a:r>
            <a:endParaRPr lang="en-US" dirty="0"/>
          </a:p>
          <a:p>
            <a:pPr marL="0" indent="0">
              <a:buNone/>
            </a:pPr>
            <a:endParaRPr lang="en-US" b="1" dirty="0"/>
          </a:p>
        </p:txBody>
      </p:sp>
      <p:sp>
        <p:nvSpPr>
          <p:cNvPr id="4" name="TextBox 3"/>
          <p:cNvSpPr txBox="1"/>
          <p:nvPr/>
        </p:nvSpPr>
        <p:spPr>
          <a:xfrm>
            <a:off x="1447800" y="3124200"/>
            <a:ext cx="6172200" cy="2569934"/>
          </a:xfrm>
          <a:prstGeom prst="rect">
            <a:avLst/>
          </a:prstGeom>
          <a:solidFill>
            <a:schemeClr val="tx1"/>
          </a:solidFill>
        </p:spPr>
        <p:txBody>
          <a:bodyPr wrap="square" rtlCol="0">
            <a:normAutofit/>
          </a:bodyPr>
          <a:lstStyle/>
          <a:p>
            <a:r>
              <a:rPr lang="en-US" sz="2300" dirty="0" smtClean="0">
                <a:solidFill>
                  <a:schemeClr val="bg1"/>
                </a:solidFill>
              </a:rPr>
              <a:t>“</a:t>
            </a:r>
            <a:r>
              <a:rPr lang="en-US" sz="2300" b="1" dirty="0" smtClean="0">
                <a:solidFill>
                  <a:schemeClr val="bg1"/>
                </a:solidFill>
              </a:rPr>
              <a:t>And it is my prayer that your love may abound more and more, with knowledge and all discernment, 10 so that you may approve what is excellent, and so be pure and blameless for the day of Christ, 11 filled with the fruit of righteousness that comes through Jesus Christ, to the </a:t>
            </a:r>
            <a:r>
              <a:rPr lang="en-US" sz="2300" b="1" u="sng" dirty="0" smtClean="0">
                <a:solidFill>
                  <a:schemeClr val="bg1"/>
                </a:solidFill>
              </a:rPr>
              <a:t>glory and praise of God</a:t>
            </a:r>
            <a:r>
              <a:rPr lang="en-US" sz="2300" b="1" dirty="0" smtClean="0">
                <a:solidFill>
                  <a:schemeClr val="bg1"/>
                </a:solidFill>
              </a:rPr>
              <a:t>” (Phil. 1:9-11)</a:t>
            </a:r>
          </a:p>
        </p:txBody>
      </p:sp>
    </p:spTree>
    <p:extLst>
      <p:ext uri="{BB962C8B-B14F-4D97-AF65-F5344CB8AC3E}">
        <p14:creationId xmlns:p14="http://schemas.microsoft.com/office/powerpoint/2010/main" val="1136922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828800"/>
            <a:ext cx="6254044" cy="1362075"/>
          </a:xfrm>
        </p:spPr>
        <p:txBody>
          <a:bodyPr/>
          <a:lstStyle/>
          <a:p>
            <a:r>
              <a:rPr lang="en-US" dirty="0" smtClean="0">
                <a:latin typeface="Arial Black" panose="020B0A04020102020204" pitchFamily="34" charset="0"/>
              </a:rPr>
              <a:t>About the church</a:t>
            </a:r>
            <a:endParaRPr lang="en-US" dirty="0">
              <a:latin typeface="Arial Black" panose="020B0A04020102020204" pitchFamily="34" charset="0"/>
            </a:endParaRPr>
          </a:p>
        </p:txBody>
      </p:sp>
      <p:sp>
        <p:nvSpPr>
          <p:cNvPr id="5" name="Text Placeholder 4"/>
          <p:cNvSpPr>
            <a:spLocks noGrp="1"/>
          </p:cNvSpPr>
          <p:nvPr>
            <p:ph type="body" idx="1"/>
          </p:nvPr>
        </p:nvSpPr>
        <p:spPr>
          <a:xfrm>
            <a:off x="1447801" y="3725334"/>
            <a:ext cx="6239934" cy="1684866"/>
          </a:xfrm>
        </p:spPr>
        <p:txBody>
          <a:bodyPr>
            <a:noAutofit/>
          </a:bodyPr>
          <a:lstStyle/>
          <a:p>
            <a:pPr marL="514350" indent="-514350">
              <a:buFont typeface="+mj-lt"/>
              <a:buAutoNum type="romanLcPeriod"/>
            </a:pPr>
            <a:r>
              <a:rPr lang="en-US" sz="3200" b="1" dirty="0" smtClean="0"/>
              <a:t>It’s Organization</a:t>
            </a:r>
          </a:p>
          <a:p>
            <a:pPr marL="514350" indent="-514350">
              <a:buFont typeface="+mj-lt"/>
              <a:buAutoNum type="romanLcPeriod"/>
            </a:pPr>
            <a:r>
              <a:rPr lang="en-US" sz="3200" b="1" dirty="0" smtClean="0"/>
              <a:t>It’s purpose</a:t>
            </a:r>
          </a:p>
          <a:p>
            <a:pPr marL="514350" indent="-514350">
              <a:buFont typeface="+mj-lt"/>
              <a:buAutoNum type="romanLcPeriod"/>
            </a:pPr>
            <a:r>
              <a:rPr lang="en-US" sz="3200" b="1" dirty="0" smtClean="0"/>
              <a:t>It’s worship</a:t>
            </a:r>
            <a:endParaRPr lang="en-US" sz="3200" b="1" dirty="0"/>
          </a:p>
        </p:txBody>
      </p:sp>
    </p:spTree>
    <p:extLst>
      <p:ext uri="{BB962C8B-B14F-4D97-AF65-F5344CB8AC3E}">
        <p14:creationId xmlns:p14="http://schemas.microsoft.com/office/powerpoint/2010/main" val="2843372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828800"/>
            <a:ext cx="6254044" cy="1362075"/>
          </a:xfrm>
        </p:spPr>
        <p:txBody>
          <a:bodyPr/>
          <a:lstStyle/>
          <a:p>
            <a:r>
              <a:rPr lang="en-US" dirty="0" smtClean="0">
                <a:latin typeface="Arial Black" panose="020B0A04020102020204" pitchFamily="34" charset="0"/>
              </a:rPr>
              <a:t>About the church</a:t>
            </a:r>
            <a:endParaRPr lang="en-US" dirty="0">
              <a:latin typeface="Arial Black" panose="020B0A04020102020204" pitchFamily="34" charset="0"/>
            </a:endParaRPr>
          </a:p>
        </p:txBody>
      </p:sp>
      <p:sp>
        <p:nvSpPr>
          <p:cNvPr id="5" name="Text Placeholder 4"/>
          <p:cNvSpPr>
            <a:spLocks noGrp="1"/>
          </p:cNvSpPr>
          <p:nvPr>
            <p:ph type="body" idx="1"/>
          </p:nvPr>
        </p:nvSpPr>
        <p:spPr>
          <a:xfrm>
            <a:off x="1447801" y="3725334"/>
            <a:ext cx="6239934" cy="1684866"/>
          </a:xfrm>
        </p:spPr>
        <p:txBody>
          <a:bodyPr>
            <a:noAutofit/>
          </a:bodyPr>
          <a:lstStyle/>
          <a:p>
            <a:pPr marL="514350" indent="-514350">
              <a:buFont typeface="+mj-lt"/>
              <a:buAutoNum type="romanLcPeriod"/>
            </a:pPr>
            <a:r>
              <a:rPr lang="en-US" sz="3200" b="1" dirty="0" smtClean="0">
                <a:latin typeface="Arial Black" panose="020B0A04020102020204" pitchFamily="34" charset="0"/>
              </a:rPr>
              <a:t>It’s Organization</a:t>
            </a:r>
          </a:p>
          <a:p>
            <a:pPr marL="514350" indent="-514350">
              <a:buFont typeface="+mj-lt"/>
              <a:buAutoNum type="romanLcPeriod"/>
            </a:pPr>
            <a:r>
              <a:rPr lang="en-US" sz="3200" b="1" dirty="0" smtClean="0">
                <a:solidFill>
                  <a:schemeClr val="bg1">
                    <a:lumMod val="75000"/>
                  </a:schemeClr>
                </a:solidFill>
              </a:rPr>
              <a:t>It’s purpose</a:t>
            </a:r>
          </a:p>
          <a:p>
            <a:pPr marL="514350" indent="-514350">
              <a:buFont typeface="+mj-lt"/>
              <a:buAutoNum type="romanLcPeriod"/>
            </a:pPr>
            <a:r>
              <a:rPr lang="en-US" sz="3200" b="1" dirty="0" smtClean="0">
                <a:solidFill>
                  <a:schemeClr val="bg1">
                    <a:lumMod val="75000"/>
                  </a:schemeClr>
                </a:solidFill>
              </a:rPr>
              <a:t>It’s worship</a:t>
            </a:r>
            <a:endParaRPr lang="en-US" sz="3200" b="1" dirty="0">
              <a:solidFill>
                <a:schemeClr val="bg1">
                  <a:lumMod val="75000"/>
                </a:schemeClr>
              </a:solidFill>
            </a:endParaRPr>
          </a:p>
        </p:txBody>
      </p:sp>
    </p:spTree>
    <p:extLst>
      <p:ext uri="{BB962C8B-B14F-4D97-AF65-F5344CB8AC3E}">
        <p14:creationId xmlns:p14="http://schemas.microsoft.com/office/powerpoint/2010/main" val="1529603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About the church…the church has the right to organize itself…</a:t>
            </a:r>
            <a:endParaRPr lang="en-US" sz="3200" b="1"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Universal</a:t>
            </a:r>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676400" y="2895600"/>
            <a:ext cx="6180858" cy="1200329"/>
          </a:xfrm>
          <a:prstGeom prst="rect">
            <a:avLst/>
          </a:prstGeom>
          <a:solidFill>
            <a:schemeClr val="tx1"/>
          </a:solidFill>
        </p:spPr>
        <p:txBody>
          <a:bodyPr wrap="square" rtlCol="0">
            <a:normAutofit/>
          </a:bodyPr>
          <a:lstStyle/>
          <a:p>
            <a:r>
              <a:rPr lang="en-US" sz="2400" b="1" dirty="0" smtClean="0">
                <a:solidFill>
                  <a:schemeClr val="bg1"/>
                </a:solidFill>
              </a:rPr>
              <a:t>“And I tell you, you are Peter, and on this rock I will build </a:t>
            </a:r>
            <a:r>
              <a:rPr lang="en-US" sz="2400" b="1" u="sng" dirty="0" smtClean="0">
                <a:solidFill>
                  <a:schemeClr val="bg1"/>
                </a:solidFill>
              </a:rPr>
              <a:t>my church</a:t>
            </a:r>
            <a:r>
              <a:rPr lang="en-US" sz="2400" b="1" dirty="0" smtClean="0">
                <a:solidFill>
                  <a:schemeClr val="bg1"/>
                </a:solidFill>
              </a:rPr>
              <a:t>, and the gates of hell shall not prevail against it” (Mt. 16:18)</a:t>
            </a:r>
            <a:endParaRPr lang="en-US" sz="2400" b="1" dirty="0">
              <a:solidFill>
                <a:schemeClr val="bg1"/>
              </a:solidFill>
            </a:endParaRPr>
          </a:p>
        </p:txBody>
      </p:sp>
    </p:spTree>
    <p:extLst>
      <p:ext uri="{BB962C8B-B14F-4D97-AF65-F5344CB8AC3E}">
        <p14:creationId xmlns:p14="http://schemas.microsoft.com/office/powerpoint/2010/main" val="32338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About the church…the church has the right to organize itself</a:t>
            </a:r>
            <a:r>
              <a:rPr lang="en-US" sz="3200" dirty="0" smtClean="0"/>
              <a:t>…</a:t>
            </a:r>
            <a:endParaRPr lang="en-US" sz="3200"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Universal</a:t>
            </a:r>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676400" y="2895600"/>
            <a:ext cx="6180858" cy="1569660"/>
          </a:xfrm>
          <a:prstGeom prst="rect">
            <a:avLst/>
          </a:prstGeom>
          <a:solidFill>
            <a:schemeClr val="tx1"/>
          </a:solidFill>
        </p:spPr>
        <p:txBody>
          <a:bodyPr wrap="square" rtlCol="0">
            <a:normAutofit/>
          </a:bodyPr>
          <a:lstStyle/>
          <a:p>
            <a:r>
              <a:rPr lang="en-US" sz="2400" b="1" dirty="0" smtClean="0">
                <a:solidFill>
                  <a:schemeClr val="bg1"/>
                </a:solidFill>
              </a:rPr>
              <a:t>“If I delay, you may know how one ought to behave in the household of God, which is </a:t>
            </a:r>
            <a:r>
              <a:rPr lang="en-US" sz="2400" b="1" u="sng" dirty="0" smtClean="0">
                <a:solidFill>
                  <a:schemeClr val="bg1"/>
                </a:solidFill>
              </a:rPr>
              <a:t>the church of the living God</a:t>
            </a:r>
            <a:r>
              <a:rPr lang="en-US" sz="2400" b="1" dirty="0" smtClean="0">
                <a:solidFill>
                  <a:schemeClr val="bg1"/>
                </a:solidFill>
              </a:rPr>
              <a:t>, a pillar and buttress of the truth” (1 Ti. 3:15)</a:t>
            </a:r>
            <a:endParaRPr lang="en-US" sz="2400" b="1" dirty="0">
              <a:solidFill>
                <a:schemeClr val="bg1"/>
              </a:solidFill>
            </a:endParaRPr>
          </a:p>
        </p:txBody>
      </p:sp>
    </p:spTree>
    <p:extLst>
      <p:ext uri="{BB962C8B-B14F-4D97-AF65-F5344CB8AC3E}">
        <p14:creationId xmlns:p14="http://schemas.microsoft.com/office/powerpoint/2010/main" val="2627262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About the church…the church has the right to organize itself…</a:t>
            </a:r>
            <a:endParaRPr lang="en-US" sz="3200" b="1"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Universal</a:t>
            </a:r>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676400" y="2895600"/>
            <a:ext cx="6180858" cy="1569660"/>
          </a:xfrm>
          <a:prstGeom prst="rect">
            <a:avLst/>
          </a:prstGeom>
          <a:solidFill>
            <a:schemeClr val="tx1"/>
          </a:solidFill>
        </p:spPr>
        <p:txBody>
          <a:bodyPr wrap="square" rtlCol="0">
            <a:normAutofit/>
          </a:bodyPr>
          <a:lstStyle/>
          <a:p>
            <a:r>
              <a:rPr lang="en-US" sz="2400" b="1" dirty="0" smtClean="0">
                <a:solidFill>
                  <a:schemeClr val="bg1"/>
                </a:solidFill>
              </a:rPr>
              <a:t>“22 And he put all things under his feet and gave him as head over all things to the </a:t>
            </a:r>
            <a:r>
              <a:rPr lang="en-US" sz="2400" b="1" u="sng" dirty="0" smtClean="0">
                <a:solidFill>
                  <a:schemeClr val="bg1"/>
                </a:solidFill>
              </a:rPr>
              <a:t>church,</a:t>
            </a:r>
            <a:r>
              <a:rPr lang="en-US" sz="2400" b="1" dirty="0" smtClean="0">
                <a:solidFill>
                  <a:schemeClr val="bg1"/>
                </a:solidFill>
              </a:rPr>
              <a:t> 23 which is </a:t>
            </a:r>
            <a:r>
              <a:rPr lang="en-US" sz="2400" b="1" u="sng" dirty="0" smtClean="0">
                <a:solidFill>
                  <a:schemeClr val="bg1"/>
                </a:solidFill>
              </a:rPr>
              <a:t>his body</a:t>
            </a:r>
            <a:r>
              <a:rPr lang="en-US" sz="2400" b="1" dirty="0" smtClean="0">
                <a:solidFill>
                  <a:schemeClr val="bg1"/>
                </a:solidFill>
              </a:rPr>
              <a:t>, the fullness of him who fills all in all” (Eph. 1:22-23)</a:t>
            </a:r>
            <a:endParaRPr lang="en-US" sz="2400" b="1" dirty="0">
              <a:solidFill>
                <a:schemeClr val="bg1"/>
              </a:solidFill>
            </a:endParaRPr>
          </a:p>
        </p:txBody>
      </p:sp>
    </p:spTree>
    <p:extLst>
      <p:ext uri="{BB962C8B-B14F-4D97-AF65-F5344CB8AC3E}">
        <p14:creationId xmlns:p14="http://schemas.microsoft.com/office/powerpoint/2010/main" val="3373289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About the church…the church has the right to organize itself…</a:t>
            </a:r>
            <a:endParaRPr lang="en-US" sz="3200" b="1"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Local </a:t>
            </a:r>
            <a:r>
              <a:rPr lang="en-US" b="1" dirty="0" smtClean="0">
                <a:latin typeface="+mj-lt"/>
              </a:rPr>
              <a:t>and</a:t>
            </a:r>
            <a:r>
              <a:rPr lang="en-US" dirty="0" smtClean="0">
                <a:latin typeface="Arial Black" panose="020B0A04020102020204" pitchFamily="34" charset="0"/>
              </a:rPr>
              <a:t> Universal</a:t>
            </a:r>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676400" y="2895600"/>
            <a:ext cx="6180858" cy="1200329"/>
          </a:xfrm>
          <a:prstGeom prst="rect">
            <a:avLst/>
          </a:prstGeom>
          <a:solidFill>
            <a:schemeClr val="tx1"/>
          </a:solidFill>
        </p:spPr>
        <p:txBody>
          <a:bodyPr wrap="square" rtlCol="0">
            <a:normAutofit/>
          </a:bodyPr>
          <a:lstStyle/>
          <a:p>
            <a:r>
              <a:rPr lang="en-US" sz="2400" b="1" dirty="0" smtClean="0">
                <a:solidFill>
                  <a:schemeClr val="bg1"/>
                </a:solidFill>
              </a:rPr>
              <a:t>“To </a:t>
            </a:r>
            <a:r>
              <a:rPr lang="en-US" sz="2400" b="1" u="sng" dirty="0" smtClean="0">
                <a:solidFill>
                  <a:schemeClr val="bg1"/>
                </a:solidFill>
              </a:rPr>
              <a:t>all the saints </a:t>
            </a:r>
            <a:r>
              <a:rPr lang="en-US" sz="2400" b="1" dirty="0" smtClean="0">
                <a:solidFill>
                  <a:schemeClr val="bg1"/>
                </a:solidFill>
              </a:rPr>
              <a:t>in Christ Jesus who are </a:t>
            </a:r>
          </a:p>
          <a:p>
            <a:r>
              <a:rPr lang="en-US" sz="2400" b="1" u="sng" dirty="0" smtClean="0">
                <a:solidFill>
                  <a:schemeClr val="bg1"/>
                </a:solidFill>
              </a:rPr>
              <a:t>at Philippi</a:t>
            </a:r>
            <a:r>
              <a:rPr lang="en-US" sz="2400" b="1" dirty="0" smtClean="0">
                <a:solidFill>
                  <a:schemeClr val="bg1"/>
                </a:solidFill>
              </a:rPr>
              <a:t>, with the overseers and deacons:” (Phil. 1:1)</a:t>
            </a:r>
            <a:endParaRPr lang="en-US" sz="2400" b="1" dirty="0">
              <a:solidFill>
                <a:schemeClr val="bg1"/>
              </a:solidFill>
            </a:endParaRPr>
          </a:p>
        </p:txBody>
      </p:sp>
      <p:cxnSp>
        <p:nvCxnSpPr>
          <p:cNvPr id="46" name="Straight Arrow Connector 45"/>
          <p:cNvCxnSpPr/>
          <p:nvPr/>
        </p:nvCxnSpPr>
        <p:spPr>
          <a:xfrm flipH="1">
            <a:off x="3429000" y="2514600"/>
            <a:ext cx="6858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endCxn id="5" idx="1"/>
          </p:cNvCxnSpPr>
          <p:nvPr/>
        </p:nvCxnSpPr>
        <p:spPr>
          <a:xfrm rot="5400000">
            <a:off x="1414418" y="2776582"/>
            <a:ext cx="981165" cy="457200"/>
          </a:xfrm>
          <a:prstGeom prst="curvedConnector4">
            <a:avLst>
              <a:gd name="adj1" fmla="val 19416"/>
              <a:gd name="adj2" fmla="val 150000"/>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1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anim calcmode="lin" valueType="num">
                                      <p:cBhvr>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About the church…the church has the right to organize itself…</a:t>
            </a:r>
            <a:endParaRPr lang="en-US" sz="3200" b="1" dirty="0"/>
          </a:p>
        </p:txBody>
      </p:sp>
      <p:sp>
        <p:nvSpPr>
          <p:cNvPr id="3" name="Content Placeholder 2"/>
          <p:cNvSpPr>
            <a:spLocks noGrp="1"/>
          </p:cNvSpPr>
          <p:nvPr>
            <p:ph idx="1"/>
          </p:nvPr>
        </p:nvSpPr>
        <p:spPr>
          <a:xfrm>
            <a:off x="1173553" y="2160383"/>
            <a:ext cx="6516445" cy="4041915"/>
          </a:xfrm>
        </p:spPr>
        <p:txBody>
          <a:bodyPr/>
          <a:lstStyle/>
          <a:p>
            <a:r>
              <a:rPr lang="en-US" dirty="0" smtClean="0">
                <a:latin typeface="Arial Black" panose="020B0A04020102020204" pitchFamily="34" charset="0"/>
              </a:rPr>
              <a:t>Local</a:t>
            </a:r>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219200" y="2667000"/>
            <a:ext cx="6858000" cy="461665"/>
          </a:xfrm>
          <a:prstGeom prst="rect">
            <a:avLst/>
          </a:prstGeom>
          <a:solidFill>
            <a:schemeClr val="tx1"/>
          </a:solidFill>
        </p:spPr>
        <p:txBody>
          <a:bodyPr wrap="square" rtlCol="0">
            <a:normAutofit/>
          </a:bodyPr>
          <a:lstStyle/>
          <a:p>
            <a:r>
              <a:rPr lang="en-US" sz="2400" b="1" dirty="0" smtClean="0">
                <a:solidFill>
                  <a:schemeClr val="bg1"/>
                </a:solidFill>
              </a:rPr>
              <a:t>“To the church of God that is in Corinth” (1 Cor. 1:2)</a:t>
            </a:r>
            <a:endParaRPr lang="en-US" sz="2400" b="1" dirty="0">
              <a:solidFill>
                <a:schemeClr val="bg1"/>
              </a:solidFill>
            </a:endParaRPr>
          </a:p>
        </p:txBody>
      </p:sp>
      <p:sp>
        <p:nvSpPr>
          <p:cNvPr id="6" name="TextBox 5"/>
          <p:cNvSpPr txBox="1"/>
          <p:nvPr/>
        </p:nvSpPr>
        <p:spPr>
          <a:xfrm>
            <a:off x="1177846" y="3279475"/>
            <a:ext cx="4343400" cy="461665"/>
          </a:xfrm>
          <a:prstGeom prst="rect">
            <a:avLst/>
          </a:prstGeom>
          <a:solidFill>
            <a:schemeClr val="tx1"/>
          </a:solidFill>
        </p:spPr>
        <p:txBody>
          <a:bodyPr wrap="square" rtlCol="0">
            <a:normAutofit/>
          </a:bodyPr>
          <a:lstStyle/>
          <a:p>
            <a:r>
              <a:rPr lang="en-US" sz="2400" b="1" dirty="0" smtClean="0">
                <a:solidFill>
                  <a:schemeClr val="bg1"/>
                </a:solidFill>
              </a:rPr>
              <a:t>“Churches of Galatia” (Gal. 1:2)</a:t>
            </a:r>
            <a:endParaRPr lang="en-US" sz="2400" b="1" dirty="0">
              <a:solidFill>
                <a:schemeClr val="bg1"/>
              </a:solidFill>
            </a:endParaRPr>
          </a:p>
        </p:txBody>
      </p:sp>
      <p:sp>
        <p:nvSpPr>
          <p:cNvPr id="7" name="TextBox 6"/>
          <p:cNvSpPr txBox="1"/>
          <p:nvPr/>
        </p:nvSpPr>
        <p:spPr>
          <a:xfrm>
            <a:off x="1196593" y="3939687"/>
            <a:ext cx="4357854" cy="461665"/>
          </a:xfrm>
          <a:prstGeom prst="rect">
            <a:avLst/>
          </a:prstGeom>
          <a:solidFill>
            <a:schemeClr val="tx1"/>
          </a:solidFill>
        </p:spPr>
        <p:txBody>
          <a:bodyPr wrap="square" rtlCol="0">
            <a:normAutofit/>
          </a:bodyPr>
          <a:lstStyle/>
          <a:p>
            <a:r>
              <a:rPr lang="en-US" sz="2400" b="1" dirty="0" smtClean="0">
                <a:solidFill>
                  <a:schemeClr val="bg1"/>
                </a:solidFill>
              </a:rPr>
              <a:t>“Churches of Judea” (Gal. 1:22)</a:t>
            </a:r>
            <a:endParaRPr lang="en-US" sz="2400" b="1" dirty="0">
              <a:solidFill>
                <a:schemeClr val="bg1"/>
              </a:solidFill>
            </a:endParaRPr>
          </a:p>
        </p:txBody>
      </p:sp>
      <p:sp>
        <p:nvSpPr>
          <p:cNvPr id="4" name="Rectangle 3"/>
          <p:cNvSpPr/>
          <p:nvPr/>
        </p:nvSpPr>
        <p:spPr>
          <a:xfrm>
            <a:off x="1176132" y="4572000"/>
            <a:ext cx="6901067" cy="830997"/>
          </a:xfrm>
          <a:prstGeom prst="rect">
            <a:avLst/>
          </a:prstGeom>
          <a:solidFill>
            <a:schemeClr val="tx1"/>
          </a:solidFill>
        </p:spPr>
        <p:txBody>
          <a:bodyPr wrap="square">
            <a:normAutofit/>
          </a:bodyPr>
          <a:lstStyle/>
          <a:p>
            <a:r>
              <a:rPr lang="en-US" sz="2400" b="1" dirty="0" smtClean="0">
                <a:solidFill>
                  <a:schemeClr val="bg1"/>
                </a:solidFill>
              </a:rPr>
              <a:t>“To the saints and faithful brothers in Christ at Colossae” (Col. 1:2)</a:t>
            </a:r>
            <a:endParaRPr lang="en-US" sz="2400" b="1" dirty="0">
              <a:solidFill>
                <a:schemeClr val="bg1"/>
              </a:solidFill>
            </a:endParaRPr>
          </a:p>
        </p:txBody>
      </p:sp>
    </p:spTree>
    <p:extLst>
      <p:ext uri="{BB962C8B-B14F-4D97-AF65-F5344CB8AC3E}">
        <p14:creationId xmlns:p14="http://schemas.microsoft.com/office/powerpoint/2010/main" val="36123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About the church…the church has the right to organize itself…</a:t>
            </a:r>
            <a:endParaRPr lang="en-US" sz="3200" b="1"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Local</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639910" y="3048000"/>
            <a:ext cx="6180858" cy="1938992"/>
          </a:xfrm>
          <a:prstGeom prst="rect">
            <a:avLst/>
          </a:prstGeom>
          <a:solidFill>
            <a:schemeClr val="tx1"/>
          </a:solidFill>
        </p:spPr>
        <p:txBody>
          <a:bodyPr wrap="square" rtlCol="0">
            <a:normAutofit/>
          </a:bodyPr>
          <a:lstStyle/>
          <a:p>
            <a:r>
              <a:rPr lang="en-US" sz="2400" b="1" dirty="0" smtClean="0">
                <a:solidFill>
                  <a:schemeClr val="bg1"/>
                </a:solidFill>
              </a:rPr>
              <a:t>“And there arose on that day a great persecution against the </a:t>
            </a:r>
            <a:r>
              <a:rPr lang="en-US" sz="2400" b="1" u="sng" dirty="0" smtClean="0">
                <a:solidFill>
                  <a:schemeClr val="bg1"/>
                </a:solidFill>
              </a:rPr>
              <a:t>church in Jerusalem</a:t>
            </a:r>
            <a:r>
              <a:rPr lang="en-US" sz="2400" b="1" dirty="0" smtClean="0">
                <a:solidFill>
                  <a:schemeClr val="bg1"/>
                </a:solidFill>
              </a:rPr>
              <a:t>, and they were all scattered throughout the regions of Judea and Samaria, except the apostles” (Acts 8:1)</a:t>
            </a:r>
            <a:endParaRPr lang="en-US" sz="2400" b="1" dirty="0">
              <a:solidFill>
                <a:schemeClr val="bg1"/>
              </a:solidFill>
            </a:endParaRPr>
          </a:p>
        </p:txBody>
      </p:sp>
    </p:spTree>
    <p:extLst>
      <p:ext uri="{BB962C8B-B14F-4D97-AF65-F5344CB8AC3E}">
        <p14:creationId xmlns:p14="http://schemas.microsoft.com/office/powerpoint/2010/main" val="470874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God’s way…not man’s</a:t>
            </a:r>
            <a:endParaRPr lang="en-US" b="1" dirty="0"/>
          </a:p>
        </p:txBody>
      </p:sp>
      <p:sp>
        <p:nvSpPr>
          <p:cNvPr id="3" name="Content Placeholder 2"/>
          <p:cNvSpPr>
            <a:spLocks noGrp="1"/>
          </p:cNvSpPr>
          <p:nvPr>
            <p:ph idx="1"/>
          </p:nvPr>
        </p:nvSpPr>
        <p:spPr>
          <a:xfrm>
            <a:off x="1219200" y="1828800"/>
            <a:ext cx="6858000" cy="3894269"/>
          </a:xfrm>
          <a:solidFill>
            <a:schemeClr val="bg1">
              <a:lumMod val="95000"/>
            </a:schemeClr>
          </a:solidFill>
        </p:spPr>
        <p:txBody>
          <a:bodyPr>
            <a:normAutofit/>
          </a:bodyPr>
          <a:lstStyle/>
          <a:p>
            <a:pPr marL="0" indent="0">
              <a:buNone/>
            </a:pPr>
            <a:r>
              <a:rPr lang="en-US" sz="2500" b="1" dirty="0"/>
              <a:t>“</a:t>
            </a:r>
            <a:r>
              <a:rPr lang="en-US" sz="2500" b="1" dirty="0" smtClean="0"/>
              <a:t>So </a:t>
            </a:r>
            <a:r>
              <a:rPr lang="en-US" sz="2500" b="1" dirty="0"/>
              <a:t>when the woman </a:t>
            </a:r>
            <a:r>
              <a:rPr lang="en-US" sz="2500" b="1" dirty="0">
                <a:latin typeface="Arial Black" panose="020B0A04020102020204" pitchFamily="34" charset="0"/>
              </a:rPr>
              <a:t>saw</a:t>
            </a:r>
            <a:r>
              <a:rPr lang="en-US" sz="2500" b="1" dirty="0"/>
              <a:t> that the tree was good for food, and that it was a delight to the eyes, and that the tree was to be desired to make one wise, she took of its fruit and ate, and she also gave some to her husband who was with her, and he </a:t>
            </a:r>
            <a:r>
              <a:rPr lang="en-US" sz="2500" b="1" dirty="0" smtClean="0"/>
              <a:t>ate” (Gen. 3:6)</a:t>
            </a:r>
          </a:p>
          <a:p>
            <a:pPr marL="0" indent="0">
              <a:buNone/>
            </a:pPr>
            <a:endParaRPr lang="en-US" sz="2500" b="1" dirty="0"/>
          </a:p>
          <a:p>
            <a:pPr marL="0" indent="0">
              <a:buNone/>
            </a:pPr>
            <a:r>
              <a:rPr lang="en-US" sz="2500" b="1" dirty="0" smtClean="0"/>
              <a:t>“There </a:t>
            </a:r>
            <a:r>
              <a:rPr lang="en-US" sz="2500" b="1" dirty="0"/>
              <a:t>is a way that seems right to a </a:t>
            </a:r>
            <a:r>
              <a:rPr lang="en-US" sz="2500" b="1" dirty="0" smtClean="0"/>
              <a:t>man,</a:t>
            </a:r>
            <a:br>
              <a:rPr lang="en-US" sz="2500" b="1" dirty="0" smtClean="0"/>
            </a:br>
            <a:r>
              <a:rPr lang="en-US" sz="2500" b="1" dirty="0" smtClean="0"/>
              <a:t>but </a:t>
            </a:r>
            <a:r>
              <a:rPr lang="en-US" sz="2500" b="1" dirty="0"/>
              <a:t>its end is the way to </a:t>
            </a:r>
            <a:r>
              <a:rPr lang="en-US" sz="2500" b="1" dirty="0" smtClean="0"/>
              <a:t>death” (Prov. 14:12)</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8015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817583"/>
            <a:ext cx="6917268" cy="706418"/>
          </a:xfrm>
          <a:solidFill>
            <a:schemeClr val="tx1"/>
          </a:solidFill>
        </p:spPr>
        <p:txBody>
          <a:bodyPr>
            <a:normAutofit fontScale="90000"/>
          </a:bodyPr>
          <a:lstStyle/>
          <a:p>
            <a:r>
              <a:rPr lang="en-US" dirty="0" smtClean="0">
                <a:solidFill>
                  <a:schemeClr val="bg1"/>
                </a:solidFill>
                <a:latin typeface="Arial Black" panose="020B0A04020102020204" pitchFamily="34" charset="0"/>
              </a:rPr>
              <a:t>THE CHURCH</a:t>
            </a:r>
            <a:endParaRPr lang="en-US" dirty="0">
              <a:solidFill>
                <a:schemeClr val="bg1"/>
              </a:solidFill>
              <a:latin typeface="Arial Black" panose="020B0A04020102020204" pitchFamily="34" charset="0"/>
            </a:endParaRPr>
          </a:p>
        </p:txBody>
      </p:sp>
      <p:sp>
        <p:nvSpPr>
          <p:cNvPr id="5" name="Text Placeholder 4"/>
          <p:cNvSpPr>
            <a:spLocks noGrp="1"/>
          </p:cNvSpPr>
          <p:nvPr>
            <p:ph type="body" idx="1"/>
          </p:nvPr>
        </p:nvSpPr>
        <p:spPr>
          <a:xfrm>
            <a:off x="838200" y="1676400"/>
            <a:ext cx="3733800" cy="990600"/>
          </a:xfrm>
          <a:solidFill>
            <a:schemeClr val="bg2"/>
          </a:solidFill>
          <a:ln w="28575">
            <a:solidFill>
              <a:schemeClr val="accent1">
                <a:lumMod val="60000"/>
                <a:lumOff val="40000"/>
              </a:schemeClr>
            </a:solidFill>
          </a:ln>
        </p:spPr>
        <p:txBody>
          <a:bodyPr>
            <a:normAutofit/>
          </a:bodyPr>
          <a:lstStyle/>
          <a:p>
            <a:r>
              <a:rPr lang="en-US" sz="2400" dirty="0" smtClean="0">
                <a:latin typeface="Arial Black" panose="020B0A04020102020204" pitchFamily="34" charset="0"/>
              </a:rPr>
              <a:t>Universal</a:t>
            </a:r>
          </a:p>
          <a:p>
            <a:r>
              <a:rPr lang="en-US" sz="2200" i="1" dirty="0" smtClean="0"/>
              <a:t>Composed of all Christians</a:t>
            </a:r>
            <a:endParaRPr lang="en-US" sz="2200" i="1" dirty="0"/>
          </a:p>
        </p:txBody>
      </p:sp>
      <p:sp>
        <p:nvSpPr>
          <p:cNvPr id="6" name="Text Placeholder 5"/>
          <p:cNvSpPr>
            <a:spLocks noGrp="1"/>
          </p:cNvSpPr>
          <p:nvPr>
            <p:ph type="body" sz="quarter" idx="3"/>
          </p:nvPr>
        </p:nvSpPr>
        <p:spPr>
          <a:xfrm>
            <a:off x="4648200" y="1676400"/>
            <a:ext cx="3657600" cy="990600"/>
          </a:xfrm>
          <a:solidFill>
            <a:schemeClr val="accent1">
              <a:lumMod val="60000"/>
              <a:lumOff val="40000"/>
            </a:schemeClr>
          </a:solidFill>
          <a:ln w="28575">
            <a:solidFill>
              <a:schemeClr val="tx2">
                <a:lumMod val="60000"/>
                <a:lumOff val="40000"/>
              </a:schemeClr>
            </a:solidFill>
          </a:ln>
        </p:spPr>
        <p:txBody>
          <a:bodyPr>
            <a:normAutofit fontScale="92500" lnSpcReduction="20000"/>
          </a:bodyPr>
          <a:lstStyle/>
          <a:p>
            <a:r>
              <a:rPr lang="en-US" sz="2800" dirty="0" smtClean="0">
                <a:latin typeface="Arial Black" panose="020B0A04020102020204" pitchFamily="34" charset="0"/>
              </a:rPr>
              <a:t>Local</a:t>
            </a:r>
          </a:p>
          <a:p>
            <a:r>
              <a:rPr lang="en-US" sz="2200" i="1" dirty="0" smtClean="0"/>
              <a:t>Composed of Christians in one locality</a:t>
            </a:r>
            <a:endParaRPr lang="en-US" sz="2200" i="1" dirty="0"/>
          </a:p>
        </p:txBody>
      </p:sp>
      <p:sp>
        <p:nvSpPr>
          <p:cNvPr id="7" name="Content Placeholder 6"/>
          <p:cNvSpPr>
            <a:spLocks noGrp="1"/>
          </p:cNvSpPr>
          <p:nvPr>
            <p:ph sz="quarter" idx="13"/>
          </p:nvPr>
        </p:nvSpPr>
        <p:spPr>
          <a:xfrm>
            <a:off x="838200" y="2743200"/>
            <a:ext cx="3733800" cy="2980944"/>
          </a:xfrm>
          <a:ln w="38100">
            <a:solidFill>
              <a:schemeClr val="accent1">
                <a:lumMod val="60000"/>
                <a:lumOff val="40000"/>
              </a:schemeClr>
            </a:solidFill>
          </a:ln>
        </p:spPr>
        <p:txBody>
          <a:bodyPr>
            <a:normAutofit fontScale="85000" lnSpcReduction="10000"/>
          </a:bodyPr>
          <a:lstStyle/>
          <a:p>
            <a:r>
              <a:rPr lang="en-US" sz="2000" b="1" dirty="0" smtClean="0"/>
              <a:t>There is just one</a:t>
            </a:r>
          </a:p>
          <a:p>
            <a:r>
              <a:rPr lang="en-US" sz="2000" b="1" dirty="0" smtClean="0"/>
              <a:t>Begin at Pentecost</a:t>
            </a:r>
          </a:p>
          <a:p>
            <a:r>
              <a:rPr lang="en-US" sz="2000" b="1" dirty="0" smtClean="0"/>
              <a:t>Enter by being added by the Lord</a:t>
            </a:r>
          </a:p>
          <a:p>
            <a:r>
              <a:rPr lang="en-US" sz="2000" b="1" dirty="0" smtClean="0"/>
              <a:t>Lord knows his members</a:t>
            </a:r>
          </a:p>
          <a:p>
            <a:r>
              <a:rPr lang="en-US" sz="2000" b="1" dirty="0" smtClean="0"/>
              <a:t>Consists of all the saved</a:t>
            </a:r>
          </a:p>
          <a:p>
            <a:r>
              <a:rPr lang="en-US" sz="2000" b="1" dirty="0" smtClean="0"/>
              <a:t>Must be in this to be saved</a:t>
            </a:r>
          </a:p>
          <a:p>
            <a:r>
              <a:rPr lang="en-US" sz="2000" b="1" dirty="0" smtClean="0"/>
              <a:t>No earthly organization</a:t>
            </a:r>
          </a:p>
          <a:p>
            <a:r>
              <a:rPr lang="en-US" sz="2000" b="1" dirty="0" smtClean="0"/>
              <a:t>Can’t be divided</a:t>
            </a:r>
          </a:p>
          <a:p>
            <a:r>
              <a:rPr lang="en-US" sz="2000" b="1" dirty="0" smtClean="0"/>
              <a:t>Death doesn’t effect membership</a:t>
            </a:r>
          </a:p>
          <a:p>
            <a:r>
              <a:rPr lang="en-US" sz="2000" b="1" dirty="0" smtClean="0"/>
              <a:t>Does not have one scriptural name</a:t>
            </a:r>
            <a:endParaRPr lang="en-US" sz="2000" b="1" dirty="0"/>
          </a:p>
        </p:txBody>
      </p:sp>
      <p:sp>
        <p:nvSpPr>
          <p:cNvPr id="8" name="Content Placeholder 7"/>
          <p:cNvSpPr>
            <a:spLocks noGrp="1"/>
          </p:cNvSpPr>
          <p:nvPr>
            <p:ph sz="quarter" idx="14"/>
          </p:nvPr>
        </p:nvSpPr>
        <p:spPr>
          <a:xfrm>
            <a:off x="4648200" y="2743200"/>
            <a:ext cx="3657600" cy="2981389"/>
          </a:xfrm>
          <a:ln w="38100">
            <a:solidFill>
              <a:schemeClr val="bg2">
                <a:lumMod val="75000"/>
              </a:schemeClr>
            </a:solidFill>
          </a:ln>
        </p:spPr>
        <p:txBody>
          <a:bodyPr>
            <a:normAutofit fontScale="70000" lnSpcReduction="20000"/>
          </a:bodyPr>
          <a:lstStyle/>
          <a:p>
            <a:r>
              <a:rPr lang="en-US" b="1" dirty="0" smtClean="0"/>
              <a:t>There are many</a:t>
            </a:r>
          </a:p>
          <a:p>
            <a:r>
              <a:rPr lang="en-US" b="1" dirty="0" smtClean="0"/>
              <a:t>Begins when people join</a:t>
            </a:r>
          </a:p>
          <a:p>
            <a:r>
              <a:rPr lang="en-US" b="1" dirty="0" smtClean="0"/>
              <a:t>Enter by joining ourselves</a:t>
            </a:r>
          </a:p>
          <a:p>
            <a:r>
              <a:rPr lang="en-US" b="1" dirty="0" smtClean="0"/>
              <a:t>Enrolled by human judgment</a:t>
            </a:r>
          </a:p>
          <a:p>
            <a:r>
              <a:rPr lang="en-US" b="1" dirty="0" smtClean="0"/>
              <a:t>Consists of both saved &amp; lost</a:t>
            </a:r>
          </a:p>
          <a:p>
            <a:r>
              <a:rPr lang="en-US" b="1" dirty="0" smtClean="0"/>
              <a:t>Do not have to be in this to be saved</a:t>
            </a:r>
          </a:p>
          <a:p>
            <a:r>
              <a:rPr lang="en-US" b="1" dirty="0" smtClean="0"/>
              <a:t>Has earthly organization</a:t>
            </a:r>
          </a:p>
          <a:p>
            <a:r>
              <a:rPr lang="en-US" b="1" dirty="0" smtClean="0"/>
              <a:t>Can be divided</a:t>
            </a:r>
          </a:p>
          <a:p>
            <a:r>
              <a:rPr lang="en-US" b="1" dirty="0" smtClean="0"/>
              <a:t>Death does effect membership</a:t>
            </a:r>
          </a:p>
          <a:p>
            <a:r>
              <a:rPr lang="en-US" b="1" dirty="0" smtClean="0"/>
              <a:t>May use different scriptural name</a:t>
            </a:r>
            <a:r>
              <a:rPr lang="en-US" dirty="0" smtClean="0"/>
              <a:t>s</a:t>
            </a:r>
          </a:p>
          <a:p>
            <a:endParaRPr lang="en-US" dirty="0"/>
          </a:p>
        </p:txBody>
      </p:sp>
    </p:spTree>
    <p:extLst>
      <p:ext uri="{BB962C8B-B14F-4D97-AF65-F5344CB8AC3E}">
        <p14:creationId xmlns:p14="http://schemas.microsoft.com/office/powerpoint/2010/main" val="760154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About the church…the church has the right to organize itself…</a:t>
            </a:r>
            <a:endParaRPr lang="en-US" sz="3200"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Local</a:t>
            </a:r>
          </a:p>
          <a:p>
            <a:endParaRPr lang="en-US" dirty="0">
              <a:latin typeface="Arial Black" panose="020B0A04020102020204" pitchFamily="34" charset="0"/>
            </a:endParaRPr>
          </a:p>
          <a:p>
            <a:pPr marL="0" indent="0">
              <a:buNone/>
            </a:pPr>
            <a:r>
              <a:rPr lang="en-US" dirty="0" smtClean="0">
                <a:latin typeface="Arial Black" panose="020B0A04020102020204" pitchFamily="34" charset="0"/>
              </a:rPr>
              <a:t>Elders in every church</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515414" y="3505200"/>
            <a:ext cx="6180858" cy="1569660"/>
          </a:xfrm>
          <a:prstGeom prst="rect">
            <a:avLst/>
          </a:prstGeom>
          <a:solidFill>
            <a:schemeClr val="tx1"/>
          </a:solidFill>
        </p:spPr>
        <p:txBody>
          <a:bodyPr wrap="square" rtlCol="0">
            <a:normAutofit/>
          </a:bodyPr>
          <a:lstStyle/>
          <a:p>
            <a:r>
              <a:rPr lang="en-US" sz="2400" b="1" dirty="0" smtClean="0">
                <a:solidFill>
                  <a:schemeClr val="bg1"/>
                </a:solidFill>
              </a:rPr>
              <a:t>“And when they had appointed </a:t>
            </a:r>
            <a:r>
              <a:rPr lang="en-US" sz="2400" b="1" u="sng" dirty="0" smtClean="0">
                <a:solidFill>
                  <a:schemeClr val="bg1"/>
                </a:solidFill>
              </a:rPr>
              <a:t>elders for them in every church</a:t>
            </a:r>
            <a:r>
              <a:rPr lang="en-US" sz="2400" b="1" dirty="0" smtClean="0">
                <a:solidFill>
                  <a:schemeClr val="bg1"/>
                </a:solidFill>
              </a:rPr>
              <a:t>, with prayer and fasting they committed them to the Lord in whom they had believed” (Acts 14:23)</a:t>
            </a:r>
            <a:endParaRPr lang="en-US" sz="2400" b="1" dirty="0">
              <a:solidFill>
                <a:schemeClr val="bg1"/>
              </a:solidFill>
            </a:endParaRPr>
          </a:p>
        </p:txBody>
      </p:sp>
    </p:spTree>
    <p:extLst>
      <p:ext uri="{BB962C8B-B14F-4D97-AF65-F5344CB8AC3E}">
        <p14:creationId xmlns:p14="http://schemas.microsoft.com/office/powerpoint/2010/main" val="10138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About the church…the church has the right to organize itself…</a:t>
            </a:r>
            <a:endParaRPr lang="en-US" sz="3200" dirty="0"/>
          </a:p>
        </p:txBody>
      </p:sp>
      <p:sp>
        <p:nvSpPr>
          <p:cNvPr id="3" name="Content Placeholder 2"/>
          <p:cNvSpPr>
            <a:spLocks noGrp="1"/>
          </p:cNvSpPr>
          <p:nvPr>
            <p:ph idx="1"/>
          </p:nvPr>
        </p:nvSpPr>
        <p:spPr>
          <a:xfrm>
            <a:off x="1143000" y="1905000"/>
            <a:ext cx="6858000" cy="4191000"/>
          </a:xfrm>
        </p:spPr>
        <p:txBody>
          <a:bodyPr/>
          <a:lstStyle/>
          <a:p>
            <a:r>
              <a:rPr lang="en-US" dirty="0" smtClean="0">
                <a:latin typeface="Arial Black" panose="020B0A04020102020204" pitchFamily="34" charset="0"/>
              </a:rPr>
              <a:t>Local</a:t>
            </a:r>
            <a:br>
              <a:rPr lang="en-US" dirty="0" smtClean="0">
                <a:latin typeface="Arial Black" panose="020B0A04020102020204" pitchFamily="34" charset="0"/>
              </a:rPr>
            </a:br>
            <a:endParaRPr lang="en-US" dirty="0">
              <a:latin typeface="Arial Black" panose="020B0A04020102020204" pitchFamily="34" charset="0"/>
            </a:endParaRPr>
          </a:p>
          <a:p>
            <a:pPr marL="0" indent="0">
              <a:buNone/>
            </a:pPr>
            <a:r>
              <a:rPr lang="en-US" dirty="0" smtClean="0">
                <a:latin typeface="Arial Black" panose="020B0A04020102020204" pitchFamily="34" charset="0"/>
              </a:rPr>
              <a:t>Elders (plurality) in every church</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515414" y="3200400"/>
            <a:ext cx="6180858" cy="2677656"/>
          </a:xfrm>
          <a:prstGeom prst="rect">
            <a:avLst/>
          </a:prstGeom>
          <a:solidFill>
            <a:schemeClr val="tx1"/>
          </a:solidFill>
        </p:spPr>
        <p:txBody>
          <a:bodyPr wrap="square" rtlCol="0">
            <a:normAutofit/>
          </a:bodyPr>
          <a:lstStyle/>
          <a:p>
            <a:r>
              <a:rPr lang="en-US" sz="2400" b="1" dirty="0" smtClean="0">
                <a:solidFill>
                  <a:schemeClr val="bg1"/>
                </a:solidFill>
              </a:rPr>
              <a:t>“Now from Miletus he sent to Ephesus and called the elders of the church to come to him… Pay careful attention to yourselves and to all the flock, in which the Holy Spirit has made you overseers, to care for the church of God, which he obtained with his own blood. ” (Acts 20:17, 28)</a:t>
            </a:r>
            <a:endParaRPr lang="en-US" sz="2400" b="1" dirty="0">
              <a:solidFill>
                <a:schemeClr val="bg1"/>
              </a:solidFill>
            </a:endParaRPr>
          </a:p>
        </p:txBody>
      </p:sp>
    </p:spTree>
    <p:extLst>
      <p:ext uri="{BB962C8B-B14F-4D97-AF65-F5344CB8AC3E}">
        <p14:creationId xmlns:p14="http://schemas.microsoft.com/office/powerpoint/2010/main" val="11517648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About the church…the church has the right to organize itself…</a:t>
            </a:r>
            <a:endParaRPr lang="en-US" sz="3200"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Local</a:t>
            </a:r>
          </a:p>
          <a:p>
            <a:endParaRPr lang="en-US" dirty="0">
              <a:latin typeface="Arial Black" panose="020B0A04020102020204" pitchFamily="34" charset="0"/>
            </a:endParaRPr>
          </a:p>
          <a:p>
            <a:pPr marL="0" indent="0">
              <a:buNone/>
            </a:pPr>
            <a:r>
              <a:rPr lang="en-US" dirty="0" smtClean="0">
                <a:latin typeface="Arial Black" panose="020B0A04020102020204" pitchFamily="34" charset="0"/>
              </a:rPr>
              <a:t>Elders (plurality) in every church</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515414" y="3505200"/>
            <a:ext cx="6180858" cy="461665"/>
          </a:xfrm>
          <a:prstGeom prst="rect">
            <a:avLst/>
          </a:prstGeom>
          <a:solidFill>
            <a:schemeClr val="tx1"/>
          </a:solidFill>
        </p:spPr>
        <p:txBody>
          <a:bodyPr wrap="square" rtlCol="0">
            <a:normAutofit/>
          </a:bodyPr>
          <a:lstStyle/>
          <a:p>
            <a:r>
              <a:rPr lang="en-US" sz="2400" b="1" dirty="0" smtClean="0">
                <a:solidFill>
                  <a:schemeClr val="bg1"/>
                </a:solidFill>
              </a:rPr>
              <a:t>“So I exhort the elders </a:t>
            </a:r>
            <a:r>
              <a:rPr lang="en-US" sz="2400" b="1" u="sng" dirty="0" smtClean="0">
                <a:solidFill>
                  <a:schemeClr val="bg1"/>
                </a:solidFill>
              </a:rPr>
              <a:t>among you” (1 Pet. 5:1)</a:t>
            </a:r>
            <a:endParaRPr lang="en-US" sz="2400" b="1" u="sng" dirty="0">
              <a:solidFill>
                <a:schemeClr val="bg1"/>
              </a:solidFill>
            </a:endParaRPr>
          </a:p>
        </p:txBody>
      </p:sp>
    </p:spTree>
    <p:extLst>
      <p:ext uri="{BB962C8B-B14F-4D97-AF65-F5344CB8AC3E}">
        <p14:creationId xmlns:p14="http://schemas.microsoft.com/office/powerpoint/2010/main" val="36870008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About the church…the church has the right to organize itself…</a:t>
            </a:r>
            <a:endParaRPr lang="en-US" sz="3200" dirty="0"/>
          </a:p>
        </p:txBody>
      </p:sp>
      <p:sp>
        <p:nvSpPr>
          <p:cNvPr id="3" name="Content Placeholder 2"/>
          <p:cNvSpPr>
            <a:spLocks noGrp="1"/>
          </p:cNvSpPr>
          <p:nvPr>
            <p:ph idx="1"/>
          </p:nvPr>
        </p:nvSpPr>
        <p:spPr>
          <a:xfrm>
            <a:off x="1447800" y="1981200"/>
            <a:ext cx="6192663" cy="3832412"/>
          </a:xfrm>
        </p:spPr>
        <p:txBody>
          <a:bodyPr/>
          <a:lstStyle/>
          <a:p>
            <a:r>
              <a:rPr lang="en-US" dirty="0" smtClean="0">
                <a:latin typeface="Arial Black" panose="020B0A04020102020204" pitchFamily="34" charset="0"/>
              </a:rPr>
              <a:t>Local</a:t>
            </a:r>
          </a:p>
          <a:p>
            <a:pPr marL="0" indent="0">
              <a:buNone/>
            </a:pP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Deacons in every church</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515414" y="3276600"/>
            <a:ext cx="6180858" cy="1200329"/>
          </a:xfrm>
          <a:prstGeom prst="rect">
            <a:avLst/>
          </a:prstGeom>
          <a:solidFill>
            <a:schemeClr val="tx1"/>
          </a:solidFill>
        </p:spPr>
        <p:txBody>
          <a:bodyPr wrap="square" rtlCol="0">
            <a:normAutofit/>
          </a:bodyPr>
          <a:lstStyle/>
          <a:p>
            <a:r>
              <a:rPr lang="en-US" sz="2400" b="1" dirty="0" smtClean="0">
                <a:solidFill>
                  <a:schemeClr val="bg1"/>
                </a:solidFill>
              </a:rPr>
              <a:t>“To all the saints in Christ Jesus who are at Philippi, with the overseers and deacons” (Phil. 1:1</a:t>
            </a:r>
            <a:r>
              <a:rPr lang="en-US" sz="2400" b="1" u="sng" dirty="0" smtClean="0">
                <a:solidFill>
                  <a:schemeClr val="bg1"/>
                </a:solidFill>
              </a:rPr>
              <a:t>)</a:t>
            </a:r>
            <a:endParaRPr lang="en-US" sz="2400" b="1" u="sng" dirty="0">
              <a:solidFill>
                <a:schemeClr val="bg1"/>
              </a:solidFill>
            </a:endParaRPr>
          </a:p>
        </p:txBody>
      </p:sp>
    </p:spTree>
    <p:extLst>
      <p:ext uri="{BB962C8B-B14F-4D97-AF65-F5344CB8AC3E}">
        <p14:creationId xmlns:p14="http://schemas.microsoft.com/office/powerpoint/2010/main" val="8949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About the church…the church has the right to organize itself…</a:t>
            </a:r>
            <a:endParaRPr lang="en-US" sz="3200" dirty="0"/>
          </a:p>
        </p:txBody>
      </p:sp>
      <p:sp>
        <p:nvSpPr>
          <p:cNvPr id="3" name="Content Placeholder 2"/>
          <p:cNvSpPr>
            <a:spLocks noGrp="1"/>
          </p:cNvSpPr>
          <p:nvPr>
            <p:ph idx="1"/>
          </p:nvPr>
        </p:nvSpPr>
        <p:spPr>
          <a:xfrm>
            <a:off x="1447800" y="1981200"/>
            <a:ext cx="6192663" cy="3832412"/>
          </a:xfrm>
        </p:spPr>
        <p:txBody>
          <a:bodyPr/>
          <a:lstStyle/>
          <a:p>
            <a:r>
              <a:rPr lang="en-US" dirty="0" smtClean="0">
                <a:latin typeface="Arial Black" panose="020B0A04020102020204" pitchFamily="34" charset="0"/>
              </a:rPr>
              <a:t>Local</a:t>
            </a:r>
          </a:p>
          <a:p>
            <a:pPr marL="0" indent="0">
              <a:buNone/>
            </a:pP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Members in every church</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515414" y="3276600"/>
            <a:ext cx="6180858" cy="1938992"/>
          </a:xfrm>
          <a:prstGeom prst="rect">
            <a:avLst/>
          </a:prstGeom>
          <a:solidFill>
            <a:schemeClr val="tx1"/>
          </a:solidFill>
        </p:spPr>
        <p:txBody>
          <a:bodyPr wrap="square" rtlCol="0">
            <a:spAutoFit/>
          </a:bodyPr>
          <a:lstStyle/>
          <a:p>
            <a:r>
              <a:rPr lang="en-US" sz="2400" b="1" dirty="0" smtClean="0">
                <a:solidFill>
                  <a:schemeClr val="bg1"/>
                </a:solidFill>
              </a:rPr>
              <a:t>“For as in one body we have many members, and the members do not all have the same function, 5 so we, though many, are one body in Christ, and individually members one of another” (Ro. 14:24)</a:t>
            </a:r>
            <a:endParaRPr lang="en-US" sz="2400" b="1" u="sng" dirty="0">
              <a:solidFill>
                <a:schemeClr val="bg1"/>
              </a:solidFill>
            </a:endParaRPr>
          </a:p>
        </p:txBody>
      </p:sp>
    </p:spTree>
    <p:extLst>
      <p:ext uri="{BB962C8B-B14F-4D97-AF65-F5344CB8AC3E}">
        <p14:creationId xmlns:p14="http://schemas.microsoft.com/office/powerpoint/2010/main" val="10369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About the church…the church has the right to organize itself</a:t>
            </a:r>
            <a:r>
              <a:rPr lang="en-US" sz="3200" dirty="0" smtClean="0"/>
              <a:t>…</a:t>
            </a:r>
            <a:endParaRPr lang="en-US" sz="3200" dirty="0"/>
          </a:p>
        </p:txBody>
      </p:sp>
      <p:sp>
        <p:nvSpPr>
          <p:cNvPr id="3" name="Content Placeholder 2"/>
          <p:cNvSpPr>
            <a:spLocks noGrp="1"/>
          </p:cNvSpPr>
          <p:nvPr>
            <p:ph idx="1"/>
          </p:nvPr>
        </p:nvSpPr>
        <p:spPr>
          <a:xfrm>
            <a:off x="1447800" y="1981200"/>
            <a:ext cx="6192663" cy="3832412"/>
          </a:xfrm>
        </p:spPr>
        <p:txBody>
          <a:bodyPr/>
          <a:lstStyle/>
          <a:p>
            <a:r>
              <a:rPr lang="en-US" dirty="0" smtClean="0">
                <a:latin typeface="Arial Black" panose="020B0A04020102020204" pitchFamily="34" charset="0"/>
              </a:rPr>
              <a:t>Local</a:t>
            </a:r>
          </a:p>
          <a:p>
            <a:pPr marL="0" indent="0">
              <a:buNone/>
            </a:pP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Members in every church</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1515414" y="3276600"/>
            <a:ext cx="6180858" cy="1200329"/>
          </a:xfrm>
          <a:prstGeom prst="rect">
            <a:avLst/>
          </a:prstGeom>
          <a:solidFill>
            <a:schemeClr val="tx1"/>
          </a:solidFill>
        </p:spPr>
        <p:txBody>
          <a:bodyPr wrap="square" rtlCol="0">
            <a:normAutofit/>
          </a:bodyPr>
          <a:lstStyle/>
          <a:p>
            <a:r>
              <a:rPr lang="en-US" sz="2400" b="1" dirty="0" smtClean="0">
                <a:solidFill>
                  <a:schemeClr val="bg1"/>
                </a:solidFill>
              </a:rPr>
              <a:t>“I commend to you our sister Phoebe, a servant of the church at Cenchreae” (Ro. 16:1-2)</a:t>
            </a:r>
            <a:endParaRPr lang="en-US" sz="2400" b="1" u="sng" dirty="0">
              <a:solidFill>
                <a:schemeClr val="bg1"/>
              </a:solidFill>
            </a:endParaRPr>
          </a:p>
        </p:txBody>
      </p:sp>
      <p:sp>
        <p:nvSpPr>
          <p:cNvPr id="7" name="TextBox 6"/>
          <p:cNvSpPr txBox="1"/>
          <p:nvPr/>
        </p:nvSpPr>
        <p:spPr>
          <a:xfrm>
            <a:off x="914400" y="4953000"/>
            <a:ext cx="184731" cy="369332"/>
          </a:xfrm>
          <a:prstGeom prst="rect">
            <a:avLst/>
          </a:prstGeom>
          <a:noFill/>
        </p:spPr>
        <p:txBody>
          <a:bodyPr wrap="none" rtlCol="0">
            <a:spAutoFit/>
          </a:bodyPr>
          <a:lstStyle/>
          <a:p>
            <a:endParaRPr lang="en-US" dirty="0"/>
          </a:p>
        </p:txBody>
      </p:sp>
      <p:sp>
        <p:nvSpPr>
          <p:cNvPr id="9" name="TextBox 8"/>
          <p:cNvSpPr txBox="1"/>
          <p:nvPr/>
        </p:nvSpPr>
        <p:spPr>
          <a:xfrm>
            <a:off x="1515414" y="4953000"/>
            <a:ext cx="6180858" cy="830997"/>
          </a:xfrm>
          <a:prstGeom prst="rect">
            <a:avLst/>
          </a:prstGeom>
          <a:solidFill>
            <a:schemeClr val="tx1"/>
          </a:solidFill>
        </p:spPr>
        <p:txBody>
          <a:bodyPr wrap="square" rtlCol="0">
            <a:spAutoFit/>
          </a:bodyPr>
          <a:lstStyle/>
          <a:p>
            <a:r>
              <a:rPr lang="en-US" sz="2400" b="1" dirty="0" smtClean="0">
                <a:solidFill>
                  <a:schemeClr val="bg1"/>
                </a:solidFill>
              </a:rPr>
              <a:t>“Now you are the body of Christ and individually members of it” (1 Cor. 12:27)</a:t>
            </a:r>
          </a:p>
        </p:txBody>
      </p:sp>
    </p:spTree>
    <p:extLst>
      <p:ext uri="{BB962C8B-B14F-4D97-AF65-F5344CB8AC3E}">
        <p14:creationId xmlns:p14="http://schemas.microsoft.com/office/powerpoint/2010/main" val="2300703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b="1" dirty="0" smtClean="0"/>
              <a:t>This is the way the church does its work </a:t>
            </a:r>
            <a:endParaRPr lang="en-US" sz="3200" b="1" dirty="0"/>
          </a:p>
        </p:txBody>
      </p:sp>
      <p:sp>
        <p:nvSpPr>
          <p:cNvPr id="5" name="Content Placeholder 4"/>
          <p:cNvSpPr>
            <a:spLocks noGrp="1"/>
          </p:cNvSpPr>
          <p:nvPr>
            <p:ph idx="1"/>
          </p:nvPr>
        </p:nvSpPr>
        <p:spPr/>
        <p:txBody>
          <a:bodyPr>
            <a:normAutofit lnSpcReduction="10000"/>
          </a:bodyPr>
          <a:lstStyle/>
          <a:p>
            <a:r>
              <a:rPr lang="en-US" sz="2600" b="1" dirty="0" smtClean="0"/>
              <a:t>“So </a:t>
            </a:r>
            <a:r>
              <a:rPr lang="en-US" sz="2600" b="1" dirty="0"/>
              <a:t>that through the church the manifold wisdom of God might now </a:t>
            </a:r>
            <a:r>
              <a:rPr lang="en-US" sz="2600" b="1" u="sng" dirty="0"/>
              <a:t>be made known t</a:t>
            </a:r>
            <a:r>
              <a:rPr lang="en-US" sz="2600" b="1" dirty="0"/>
              <a:t>o the rulers and authorities in the heavenly </a:t>
            </a:r>
            <a:r>
              <a:rPr lang="en-US" sz="2600" b="1" dirty="0" smtClean="0"/>
              <a:t>places” (Eph. 3:10)</a:t>
            </a:r>
          </a:p>
          <a:p>
            <a:endParaRPr lang="en-US" dirty="0"/>
          </a:p>
          <a:p>
            <a:pPr lvl="1">
              <a:buFont typeface="Wingdings" panose="05000000000000000000" pitchFamily="2" charset="2"/>
              <a:buChar char="Ø"/>
            </a:pPr>
            <a:r>
              <a:rPr lang="en-US" sz="2400" b="1" dirty="0" smtClean="0"/>
              <a:t>Mission work done this way (Acts 13:1-3; Acts 14:25-28)</a:t>
            </a:r>
          </a:p>
          <a:p>
            <a:pPr lvl="1">
              <a:buFont typeface="Wingdings" panose="05000000000000000000" pitchFamily="2" charset="2"/>
              <a:buChar char="Ø"/>
            </a:pPr>
            <a:r>
              <a:rPr lang="en-US" sz="2400" b="1" dirty="0" smtClean="0"/>
              <a:t>Benevolence handled this way (Acts 11:29-30)</a:t>
            </a:r>
            <a:endParaRPr lang="en-US" sz="2400" b="1" dirty="0"/>
          </a:p>
        </p:txBody>
      </p:sp>
    </p:spTree>
    <p:extLst>
      <p:ext uri="{BB962C8B-B14F-4D97-AF65-F5344CB8AC3E}">
        <p14:creationId xmlns:p14="http://schemas.microsoft.com/office/powerpoint/2010/main" val="1117338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828800"/>
            <a:ext cx="6254044" cy="1362075"/>
          </a:xfrm>
        </p:spPr>
        <p:txBody>
          <a:bodyPr/>
          <a:lstStyle/>
          <a:p>
            <a:r>
              <a:rPr lang="en-US" dirty="0" smtClean="0">
                <a:latin typeface="Arial Black" panose="020B0A04020102020204" pitchFamily="34" charset="0"/>
              </a:rPr>
              <a:t>About the church</a:t>
            </a:r>
            <a:endParaRPr lang="en-US" dirty="0">
              <a:latin typeface="Arial Black" panose="020B0A04020102020204" pitchFamily="34" charset="0"/>
            </a:endParaRPr>
          </a:p>
        </p:txBody>
      </p:sp>
      <p:sp>
        <p:nvSpPr>
          <p:cNvPr id="5" name="Text Placeholder 4"/>
          <p:cNvSpPr>
            <a:spLocks noGrp="1"/>
          </p:cNvSpPr>
          <p:nvPr>
            <p:ph type="body" idx="1"/>
          </p:nvPr>
        </p:nvSpPr>
        <p:spPr>
          <a:xfrm>
            <a:off x="1447801" y="3725334"/>
            <a:ext cx="6239934" cy="1684866"/>
          </a:xfrm>
        </p:spPr>
        <p:txBody>
          <a:bodyPr>
            <a:noAutofit/>
          </a:bodyPr>
          <a:lstStyle/>
          <a:p>
            <a:pPr marL="514350" indent="-514350">
              <a:buFont typeface="+mj-lt"/>
              <a:buAutoNum type="romanLcPeriod"/>
            </a:pPr>
            <a:r>
              <a:rPr lang="en-US" sz="3200" b="1" dirty="0" smtClean="0">
                <a:solidFill>
                  <a:schemeClr val="bg1">
                    <a:lumMod val="75000"/>
                  </a:schemeClr>
                </a:solidFill>
              </a:rPr>
              <a:t>It’s Organization</a:t>
            </a:r>
          </a:p>
          <a:p>
            <a:pPr marL="514350" indent="-514350">
              <a:buFont typeface="+mj-lt"/>
              <a:buAutoNum type="romanLcPeriod"/>
            </a:pPr>
            <a:r>
              <a:rPr lang="en-US" sz="3600" b="1" dirty="0" smtClean="0">
                <a:solidFill>
                  <a:schemeClr val="bg2">
                    <a:lumMod val="50000"/>
                  </a:schemeClr>
                </a:solidFill>
                <a:latin typeface="Arial Black" panose="020B0A04020102020204" pitchFamily="34" charset="0"/>
              </a:rPr>
              <a:t>It’s purpose</a:t>
            </a:r>
          </a:p>
          <a:p>
            <a:pPr marL="514350" indent="-514350">
              <a:buFont typeface="+mj-lt"/>
              <a:buAutoNum type="romanLcPeriod"/>
            </a:pPr>
            <a:r>
              <a:rPr lang="en-US" sz="3200" b="1" dirty="0" smtClean="0">
                <a:solidFill>
                  <a:schemeClr val="bg1">
                    <a:lumMod val="75000"/>
                  </a:schemeClr>
                </a:solidFill>
              </a:rPr>
              <a:t>It’s worship</a:t>
            </a:r>
            <a:endParaRPr lang="en-US" sz="3200" b="1" dirty="0">
              <a:solidFill>
                <a:schemeClr val="bg1">
                  <a:lumMod val="75000"/>
                </a:schemeClr>
              </a:solidFill>
            </a:endParaRPr>
          </a:p>
        </p:txBody>
      </p:sp>
    </p:spTree>
    <p:extLst>
      <p:ext uri="{BB962C8B-B14F-4D97-AF65-F5344CB8AC3E}">
        <p14:creationId xmlns:p14="http://schemas.microsoft.com/office/powerpoint/2010/main" val="1964731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latin typeface="Arial Black" panose="020B0A04020102020204" pitchFamily="34" charset="0"/>
              </a:rPr>
              <a:t>Evangelism</a:t>
            </a:r>
          </a:p>
          <a:p>
            <a:pPr marL="937260" lvl="1" indent="-571500">
              <a:buFont typeface="+mj-lt"/>
              <a:buAutoNum type="arabicPeriod"/>
            </a:pPr>
            <a:r>
              <a:rPr lang="en-US" sz="2600" b="1" dirty="0">
                <a:latin typeface="Arial Black" panose="020B0A04020102020204" pitchFamily="34" charset="0"/>
              </a:rPr>
              <a:t>Edification</a:t>
            </a:r>
          </a:p>
          <a:p>
            <a:pPr marL="937260" lvl="1" indent="-571500">
              <a:buFont typeface="+mj-lt"/>
              <a:buAutoNum type="arabicPeriod"/>
            </a:pPr>
            <a:r>
              <a:rPr lang="en-US" sz="2600" b="1" dirty="0">
                <a:latin typeface="Arial Black" panose="020B0A04020102020204" pitchFamily="34" charset="0"/>
              </a:rPr>
              <a:t>Benevolence</a:t>
            </a:r>
          </a:p>
          <a:p>
            <a:pPr marL="365760" lvl="1" indent="0">
              <a:buNone/>
            </a:pPr>
            <a:endParaRPr lang="en-US" sz="2600" b="1" dirty="0" smtClean="0"/>
          </a:p>
          <a:p>
            <a:pPr marL="514350" indent="-514350">
              <a:buFont typeface="+mj-lt"/>
              <a:buAutoNum type="romanUcPeriod"/>
            </a:pPr>
            <a:endParaRPr lang="en-US" sz="2800" b="1" dirty="0"/>
          </a:p>
        </p:txBody>
      </p:sp>
    </p:spTree>
    <p:extLst>
      <p:ext uri="{BB962C8B-B14F-4D97-AF65-F5344CB8AC3E}">
        <p14:creationId xmlns:p14="http://schemas.microsoft.com/office/powerpoint/2010/main" val="1190276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God’s Pattern</a:t>
            </a:r>
            <a:endParaRPr lang="en-US" b="1" dirty="0"/>
          </a:p>
        </p:txBody>
      </p:sp>
      <p:sp>
        <p:nvSpPr>
          <p:cNvPr id="3" name="Content Placeholder 2"/>
          <p:cNvSpPr>
            <a:spLocks noGrp="1"/>
          </p:cNvSpPr>
          <p:nvPr>
            <p:ph idx="1"/>
          </p:nvPr>
        </p:nvSpPr>
        <p:spPr>
          <a:xfrm>
            <a:off x="1447800" y="1905000"/>
            <a:ext cx="6211645" cy="3818069"/>
          </a:xfrm>
        </p:spPr>
        <p:txBody>
          <a:bodyPr>
            <a:normAutofit lnSpcReduction="10000"/>
          </a:bodyPr>
          <a:lstStyle/>
          <a:p>
            <a:pPr marL="0" indent="0">
              <a:buNone/>
            </a:pPr>
            <a:r>
              <a:rPr lang="en-US" b="1" dirty="0"/>
              <a:t>“I know, O </a:t>
            </a:r>
            <a:r>
              <a:rPr lang="en-US" b="1" cap="small" dirty="0"/>
              <a:t>Lord</a:t>
            </a:r>
            <a:r>
              <a:rPr lang="en-US" b="1" dirty="0"/>
              <a:t>, that the way of man is not in </a:t>
            </a:r>
            <a:r>
              <a:rPr lang="en-US" b="1" dirty="0" smtClean="0"/>
              <a:t>himself, that </a:t>
            </a:r>
            <a:r>
              <a:rPr lang="en-US" b="1" dirty="0"/>
              <a:t>it is not in man who walks to direct his </a:t>
            </a:r>
            <a:r>
              <a:rPr lang="en-US" b="1" dirty="0" smtClean="0"/>
              <a:t>steps” (</a:t>
            </a:r>
            <a:r>
              <a:rPr lang="en-US" b="1" dirty="0"/>
              <a:t>J</a:t>
            </a:r>
            <a:r>
              <a:rPr lang="en-US" b="1" dirty="0" smtClean="0"/>
              <a:t>er. 10:23)</a:t>
            </a:r>
          </a:p>
          <a:p>
            <a:pPr marL="0" indent="0">
              <a:buNone/>
            </a:pPr>
            <a:endParaRPr lang="en-US" b="1" dirty="0"/>
          </a:p>
          <a:p>
            <a:pPr marL="0" indent="0">
              <a:buNone/>
            </a:pPr>
            <a:r>
              <a:rPr lang="en-US" b="1" dirty="0" smtClean="0"/>
              <a:t>“For </a:t>
            </a:r>
            <a:r>
              <a:rPr lang="en-US" b="1" dirty="0"/>
              <a:t>my thoughts are not your thoughts,</a:t>
            </a:r>
            <a:br>
              <a:rPr lang="en-US" b="1" dirty="0"/>
            </a:br>
            <a:r>
              <a:rPr lang="en-US" b="1" dirty="0"/>
              <a:t>neither are your ways my ways, declares the </a:t>
            </a:r>
            <a:r>
              <a:rPr lang="en-US" b="1" cap="small" dirty="0" smtClean="0"/>
              <a:t>Lord</a:t>
            </a:r>
            <a:r>
              <a:rPr lang="en-US" b="1" dirty="0" smtClean="0"/>
              <a:t>. </a:t>
            </a:r>
            <a:r>
              <a:rPr lang="en-US" b="1" baseline="30000" dirty="0" smtClean="0"/>
              <a:t>9 </a:t>
            </a:r>
            <a:r>
              <a:rPr lang="en-US" b="1" dirty="0"/>
              <a:t>For as the heavens are higher than the </a:t>
            </a:r>
            <a:r>
              <a:rPr lang="en-US" b="1" dirty="0" smtClean="0"/>
              <a:t>earth, so </a:t>
            </a:r>
            <a:r>
              <a:rPr lang="en-US" b="1" dirty="0"/>
              <a:t>are my ways higher than your ways</a:t>
            </a:r>
            <a:br>
              <a:rPr lang="en-US" b="1" dirty="0"/>
            </a:br>
            <a:r>
              <a:rPr lang="en-US" b="1" dirty="0"/>
              <a:t>and my thoughts than your </a:t>
            </a:r>
            <a:r>
              <a:rPr lang="en-US" b="1" dirty="0" smtClean="0"/>
              <a:t>thoughts” (Isa. 55:8-9)</a:t>
            </a: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1359349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latin typeface="Arial Black" panose="020B0A04020102020204" pitchFamily="34" charset="0"/>
              </a:rPr>
              <a:t>Evangelism</a:t>
            </a:r>
          </a:p>
          <a:p>
            <a:pPr marL="937260" lvl="1" indent="-571500">
              <a:buFont typeface="+mj-lt"/>
              <a:buAutoNum type="arabicPeriod"/>
            </a:pPr>
            <a:r>
              <a:rPr lang="en-US" sz="2600" dirty="0">
                <a:solidFill>
                  <a:schemeClr val="bg1">
                    <a:lumMod val="75000"/>
                  </a:schemeClr>
                </a:solidFill>
              </a:rPr>
              <a:t>Edification</a:t>
            </a:r>
          </a:p>
          <a:p>
            <a:pPr marL="937260" lvl="1" indent="-571500">
              <a:buFont typeface="+mj-lt"/>
              <a:buAutoNum type="arabicPeriod"/>
            </a:pPr>
            <a:r>
              <a:rPr lang="en-US" sz="2600" dirty="0">
                <a:solidFill>
                  <a:schemeClr val="bg1">
                    <a:lumMod val="75000"/>
                  </a:schemeClr>
                </a:solidFill>
              </a:rPr>
              <a:t>Benevolence</a:t>
            </a:r>
          </a:p>
          <a:p>
            <a:pPr marL="365760" lvl="1" indent="0">
              <a:buNone/>
            </a:pPr>
            <a:endParaRPr lang="en-US" sz="2600" b="1" dirty="0" smtClean="0"/>
          </a:p>
          <a:p>
            <a:pPr marL="514350" indent="-514350">
              <a:buFont typeface="+mj-lt"/>
              <a:buAutoNum type="romanUcPeriod"/>
            </a:pPr>
            <a:endParaRPr lang="en-US" sz="2800" b="1" dirty="0"/>
          </a:p>
        </p:txBody>
      </p:sp>
    </p:spTree>
    <p:extLst>
      <p:ext uri="{BB962C8B-B14F-4D97-AF65-F5344CB8AC3E}">
        <p14:creationId xmlns:p14="http://schemas.microsoft.com/office/powerpoint/2010/main" val="3479190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t>Evangelism</a:t>
            </a:r>
          </a:p>
          <a:p>
            <a:pPr marL="365760" lvl="1" indent="0">
              <a:buNone/>
            </a:pPr>
            <a:endParaRPr lang="en-US" sz="2600" b="1" dirty="0" smtClean="0"/>
          </a:p>
          <a:p>
            <a:pPr marL="365760" lvl="1" indent="0">
              <a:buNone/>
            </a:pPr>
            <a:endParaRPr lang="en-US" sz="2600" b="1" dirty="0" smtClean="0"/>
          </a:p>
          <a:p>
            <a:pPr marL="514350" indent="-514350">
              <a:buFont typeface="+mj-lt"/>
              <a:buAutoNum type="romanUcPeriod"/>
            </a:pPr>
            <a:endParaRPr lang="en-US" sz="2800" b="1" dirty="0"/>
          </a:p>
        </p:txBody>
      </p:sp>
      <p:sp>
        <p:nvSpPr>
          <p:cNvPr id="4" name="TextBox 3"/>
          <p:cNvSpPr txBox="1"/>
          <p:nvPr/>
        </p:nvSpPr>
        <p:spPr>
          <a:xfrm>
            <a:off x="1002406" y="3048000"/>
            <a:ext cx="7239000" cy="2677656"/>
          </a:xfrm>
          <a:prstGeom prst="rect">
            <a:avLst/>
          </a:prstGeom>
          <a:solidFill>
            <a:schemeClr val="tx1"/>
          </a:solidFill>
        </p:spPr>
        <p:txBody>
          <a:bodyPr wrap="square" rtlCol="0">
            <a:normAutofit/>
          </a:bodyPr>
          <a:lstStyle/>
          <a:p>
            <a:r>
              <a:rPr lang="en-US" sz="2400" b="1" dirty="0" smtClean="0">
                <a:solidFill>
                  <a:schemeClr val="bg1"/>
                </a:solidFill>
              </a:rPr>
              <a:t>“18 And Jesus came and said to them, “All authority in heaven and on earth has been given to me. 19 Go therefore and make disciples of all nations, baptizing them in the name of the Father and of the Son and of the Holy Spirit, 20 teaching them to observe all that I have commanded you. And behold, I am with you always, to the end of the age.” (Mt. 28:18-20)</a:t>
            </a:r>
            <a:endParaRPr lang="en-US" sz="2400" b="1" dirty="0">
              <a:solidFill>
                <a:schemeClr val="bg1"/>
              </a:solidFill>
            </a:endParaRPr>
          </a:p>
        </p:txBody>
      </p:sp>
    </p:spTree>
    <p:extLst>
      <p:ext uri="{BB962C8B-B14F-4D97-AF65-F5344CB8AC3E}">
        <p14:creationId xmlns:p14="http://schemas.microsoft.com/office/powerpoint/2010/main" val="40591722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t>Evangelism</a:t>
            </a:r>
          </a:p>
          <a:p>
            <a:pPr marL="365760" lvl="1" indent="0">
              <a:buNone/>
            </a:pPr>
            <a:endParaRPr lang="en-US" sz="2600" b="1" dirty="0" smtClean="0"/>
          </a:p>
          <a:p>
            <a:pPr marL="365760" lvl="1" indent="0">
              <a:buNone/>
            </a:pPr>
            <a:endParaRPr lang="en-US" sz="2600" b="1" dirty="0" smtClean="0"/>
          </a:p>
          <a:p>
            <a:pPr marL="514350" indent="-514350">
              <a:buFont typeface="+mj-lt"/>
              <a:buAutoNum type="romanUcPeriod"/>
            </a:pPr>
            <a:endParaRPr lang="en-US" sz="2800" b="1" dirty="0"/>
          </a:p>
        </p:txBody>
      </p:sp>
      <p:sp>
        <p:nvSpPr>
          <p:cNvPr id="4" name="TextBox 3"/>
          <p:cNvSpPr txBox="1"/>
          <p:nvPr/>
        </p:nvSpPr>
        <p:spPr>
          <a:xfrm>
            <a:off x="1002406" y="3048000"/>
            <a:ext cx="7239000" cy="1200329"/>
          </a:xfrm>
          <a:prstGeom prst="rect">
            <a:avLst/>
          </a:prstGeom>
          <a:solidFill>
            <a:schemeClr val="tx1"/>
          </a:solidFill>
        </p:spPr>
        <p:txBody>
          <a:bodyPr wrap="square" rtlCol="0">
            <a:normAutofit/>
          </a:bodyPr>
          <a:lstStyle/>
          <a:p>
            <a:r>
              <a:rPr lang="en-US" sz="2400" b="1" dirty="0" smtClean="0">
                <a:solidFill>
                  <a:schemeClr val="bg1"/>
                </a:solidFill>
              </a:rPr>
              <a:t>“22 The report of this came to the ears of the church in Jerusalem, and they sent Barnabas to Antioch (Acts 11:22)</a:t>
            </a:r>
            <a:endParaRPr lang="en-US" sz="2400" b="1" dirty="0">
              <a:solidFill>
                <a:schemeClr val="bg1"/>
              </a:solidFill>
            </a:endParaRPr>
          </a:p>
        </p:txBody>
      </p:sp>
    </p:spTree>
    <p:extLst>
      <p:ext uri="{BB962C8B-B14F-4D97-AF65-F5344CB8AC3E}">
        <p14:creationId xmlns:p14="http://schemas.microsoft.com/office/powerpoint/2010/main" val="37195568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t>Evangelism</a:t>
            </a:r>
          </a:p>
          <a:p>
            <a:pPr marL="365760" lvl="1" indent="0">
              <a:buNone/>
            </a:pPr>
            <a:endParaRPr lang="en-US" sz="2600" b="1" dirty="0" smtClean="0"/>
          </a:p>
          <a:p>
            <a:pPr marL="365760" lvl="1" indent="0">
              <a:buNone/>
            </a:pPr>
            <a:endParaRPr lang="en-US" sz="2600" b="1" dirty="0" smtClean="0"/>
          </a:p>
          <a:p>
            <a:pPr marL="514350" indent="-514350">
              <a:buFont typeface="+mj-lt"/>
              <a:buAutoNum type="romanUcPeriod"/>
            </a:pPr>
            <a:endParaRPr lang="en-US" sz="2800" b="1" dirty="0"/>
          </a:p>
        </p:txBody>
      </p:sp>
      <p:sp>
        <p:nvSpPr>
          <p:cNvPr id="4" name="TextBox 3"/>
          <p:cNvSpPr txBox="1"/>
          <p:nvPr/>
        </p:nvSpPr>
        <p:spPr>
          <a:xfrm>
            <a:off x="1002406" y="3048000"/>
            <a:ext cx="7239000" cy="3046988"/>
          </a:xfrm>
          <a:prstGeom prst="rect">
            <a:avLst/>
          </a:prstGeom>
          <a:solidFill>
            <a:schemeClr val="tx1"/>
          </a:solidFill>
        </p:spPr>
        <p:txBody>
          <a:bodyPr wrap="square" rtlCol="0">
            <a:normAutofit/>
          </a:bodyPr>
          <a:lstStyle/>
          <a:p>
            <a:r>
              <a:rPr lang="en-US" sz="2400" b="1" dirty="0" smtClean="0">
                <a:solidFill>
                  <a:schemeClr val="bg1"/>
                </a:solidFill>
              </a:rPr>
              <a:t>“Now there were in the church at Antioch prophets and teachers, Barnabas, Simeon who was called Niger, Lucius of Cyrene, Manaen a lifelong friend of Herod the tetrarch, and Saul. 2 While they were worshiping the Lord and fasting, the Holy Spirit said, “Set apart for me Barnabas and Saul for the work to which I have called them.” 3 Then after fasting and praying they laid their hands on them and sent them off” (Acts 13:1-3)</a:t>
            </a:r>
            <a:endParaRPr lang="en-US" sz="2400" b="1" dirty="0">
              <a:solidFill>
                <a:schemeClr val="bg1"/>
              </a:solidFill>
            </a:endParaRPr>
          </a:p>
        </p:txBody>
      </p:sp>
    </p:spTree>
    <p:extLst>
      <p:ext uri="{BB962C8B-B14F-4D97-AF65-F5344CB8AC3E}">
        <p14:creationId xmlns:p14="http://schemas.microsoft.com/office/powerpoint/2010/main" val="16534056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t>Evangelism</a:t>
            </a:r>
          </a:p>
          <a:p>
            <a:pPr marL="365760" lvl="1" indent="0">
              <a:buNone/>
            </a:pPr>
            <a:endParaRPr lang="en-US" sz="2600" b="1" dirty="0" smtClean="0"/>
          </a:p>
          <a:p>
            <a:pPr marL="365760" lvl="1" indent="0">
              <a:buNone/>
            </a:pPr>
            <a:endParaRPr lang="en-US" sz="2600" b="1" dirty="0" smtClean="0"/>
          </a:p>
          <a:p>
            <a:pPr marL="514350" indent="-514350">
              <a:buFont typeface="+mj-lt"/>
              <a:buAutoNum type="romanUcPeriod"/>
            </a:pPr>
            <a:endParaRPr lang="en-US" sz="2800" b="1" dirty="0"/>
          </a:p>
        </p:txBody>
      </p:sp>
      <p:sp>
        <p:nvSpPr>
          <p:cNvPr id="4" name="TextBox 3"/>
          <p:cNvSpPr txBox="1"/>
          <p:nvPr/>
        </p:nvSpPr>
        <p:spPr>
          <a:xfrm>
            <a:off x="1002406" y="3048000"/>
            <a:ext cx="7239000" cy="3046988"/>
          </a:xfrm>
          <a:prstGeom prst="rect">
            <a:avLst/>
          </a:prstGeom>
          <a:solidFill>
            <a:schemeClr val="tx1"/>
          </a:solidFill>
        </p:spPr>
        <p:txBody>
          <a:bodyPr wrap="square" rtlCol="0">
            <a:normAutofit/>
          </a:bodyPr>
          <a:lstStyle/>
          <a:p>
            <a:r>
              <a:rPr lang="en-US" sz="2400" b="1" dirty="0" smtClean="0">
                <a:solidFill>
                  <a:schemeClr val="bg1"/>
                </a:solidFill>
              </a:rPr>
              <a:t>“25 And when they  (Paul  &amp; Barnabas) had spoken the word in Perga, they went down to Attalia, 26 and from there they sailed to Antioch, where they had been commended to the grace of God for the work that they had fulfilled. 27 And when they arrived and gathered the church together, they declared all that God had done with them, and how he had opened a door of faith to the Gentiles. ” (Acts 14:25-27)</a:t>
            </a:r>
            <a:endParaRPr lang="en-US" sz="2400" b="1" dirty="0">
              <a:solidFill>
                <a:schemeClr val="bg1"/>
              </a:solidFill>
            </a:endParaRPr>
          </a:p>
        </p:txBody>
      </p:sp>
    </p:spTree>
    <p:extLst>
      <p:ext uri="{BB962C8B-B14F-4D97-AF65-F5344CB8AC3E}">
        <p14:creationId xmlns:p14="http://schemas.microsoft.com/office/powerpoint/2010/main" val="40643314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t>Evangelism</a:t>
            </a:r>
          </a:p>
          <a:p>
            <a:pPr marL="365760" lvl="1" indent="0">
              <a:buNone/>
            </a:pPr>
            <a:endParaRPr lang="en-US" sz="2600" b="1" dirty="0" smtClean="0"/>
          </a:p>
          <a:p>
            <a:pPr marL="365760" lvl="1" indent="0">
              <a:buNone/>
            </a:pPr>
            <a:endParaRPr lang="en-US" sz="2600" b="1" dirty="0" smtClean="0"/>
          </a:p>
          <a:p>
            <a:pPr marL="514350" indent="-514350">
              <a:buFont typeface="+mj-lt"/>
              <a:buAutoNum type="romanUcPeriod"/>
            </a:pPr>
            <a:endParaRPr lang="en-US" sz="2800" b="1" dirty="0"/>
          </a:p>
        </p:txBody>
      </p:sp>
      <p:sp>
        <p:nvSpPr>
          <p:cNvPr id="4" name="TextBox 3"/>
          <p:cNvSpPr txBox="1"/>
          <p:nvPr/>
        </p:nvSpPr>
        <p:spPr>
          <a:xfrm>
            <a:off x="1002406" y="2819400"/>
            <a:ext cx="7239000" cy="1508105"/>
          </a:xfrm>
          <a:prstGeom prst="rect">
            <a:avLst/>
          </a:prstGeom>
          <a:solidFill>
            <a:schemeClr val="tx1"/>
          </a:solidFill>
        </p:spPr>
        <p:txBody>
          <a:bodyPr wrap="square" rtlCol="0">
            <a:normAutofit/>
          </a:bodyPr>
          <a:lstStyle/>
          <a:p>
            <a:r>
              <a:rPr lang="en-US" sz="2300" b="1" dirty="0" smtClean="0">
                <a:solidFill>
                  <a:schemeClr val="bg1"/>
                </a:solidFill>
              </a:rPr>
              <a:t>“For not only has the word of the Lord sounded forth from you in Macedonia and Achaia, but your faith in God has gone forth everywhere, so that we need not say anything. ” (1 Th. 1:8)</a:t>
            </a:r>
            <a:endParaRPr lang="en-US" sz="2300" b="1" dirty="0">
              <a:solidFill>
                <a:schemeClr val="bg1"/>
              </a:solidFill>
            </a:endParaRPr>
          </a:p>
        </p:txBody>
      </p:sp>
    </p:spTree>
    <p:extLst>
      <p:ext uri="{BB962C8B-B14F-4D97-AF65-F5344CB8AC3E}">
        <p14:creationId xmlns:p14="http://schemas.microsoft.com/office/powerpoint/2010/main" val="12356102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838200" y="1447800"/>
            <a:ext cx="7375098" cy="464942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t>Evangelism</a:t>
            </a:r>
          </a:p>
          <a:p>
            <a:pPr marL="365760" lvl="1" indent="0">
              <a:buNone/>
            </a:pPr>
            <a:endParaRPr lang="en-US" sz="2600" b="1" dirty="0" smtClean="0"/>
          </a:p>
          <a:p>
            <a:pPr marL="365760" lvl="1" indent="0">
              <a:buNone/>
            </a:pPr>
            <a:endParaRPr lang="en-US" sz="2600" b="1" dirty="0" smtClean="0"/>
          </a:p>
          <a:p>
            <a:pPr marL="514350" indent="-514350">
              <a:buFont typeface="+mj-lt"/>
              <a:buAutoNum type="romanUcPeriod"/>
            </a:pPr>
            <a:endParaRPr lang="en-US" sz="2800" b="1" dirty="0"/>
          </a:p>
        </p:txBody>
      </p:sp>
      <p:sp>
        <p:nvSpPr>
          <p:cNvPr id="4" name="TextBox 3"/>
          <p:cNvSpPr txBox="1"/>
          <p:nvPr/>
        </p:nvSpPr>
        <p:spPr>
          <a:xfrm>
            <a:off x="974298" y="2819400"/>
            <a:ext cx="7239000" cy="3277820"/>
          </a:xfrm>
          <a:prstGeom prst="rect">
            <a:avLst/>
          </a:prstGeom>
          <a:solidFill>
            <a:schemeClr val="tx1"/>
          </a:solidFill>
        </p:spPr>
        <p:txBody>
          <a:bodyPr wrap="square" rtlCol="0">
            <a:spAutoFit/>
          </a:bodyPr>
          <a:lstStyle/>
          <a:p>
            <a:r>
              <a:rPr lang="en-US" sz="2300" b="1" dirty="0" smtClean="0">
                <a:solidFill>
                  <a:schemeClr val="bg1"/>
                </a:solidFill>
              </a:rPr>
              <a:t>“And you Philippians yourselves know that in the beginning of the gospel, when I left Macedonia, no </a:t>
            </a:r>
            <a:r>
              <a:rPr lang="en-US" sz="2300" b="1" u="sng" dirty="0" smtClean="0">
                <a:solidFill>
                  <a:schemeClr val="bg1"/>
                </a:solidFill>
              </a:rPr>
              <a:t>church entered into partnership </a:t>
            </a:r>
            <a:r>
              <a:rPr lang="en-US" sz="2300" b="1" dirty="0" smtClean="0">
                <a:solidFill>
                  <a:schemeClr val="bg1"/>
                </a:solidFill>
              </a:rPr>
              <a:t>with me in giving and receiving, except you only. 16 Even in Thessalonica you sent me help for my needs once and again for not only has the word of the Lord sounded forth from you in Macedonia and Achaia, but your faith in God has gone forth everywhere, so that we need not say anything” (Phil. 4:15-18)</a:t>
            </a:r>
            <a:endParaRPr lang="en-US" sz="2300" b="1" dirty="0">
              <a:solidFill>
                <a:schemeClr val="bg1"/>
              </a:solidFill>
            </a:endParaRPr>
          </a:p>
        </p:txBody>
      </p:sp>
    </p:spTree>
    <p:extLst>
      <p:ext uri="{BB962C8B-B14F-4D97-AF65-F5344CB8AC3E}">
        <p14:creationId xmlns:p14="http://schemas.microsoft.com/office/powerpoint/2010/main" val="30312471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b="1" dirty="0">
                <a:solidFill>
                  <a:schemeClr val="bg1">
                    <a:lumMod val="75000"/>
                  </a:schemeClr>
                </a:solidFill>
              </a:rPr>
              <a:t>Evangelism</a:t>
            </a:r>
          </a:p>
          <a:p>
            <a:pPr marL="937260" lvl="1" indent="-571500">
              <a:buFont typeface="+mj-lt"/>
              <a:buAutoNum type="arabicPeriod"/>
            </a:pPr>
            <a:r>
              <a:rPr lang="en-US" sz="2600" b="1" dirty="0">
                <a:latin typeface="Arial Black" panose="020B0A04020102020204" pitchFamily="34" charset="0"/>
              </a:rPr>
              <a:t>Edification</a:t>
            </a:r>
          </a:p>
          <a:p>
            <a:pPr marL="937260" lvl="1" indent="-571500">
              <a:buFont typeface="+mj-lt"/>
              <a:buAutoNum type="arabicPeriod"/>
            </a:pPr>
            <a:r>
              <a:rPr lang="en-US" sz="2600" b="1" dirty="0">
                <a:solidFill>
                  <a:schemeClr val="bg1">
                    <a:lumMod val="75000"/>
                  </a:schemeClr>
                </a:solidFill>
              </a:rPr>
              <a:t>Benevolence</a:t>
            </a:r>
          </a:p>
          <a:p>
            <a:pPr marL="365760" lvl="1" indent="0">
              <a:buNone/>
            </a:pPr>
            <a:endParaRPr lang="en-US" sz="2600" b="1" dirty="0" smtClean="0"/>
          </a:p>
          <a:p>
            <a:pPr marL="514350" indent="-514350">
              <a:buFont typeface="+mj-lt"/>
              <a:buAutoNum type="romanUcPeriod"/>
            </a:pPr>
            <a:endParaRPr lang="en-US" sz="2800" b="1" dirty="0"/>
          </a:p>
        </p:txBody>
      </p:sp>
    </p:spTree>
    <p:extLst>
      <p:ext uri="{BB962C8B-B14F-4D97-AF65-F5344CB8AC3E}">
        <p14:creationId xmlns:p14="http://schemas.microsoft.com/office/powerpoint/2010/main" val="20760821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2"/>
            </a:pPr>
            <a:r>
              <a:rPr lang="en-US" sz="2600" b="1" dirty="0" smtClean="0"/>
              <a:t>Edification</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3219509"/>
            <a:ext cx="7239000" cy="800219"/>
          </a:xfrm>
          <a:prstGeom prst="rect">
            <a:avLst/>
          </a:prstGeom>
          <a:solidFill>
            <a:schemeClr val="tx1"/>
          </a:solidFill>
        </p:spPr>
        <p:txBody>
          <a:bodyPr wrap="square" rtlCol="0">
            <a:normAutofit/>
          </a:bodyPr>
          <a:lstStyle/>
          <a:p>
            <a:r>
              <a:rPr lang="en-US" sz="2300" b="1" dirty="0" smtClean="0">
                <a:solidFill>
                  <a:schemeClr val="bg1"/>
                </a:solidFill>
              </a:rPr>
              <a:t>“To equip the saints for the work of ministry, for </a:t>
            </a:r>
            <a:r>
              <a:rPr lang="en-US" sz="2300" b="1" u="sng" dirty="0" smtClean="0">
                <a:solidFill>
                  <a:schemeClr val="bg1"/>
                </a:solidFill>
              </a:rPr>
              <a:t>building up </a:t>
            </a:r>
            <a:r>
              <a:rPr lang="en-US" sz="2300" b="1" dirty="0" smtClean="0">
                <a:solidFill>
                  <a:schemeClr val="bg1"/>
                </a:solidFill>
              </a:rPr>
              <a:t>the body of Christ” (Eph. 4:12; cf Eph. 4:29)</a:t>
            </a:r>
            <a:endParaRPr lang="en-US" sz="2300" b="1" dirty="0">
              <a:solidFill>
                <a:schemeClr val="bg1"/>
              </a:solidFill>
            </a:endParaRPr>
          </a:p>
        </p:txBody>
      </p:sp>
    </p:spTree>
    <p:extLst>
      <p:ext uri="{BB962C8B-B14F-4D97-AF65-F5344CB8AC3E}">
        <p14:creationId xmlns:p14="http://schemas.microsoft.com/office/powerpoint/2010/main" val="23540063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2"/>
            </a:pPr>
            <a:r>
              <a:rPr lang="en-US" sz="2600" b="1" dirty="0" smtClean="0"/>
              <a:t>Edification</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3219509"/>
            <a:ext cx="7239000" cy="1508105"/>
          </a:xfrm>
          <a:prstGeom prst="rect">
            <a:avLst/>
          </a:prstGeom>
          <a:solidFill>
            <a:schemeClr val="tx1"/>
          </a:solidFill>
        </p:spPr>
        <p:txBody>
          <a:bodyPr wrap="square" rtlCol="0">
            <a:normAutofit/>
          </a:bodyPr>
          <a:lstStyle/>
          <a:p>
            <a:r>
              <a:rPr lang="en-US" sz="2300" b="1" dirty="0" smtClean="0">
                <a:solidFill>
                  <a:schemeClr val="bg1"/>
                </a:solidFill>
              </a:rPr>
              <a:t>“So the church throughout all Judea and Galilee and Samaria had peace and was </a:t>
            </a:r>
            <a:r>
              <a:rPr lang="en-US" sz="2300" b="1" u="sng" dirty="0" smtClean="0">
                <a:solidFill>
                  <a:schemeClr val="bg1"/>
                </a:solidFill>
              </a:rPr>
              <a:t>being built up. </a:t>
            </a:r>
            <a:r>
              <a:rPr lang="en-US" sz="2300" b="1" dirty="0" smtClean="0">
                <a:solidFill>
                  <a:schemeClr val="bg1"/>
                </a:solidFill>
              </a:rPr>
              <a:t>And walking in the fear of the Lord and in the comfort of the Holy Spirit, it multiplied.” (Acts 9:31)</a:t>
            </a:r>
            <a:endParaRPr lang="en-US" sz="2300" b="1" dirty="0">
              <a:solidFill>
                <a:schemeClr val="bg1"/>
              </a:solidFill>
            </a:endParaRPr>
          </a:p>
        </p:txBody>
      </p:sp>
    </p:spTree>
    <p:extLst>
      <p:ext uri="{BB962C8B-B14F-4D97-AF65-F5344CB8AC3E}">
        <p14:creationId xmlns:p14="http://schemas.microsoft.com/office/powerpoint/2010/main" val="3950233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 our way but His way</a:t>
            </a:r>
            <a:endParaRPr lang="en-US" b="1" dirty="0"/>
          </a:p>
        </p:txBody>
      </p:sp>
      <p:sp>
        <p:nvSpPr>
          <p:cNvPr id="3" name="Content Placeholder 2"/>
          <p:cNvSpPr>
            <a:spLocks noGrp="1"/>
          </p:cNvSpPr>
          <p:nvPr>
            <p:ph idx="1"/>
          </p:nvPr>
        </p:nvSpPr>
        <p:spPr/>
        <p:txBody>
          <a:bodyPr>
            <a:normAutofit/>
          </a:bodyPr>
          <a:lstStyle/>
          <a:p>
            <a:r>
              <a:rPr lang="en-US" sz="2500" dirty="0" smtClean="0"/>
              <a:t>Noah and the ark (Genesis 6-8)</a:t>
            </a:r>
          </a:p>
          <a:p>
            <a:r>
              <a:rPr lang="en-US" sz="2500" dirty="0" smtClean="0"/>
              <a:t>Cain’s sacrifice unacceptable (Gen. 4:4)</a:t>
            </a:r>
          </a:p>
          <a:p>
            <a:r>
              <a:rPr lang="en-US" sz="2500" dirty="0" smtClean="0"/>
              <a:t>Uzzah and the ark of the covenant (2 Sam. 6:1-7; </a:t>
            </a:r>
            <a:r>
              <a:rPr lang="en-US" sz="2500" dirty="0"/>
              <a:t>1</a:t>
            </a:r>
            <a:r>
              <a:rPr lang="en-US" sz="2500" dirty="0" smtClean="0"/>
              <a:t> Chr. 13:9-12)</a:t>
            </a:r>
          </a:p>
          <a:p>
            <a:r>
              <a:rPr lang="en-US" sz="2500" dirty="0" smtClean="0"/>
              <a:t>Nadab and Abihu offered “strange fire” (Lev. 10:1-2)</a:t>
            </a:r>
          </a:p>
          <a:p>
            <a:r>
              <a:rPr lang="en-US" sz="2500" dirty="0" smtClean="0"/>
              <a:t> Uzziah struck with leprosy (2 Chr. 26:16-21)</a:t>
            </a:r>
          </a:p>
        </p:txBody>
      </p:sp>
      <p:sp>
        <p:nvSpPr>
          <p:cNvPr id="4" name="TextBox 3"/>
          <p:cNvSpPr txBox="1"/>
          <p:nvPr/>
        </p:nvSpPr>
        <p:spPr>
          <a:xfrm rot="20902044">
            <a:off x="593817" y="2921610"/>
            <a:ext cx="7882030" cy="646331"/>
          </a:xfrm>
          <a:prstGeom prst="rect">
            <a:avLst/>
          </a:prstGeom>
          <a:solidFill>
            <a:schemeClr val="bg2">
              <a:lumMod val="10000"/>
            </a:schemeClr>
          </a:solidFill>
        </p:spPr>
        <p:txBody>
          <a:bodyPr wrap="none" rtlCol="0">
            <a:spAutoFit/>
          </a:bodyPr>
          <a:lstStyle/>
          <a:p>
            <a:r>
              <a:rPr lang="en-US" sz="3600" dirty="0" smtClean="0">
                <a:solidFill>
                  <a:schemeClr val="bg1"/>
                </a:solidFill>
              </a:rPr>
              <a:t>Unity cannot be found without a pattern</a:t>
            </a:r>
            <a:endParaRPr lang="en-US" sz="3600" dirty="0">
              <a:solidFill>
                <a:schemeClr val="bg1"/>
              </a:solidFill>
            </a:endParaRPr>
          </a:p>
        </p:txBody>
      </p:sp>
    </p:spTree>
    <p:extLst>
      <p:ext uri="{BB962C8B-B14F-4D97-AF65-F5344CB8AC3E}">
        <p14:creationId xmlns:p14="http://schemas.microsoft.com/office/powerpoint/2010/main" val="60430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2"/>
            </a:pPr>
            <a:r>
              <a:rPr lang="en-US" sz="2600" b="1" dirty="0" smtClean="0"/>
              <a:t>Edification</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3219509"/>
            <a:ext cx="7239000" cy="1154162"/>
          </a:xfrm>
          <a:prstGeom prst="rect">
            <a:avLst/>
          </a:prstGeom>
          <a:solidFill>
            <a:schemeClr val="tx1"/>
          </a:solidFill>
        </p:spPr>
        <p:txBody>
          <a:bodyPr wrap="square" rtlCol="0">
            <a:normAutofit/>
          </a:bodyPr>
          <a:lstStyle/>
          <a:p>
            <a:r>
              <a:rPr lang="en-US" sz="2300" b="1" dirty="0" smtClean="0">
                <a:solidFill>
                  <a:schemeClr val="bg1"/>
                </a:solidFill>
              </a:rPr>
              <a:t>“So with yourselves, since you are eager for manifestations of the Spirit, strive to excel in </a:t>
            </a:r>
            <a:r>
              <a:rPr lang="en-US" sz="2300" b="1" u="sng" dirty="0" smtClean="0">
                <a:solidFill>
                  <a:schemeClr val="bg1"/>
                </a:solidFill>
              </a:rPr>
              <a:t>building up the church </a:t>
            </a:r>
            <a:r>
              <a:rPr lang="en-US" sz="2300" b="1" dirty="0" smtClean="0">
                <a:solidFill>
                  <a:schemeClr val="bg1"/>
                </a:solidFill>
              </a:rPr>
              <a:t>(1 Cor. 14:12)</a:t>
            </a:r>
            <a:endParaRPr lang="en-US" sz="2300" b="1" dirty="0">
              <a:solidFill>
                <a:schemeClr val="bg1"/>
              </a:solidFill>
            </a:endParaRPr>
          </a:p>
        </p:txBody>
      </p:sp>
    </p:spTree>
    <p:extLst>
      <p:ext uri="{BB962C8B-B14F-4D97-AF65-F5344CB8AC3E}">
        <p14:creationId xmlns:p14="http://schemas.microsoft.com/office/powerpoint/2010/main" val="42292868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2"/>
            </a:pPr>
            <a:r>
              <a:rPr lang="en-US" sz="2600" b="1" dirty="0" smtClean="0"/>
              <a:t>Edification</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3219509"/>
            <a:ext cx="7239000" cy="1508105"/>
          </a:xfrm>
          <a:prstGeom prst="rect">
            <a:avLst/>
          </a:prstGeom>
          <a:solidFill>
            <a:schemeClr val="tx1"/>
          </a:solidFill>
        </p:spPr>
        <p:txBody>
          <a:bodyPr wrap="square" rtlCol="0">
            <a:normAutofit/>
          </a:bodyPr>
          <a:lstStyle/>
          <a:p>
            <a:r>
              <a:rPr lang="en-US" sz="2300" b="1" dirty="0" smtClean="0">
                <a:solidFill>
                  <a:schemeClr val="bg1"/>
                </a:solidFill>
              </a:rPr>
              <a:t>“What then, brothers? When you come together, each one has a hymn, a lesson, a revelation, a tongue, or an interpretation. Let all things be done for </a:t>
            </a:r>
            <a:r>
              <a:rPr lang="en-US" sz="2300" b="1" u="sng" dirty="0" smtClean="0">
                <a:solidFill>
                  <a:schemeClr val="bg1"/>
                </a:solidFill>
              </a:rPr>
              <a:t>building up</a:t>
            </a:r>
            <a:r>
              <a:rPr lang="en-US" sz="2300" b="1" dirty="0" smtClean="0">
                <a:solidFill>
                  <a:schemeClr val="bg1"/>
                </a:solidFill>
              </a:rPr>
              <a:t>” (1 Cor. 14:26)</a:t>
            </a:r>
            <a:endParaRPr lang="en-US" sz="2300" b="1" dirty="0">
              <a:solidFill>
                <a:schemeClr val="bg1"/>
              </a:solidFill>
            </a:endParaRPr>
          </a:p>
        </p:txBody>
      </p:sp>
    </p:spTree>
    <p:extLst>
      <p:ext uri="{BB962C8B-B14F-4D97-AF65-F5344CB8AC3E}">
        <p14:creationId xmlns:p14="http://schemas.microsoft.com/office/powerpoint/2010/main" val="27170440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2"/>
            </a:pPr>
            <a:r>
              <a:rPr lang="en-US" sz="2600" b="1" dirty="0" smtClean="0"/>
              <a:t>Edification</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743200"/>
            <a:ext cx="7239000" cy="3277820"/>
          </a:xfrm>
          <a:prstGeom prst="rect">
            <a:avLst/>
          </a:prstGeom>
          <a:solidFill>
            <a:schemeClr val="tx1"/>
          </a:solidFill>
        </p:spPr>
        <p:txBody>
          <a:bodyPr wrap="square" rtlCol="0">
            <a:normAutofit/>
          </a:bodyPr>
          <a:lstStyle/>
          <a:p>
            <a:r>
              <a:rPr lang="en-US" sz="2300" b="1" dirty="0" smtClean="0">
                <a:solidFill>
                  <a:schemeClr val="bg1"/>
                </a:solidFill>
              </a:rPr>
              <a:t>“14 so that we may no longer be children, tossed to and fro by the waves and carried about by every wind of doctrine, by human cunning, by craftiness in deceitful schemes. 15 Rather, speaking the truth in love, we are to grow up in every way into him who is the head, into Christ, 16 from whom the whole body, joined and held together by every joint with which it is equipped, when each part is working properly, makes the body grow so that it </a:t>
            </a:r>
            <a:r>
              <a:rPr lang="en-US" sz="2300" b="1" u="sng" dirty="0" smtClean="0">
                <a:solidFill>
                  <a:schemeClr val="bg1"/>
                </a:solidFill>
              </a:rPr>
              <a:t>builds itself </a:t>
            </a:r>
            <a:r>
              <a:rPr lang="en-US" sz="2300" b="1" dirty="0" smtClean="0">
                <a:solidFill>
                  <a:schemeClr val="bg1"/>
                </a:solidFill>
              </a:rPr>
              <a:t>up in love” (Eph. 4:14-16)</a:t>
            </a:r>
            <a:endParaRPr lang="en-US" sz="2300" b="1" dirty="0">
              <a:solidFill>
                <a:schemeClr val="bg1"/>
              </a:solidFill>
            </a:endParaRPr>
          </a:p>
        </p:txBody>
      </p:sp>
    </p:spTree>
    <p:extLst>
      <p:ext uri="{BB962C8B-B14F-4D97-AF65-F5344CB8AC3E}">
        <p14:creationId xmlns:p14="http://schemas.microsoft.com/office/powerpoint/2010/main" val="19445380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a:pPr>
            <a:r>
              <a:rPr lang="en-US" sz="2600" dirty="0">
                <a:solidFill>
                  <a:schemeClr val="bg1">
                    <a:lumMod val="75000"/>
                  </a:schemeClr>
                </a:solidFill>
              </a:rPr>
              <a:t>Evangelism</a:t>
            </a:r>
          </a:p>
          <a:p>
            <a:pPr marL="937260" lvl="1" indent="-571500">
              <a:buFont typeface="+mj-lt"/>
              <a:buAutoNum type="arabicPeriod"/>
            </a:pPr>
            <a:r>
              <a:rPr lang="en-US" sz="2600" dirty="0">
                <a:solidFill>
                  <a:schemeClr val="bg1">
                    <a:lumMod val="75000"/>
                  </a:schemeClr>
                </a:solidFill>
              </a:rPr>
              <a:t>Edification</a:t>
            </a:r>
          </a:p>
          <a:p>
            <a:pPr marL="937260" lvl="1" indent="-571500">
              <a:buFont typeface="+mj-lt"/>
              <a:buAutoNum type="arabicPeriod"/>
            </a:pPr>
            <a:r>
              <a:rPr lang="en-US" sz="2600" b="1" dirty="0">
                <a:latin typeface="Arial Black" panose="020B0A04020102020204" pitchFamily="34" charset="0"/>
              </a:rPr>
              <a:t>Benevolence</a:t>
            </a:r>
          </a:p>
          <a:p>
            <a:pPr marL="365760" lvl="1" indent="0">
              <a:buNone/>
            </a:pPr>
            <a:endParaRPr lang="en-US" sz="2600" b="1" dirty="0" smtClean="0"/>
          </a:p>
          <a:p>
            <a:pPr marL="514350" indent="-514350">
              <a:buFont typeface="+mj-lt"/>
              <a:buAutoNum type="romanUcPeriod"/>
            </a:pPr>
            <a:endParaRPr lang="en-US" sz="2800" b="1" dirty="0"/>
          </a:p>
        </p:txBody>
      </p:sp>
    </p:spTree>
    <p:extLst>
      <p:ext uri="{BB962C8B-B14F-4D97-AF65-F5344CB8AC3E}">
        <p14:creationId xmlns:p14="http://schemas.microsoft.com/office/powerpoint/2010/main" val="20760821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5240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52659" y="3124200"/>
            <a:ext cx="7239000" cy="1508105"/>
          </a:xfrm>
          <a:prstGeom prst="rect">
            <a:avLst/>
          </a:prstGeom>
          <a:solidFill>
            <a:schemeClr val="tx1"/>
          </a:solidFill>
        </p:spPr>
        <p:txBody>
          <a:bodyPr wrap="square" rtlCol="0">
            <a:normAutofit/>
          </a:bodyPr>
          <a:lstStyle/>
          <a:p>
            <a:r>
              <a:rPr lang="en-US" sz="2300" b="1" dirty="0" smtClean="0">
                <a:solidFill>
                  <a:schemeClr val="bg1"/>
                </a:solidFill>
              </a:rPr>
              <a:t>“And </a:t>
            </a:r>
            <a:r>
              <a:rPr lang="en-US" sz="2300" b="1" dirty="0">
                <a:solidFill>
                  <a:schemeClr val="bg1"/>
                </a:solidFill>
              </a:rPr>
              <a:t>all who believed were together and </a:t>
            </a:r>
            <a:r>
              <a:rPr lang="en-US" sz="2300" b="1" u="sng" dirty="0">
                <a:solidFill>
                  <a:schemeClr val="bg1"/>
                </a:solidFill>
              </a:rPr>
              <a:t>had all things in common.</a:t>
            </a:r>
            <a:r>
              <a:rPr lang="en-US" sz="2300" b="1" dirty="0">
                <a:solidFill>
                  <a:schemeClr val="bg1"/>
                </a:solidFill>
              </a:rPr>
              <a:t> 45 And they were selling their possessions and belongings and </a:t>
            </a:r>
            <a:r>
              <a:rPr lang="en-US" sz="2300" b="1" u="sng" dirty="0">
                <a:solidFill>
                  <a:schemeClr val="bg1"/>
                </a:solidFill>
              </a:rPr>
              <a:t>distributing the proceeds to all, as any had </a:t>
            </a:r>
            <a:r>
              <a:rPr lang="en-US" sz="2300" b="1" u="sng" dirty="0" smtClean="0">
                <a:solidFill>
                  <a:schemeClr val="bg1"/>
                </a:solidFill>
              </a:rPr>
              <a:t>need”</a:t>
            </a:r>
            <a:r>
              <a:rPr lang="en-US" sz="2300" b="1" dirty="0" smtClean="0">
                <a:solidFill>
                  <a:schemeClr val="bg1"/>
                </a:solidFill>
              </a:rPr>
              <a:t> (Acts 2:44-45)</a:t>
            </a:r>
            <a:endParaRPr lang="en-US" sz="2300" b="1" dirty="0">
              <a:solidFill>
                <a:schemeClr val="bg1"/>
              </a:solidFill>
            </a:endParaRPr>
          </a:p>
        </p:txBody>
      </p:sp>
    </p:spTree>
    <p:extLst>
      <p:ext uri="{BB962C8B-B14F-4D97-AF65-F5344CB8AC3E}">
        <p14:creationId xmlns:p14="http://schemas.microsoft.com/office/powerpoint/2010/main" val="25540821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743200"/>
            <a:ext cx="7239000" cy="2923877"/>
          </a:xfrm>
          <a:prstGeom prst="rect">
            <a:avLst/>
          </a:prstGeom>
          <a:solidFill>
            <a:schemeClr val="tx1"/>
          </a:solidFill>
        </p:spPr>
        <p:txBody>
          <a:bodyPr wrap="square" rtlCol="0">
            <a:normAutofit/>
          </a:bodyPr>
          <a:lstStyle/>
          <a:p>
            <a:r>
              <a:rPr lang="en-US" sz="2300" b="1" dirty="0">
                <a:solidFill>
                  <a:schemeClr val="bg1"/>
                </a:solidFill>
              </a:rPr>
              <a:t>32 </a:t>
            </a:r>
            <a:r>
              <a:rPr lang="en-US" sz="2300" b="1" dirty="0" smtClean="0">
                <a:solidFill>
                  <a:schemeClr val="bg1"/>
                </a:solidFill>
              </a:rPr>
              <a:t>“Now </a:t>
            </a:r>
            <a:r>
              <a:rPr lang="en-US" sz="2300" b="1" dirty="0">
                <a:solidFill>
                  <a:schemeClr val="bg1"/>
                </a:solidFill>
              </a:rPr>
              <a:t>the full number of those who believed were of one heart and soul, and no one said that any of the things that belonged to him was his own, but they had everything in </a:t>
            </a:r>
            <a:r>
              <a:rPr lang="en-US" sz="2300" b="1" dirty="0" smtClean="0">
                <a:solidFill>
                  <a:schemeClr val="bg1"/>
                </a:solidFill>
              </a:rPr>
              <a:t>common…34 </a:t>
            </a:r>
            <a:r>
              <a:rPr lang="en-US" sz="2300" b="1" dirty="0">
                <a:solidFill>
                  <a:schemeClr val="bg1"/>
                </a:solidFill>
              </a:rPr>
              <a:t>There was </a:t>
            </a:r>
            <a:r>
              <a:rPr lang="en-US" sz="2300" b="1" u="sng" dirty="0">
                <a:solidFill>
                  <a:schemeClr val="bg1"/>
                </a:solidFill>
              </a:rPr>
              <a:t>not a needy person among them,</a:t>
            </a:r>
            <a:r>
              <a:rPr lang="en-US" sz="2300" b="1" dirty="0">
                <a:solidFill>
                  <a:schemeClr val="bg1"/>
                </a:solidFill>
              </a:rPr>
              <a:t> for as many as were owners of lands or houses sold them and brought the proceeds of what was sold 35 and laid it at the apostles' feet, and it was </a:t>
            </a:r>
            <a:r>
              <a:rPr lang="en-US" sz="2300" b="1" u="sng" dirty="0" smtClean="0">
                <a:solidFill>
                  <a:schemeClr val="bg1"/>
                </a:solidFill>
              </a:rPr>
              <a:t>distributed to each as any had need</a:t>
            </a:r>
            <a:r>
              <a:rPr lang="en-US" sz="2300" b="1" dirty="0" smtClean="0">
                <a:solidFill>
                  <a:schemeClr val="bg1"/>
                </a:solidFill>
              </a:rPr>
              <a:t>.“ (Acts 4:32-37)</a:t>
            </a:r>
            <a:endParaRPr lang="en-US" sz="2300" b="1" dirty="0">
              <a:solidFill>
                <a:schemeClr val="bg1"/>
              </a:solidFill>
            </a:endParaRPr>
          </a:p>
        </p:txBody>
      </p:sp>
    </p:spTree>
    <p:extLst>
      <p:ext uri="{BB962C8B-B14F-4D97-AF65-F5344CB8AC3E}">
        <p14:creationId xmlns:p14="http://schemas.microsoft.com/office/powerpoint/2010/main" val="11811306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743200"/>
            <a:ext cx="7239000" cy="2215991"/>
          </a:xfrm>
          <a:prstGeom prst="rect">
            <a:avLst/>
          </a:prstGeom>
          <a:solidFill>
            <a:schemeClr val="tx1"/>
          </a:solidFill>
        </p:spPr>
        <p:txBody>
          <a:bodyPr wrap="square" rtlCol="0">
            <a:spAutoFit/>
          </a:bodyPr>
          <a:lstStyle/>
          <a:p>
            <a:r>
              <a:rPr lang="en-US" sz="2300" b="1" dirty="0" smtClean="0">
                <a:solidFill>
                  <a:schemeClr val="bg1"/>
                </a:solidFill>
              </a:rPr>
              <a:t>“Now </a:t>
            </a:r>
            <a:r>
              <a:rPr lang="en-US" sz="2300" b="1" dirty="0">
                <a:solidFill>
                  <a:schemeClr val="bg1"/>
                </a:solidFill>
              </a:rPr>
              <a:t>in these days when the </a:t>
            </a:r>
            <a:r>
              <a:rPr lang="en-US" sz="2300" b="1" u="sng" dirty="0">
                <a:solidFill>
                  <a:schemeClr val="bg1"/>
                </a:solidFill>
              </a:rPr>
              <a:t>disciples</a:t>
            </a:r>
            <a:r>
              <a:rPr lang="en-US" sz="2300" b="1" dirty="0">
                <a:solidFill>
                  <a:schemeClr val="bg1"/>
                </a:solidFill>
              </a:rPr>
              <a:t> were increasing in number, a complaint by the Hellenists arose against the Hebrews because their </a:t>
            </a:r>
            <a:r>
              <a:rPr lang="en-US" sz="2300" b="1" u="sng" dirty="0">
                <a:solidFill>
                  <a:schemeClr val="bg1"/>
                </a:solidFill>
              </a:rPr>
              <a:t>widows were being neglected in the daily distribution</a:t>
            </a:r>
            <a:r>
              <a:rPr lang="en-US" sz="2300" b="1" dirty="0">
                <a:solidFill>
                  <a:schemeClr val="bg1"/>
                </a:solidFill>
              </a:rPr>
              <a:t>. </a:t>
            </a:r>
            <a:r>
              <a:rPr lang="en-US" sz="2300" b="1" dirty="0" smtClean="0">
                <a:solidFill>
                  <a:schemeClr val="bg1"/>
                </a:solidFill>
              </a:rPr>
              <a:t>..pick </a:t>
            </a:r>
            <a:r>
              <a:rPr lang="en-US" sz="2300" b="1" dirty="0">
                <a:solidFill>
                  <a:schemeClr val="bg1"/>
                </a:solidFill>
              </a:rPr>
              <a:t>out from among you seven men of good repute, full of the Spirit and of wisdom, whom we will appoint to this duty</a:t>
            </a:r>
            <a:r>
              <a:rPr lang="en-US" sz="2300" b="1" dirty="0" smtClean="0">
                <a:solidFill>
                  <a:schemeClr val="bg1"/>
                </a:solidFill>
              </a:rPr>
              <a:t>.” (Acts 6:1-6)</a:t>
            </a:r>
            <a:endParaRPr lang="en-US" sz="2300" b="1" dirty="0">
              <a:solidFill>
                <a:schemeClr val="bg1"/>
              </a:solidFill>
            </a:endParaRPr>
          </a:p>
        </p:txBody>
      </p:sp>
    </p:spTree>
    <p:extLst>
      <p:ext uri="{BB962C8B-B14F-4D97-AF65-F5344CB8AC3E}">
        <p14:creationId xmlns:p14="http://schemas.microsoft.com/office/powerpoint/2010/main" val="33638021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743200"/>
            <a:ext cx="7239000" cy="3277820"/>
          </a:xfrm>
          <a:prstGeom prst="rect">
            <a:avLst/>
          </a:prstGeom>
          <a:solidFill>
            <a:schemeClr val="tx1"/>
          </a:solidFill>
        </p:spPr>
        <p:txBody>
          <a:bodyPr wrap="square" rtlCol="0">
            <a:spAutoFit/>
          </a:bodyPr>
          <a:lstStyle/>
          <a:p>
            <a:r>
              <a:rPr lang="en-US" sz="2300" b="1" dirty="0">
                <a:solidFill>
                  <a:schemeClr val="bg1"/>
                </a:solidFill>
              </a:rPr>
              <a:t>“Now in these days prophets came down from Jerusalem to Antioch. 28 And one of them named </a:t>
            </a:r>
            <a:r>
              <a:rPr lang="en-US" sz="2300" b="1" dirty="0" err="1">
                <a:solidFill>
                  <a:schemeClr val="bg1"/>
                </a:solidFill>
              </a:rPr>
              <a:t>Agabus</a:t>
            </a:r>
            <a:r>
              <a:rPr lang="en-US" sz="2300" b="1" dirty="0">
                <a:solidFill>
                  <a:schemeClr val="bg1"/>
                </a:solidFill>
              </a:rPr>
              <a:t> stood up and foretold by the Spirit that there would be a great famine over all the world (this took place in the days of Claudius). 29 So the disciples determined, every one according to his ability, to send relief to the brothers living in Judea. 30 And they did so, sending it to the elders by the hand of Barnabas and </a:t>
            </a:r>
            <a:r>
              <a:rPr lang="en-US" sz="2300" b="1" dirty="0" smtClean="0">
                <a:solidFill>
                  <a:schemeClr val="bg1"/>
                </a:solidFill>
              </a:rPr>
              <a:t>Saul” (Acts 11:27-30)</a:t>
            </a:r>
            <a:endParaRPr lang="en-US" sz="2300" b="1" dirty="0">
              <a:solidFill>
                <a:schemeClr val="bg1"/>
              </a:solidFill>
            </a:endParaRPr>
          </a:p>
        </p:txBody>
      </p:sp>
    </p:spTree>
    <p:extLst>
      <p:ext uri="{BB962C8B-B14F-4D97-AF65-F5344CB8AC3E}">
        <p14:creationId xmlns:p14="http://schemas.microsoft.com/office/powerpoint/2010/main" val="23833906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219200" y="1447800"/>
            <a:ext cx="6440245" cy="4275269"/>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743200"/>
            <a:ext cx="7239000" cy="2215991"/>
          </a:xfrm>
          <a:prstGeom prst="rect">
            <a:avLst/>
          </a:prstGeom>
          <a:solidFill>
            <a:schemeClr val="tx1"/>
          </a:solidFill>
        </p:spPr>
        <p:txBody>
          <a:bodyPr wrap="square" rtlCol="0">
            <a:normAutofit/>
          </a:bodyPr>
          <a:lstStyle/>
          <a:p>
            <a:r>
              <a:rPr lang="en-US" sz="2300" b="1" dirty="0">
                <a:solidFill>
                  <a:schemeClr val="bg1"/>
                </a:solidFill>
              </a:rPr>
              <a:t>“At present, however, I am going to Jerusalem bringing aid to the saints. 26 For Macedonia and Achaia have been pleased to make some contribution for the poor among the saints at Jerusalem</a:t>
            </a:r>
            <a:r>
              <a:rPr lang="en-US" sz="2300" b="1" dirty="0" smtClean="0">
                <a:solidFill>
                  <a:schemeClr val="bg1"/>
                </a:solidFill>
              </a:rPr>
              <a:t>...28 </a:t>
            </a:r>
            <a:r>
              <a:rPr lang="en-US" sz="2300" b="1" dirty="0">
                <a:solidFill>
                  <a:schemeClr val="bg1"/>
                </a:solidFill>
              </a:rPr>
              <a:t>When therefore I have completed this and have delivered to them what has been </a:t>
            </a:r>
            <a:r>
              <a:rPr lang="en-US" sz="2300" b="1" dirty="0" smtClean="0">
                <a:solidFill>
                  <a:schemeClr val="bg1"/>
                </a:solidFill>
              </a:rPr>
              <a:t>collected” (Ro. 15:25-28)</a:t>
            </a:r>
            <a:endParaRPr lang="en-US" sz="2300" b="1" dirty="0">
              <a:solidFill>
                <a:schemeClr val="bg1"/>
              </a:solidFill>
            </a:endParaRPr>
          </a:p>
        </p:txBody>
      </p:sp>
    </p:spTree>
    <p:extLst>
      <p:ext uri="{BB962C8B-B14F-4D97-AF65-F5344CB8AC3E}">
        <p14:creationId xmlns:p14="http://schemas.microsoft.com/office/powerpoint/2010/main" val="40532165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4958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743200"/>
            <a:ext cx="7239000" cy="2923877"/>
          </a:xfrm>
          <a:prstGeom prst="rect">
            <a:avLst/>
          </a:prstGeom>
          <a:solidFill>
            <a:schemeClr val="tx1"/>
          </a:solidFill>
        </p:spPr>
        <p:txBody>
          <a:bodyPr wrap="square" rtlCol="0">
            <a:normAutofit/>
          </a:bodyPr>
          <a:lstStyle/>
          <a:p>
            <a:r>
              <a:rPr lang="en-US" sz="2300" b="1" dirty="0">
                <a:solidFill>
                  <a:schemeClr val="bg1"/>
                </a:solidFill>
              </a:rPr>
              <a:t>“Now concerning the </a:t>
            </a:r>
            <a:r>
              <a:rPr lang="en-US" sz="2300" b="1" u="sng" dirty="0">
                <a:solidFill>
                  <a:schemeClr val="bg1"/>
                </a:solidFill>
              </a:rPr>
              <a:t>collection for the saints</a:t>
            </a:r>
            <a:r>
              <a:rPr lang="en-US" sz="2300" b="1" dirty="0">
                <a:solidFill>
                  <a:schemeClr val="bg1"/>
                </a:solidFill>
              </a:rPr>
              <a:t>: as I directed the churches of Galatia, so you also are to do. 2 On the first day of every week, each of you is to put something aside and store it up, as he may prosper, so that there will be no collecting when I come. 3 And when I arrive, I will send those whom you accredit by letter to carry your gift to Jerusalem. 4 If it seems advisable that I should go also, they will accompany </a:t>
            </a:r>
            <a:r>
              <a:rPr lang="en-US" sz="2300" b="1" dirty="0" smtClean="0">
                <a:solidFill>
                  <a:schemeClr val="bg1"/>
                </a:solidFill>
              </a:rPr>
              <a:t>me” (1 Cor. 16:1-4) </a:t>
            </a:r>
            <a:endParaRPr lang="en-US" sz="2300" b="1" dirty="0">
              <a:solidFill>
                <a:schemeClr val="bg1"/>
              </a:solidFill>
            </a:endParaRPr>
          </a:p>
        </p:txBody>
      </p:sp>
    </p:spTree>
    <p:extLst>
      <p:ext uri="{BB962C8B-B14F-4D97-AF65-F5344CB8AC3E}">
        <p14:creationId xmlns:p14="http://schemas.microsoft.com/office/powerpoint/2010/main" val="321214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we find unity?</a:t>
            </a:r>
            <a:endParaRPr lang="en-US" b="1"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600" dirty="0" smtClean="0"/>
              <a:t>Observe every </a:t>
            </a:r>
            <a:r>
              <a:rPr lang="en-US" sz="2600" b="1" dirty="0" smtClean="0"/>
              <a:t>command</a:t>
            </a:r>
          </a:p>
          <a:p>
            <a:pPr marL="457200" indent="-457200">
              <a:buFont typeface="+mj-lt"/>
              <a:buAutoNum type="arabicPeriod"/>
            </a:pPr>
            <a:r>
              <a:rPr lang="en-US" sz="2600" dirty="0" smtClean="0"/>
              <a:t>Follow </a:t>
            </a:r>
            <a:r>
              <a:rPr lang="en-US" sz="2600" b="1" dirty="0" smtClean="0"/>
              <a:t>examples </a:t>
            </a:r>
            <a:r>
              <a:rPr lang="en-US" sz="2600" dirty="0" smtClean="0"/>
              <a:t>of early Christians</a:t>
            </a:r>
          </a:p>
          <a:p>
            <a:pPr marL="457200" indent="-457200">
              <a:buFont typeface="+mj-lt"/>
              <a:buAutoNum type="arabicPeriod"/>
            </a:pPr>
            <a:r>
              <a:rPr lang="en-US" sz="2600" dirty="0" smtClean="0"/>
              <a:t>Note all </a:t>
            </a:r>
            <a:r>
              <a:rPr lang="en-US" sz="2600" b="1" dirty="0" smtClean="0"/>
              <a:t>necessary inferences </a:t>
            </a:r>
            <a:r>
              <a:rPr lang="en-US" sz="2600" dirty="0" smtClean="0"/>
              <a:t>or implications.</a:t>
            </a:r>
          </a:p>
          <a:p>
            <a:pPr marL="457200" indent="-457200">
              <a:buFont typeface="+mj-lt"/>
              <a:buAutoNum type="arabicPeriod"/>
            </a:pPr>
            <a:endParaRPr lang="en-US" sz="2600" dirty="0"/>
          </a:p>
          <a:p>
            <a:pPr marL="0" indent="0" algn="ctr">
              <a:buNone/>
            </a:pPr>
            <a:r>
              <a:rPr lang="en-US" sz="2600" b="1" dirty="0" smtClean="0"/>
              <a:t>“Tell it, show it, and imply it” </a:t>
            </a:r>
            <a:endParaRPr lang="en-US" sz="2600" b="1" dirty="0"/>
          </a:p>
        </p:txBody>
      </p:sp>
    </p:spTree>
    <p:extLst>
      <p:ext uri="{BB962C8B-B14F-4D97-AF65-F5344CB8AC3E}">
        <p14:creationId xmlns:p14="http://schemas.microsoft.com/office/powerpoint/2010/main" val="24788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4958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743200"/>
            <a:ext cx="7239000" cy="2923877"/>
          </a:xfrm>
          <a:prstGeom prst="rect">
            <a:avLst/>
          </a:prstGeom>
          <a:solidFill>
            <a:schemeClr val="tx1"/>
          </a:solidFill>
        </p:spPr>
        <p:txBody>
          <a:bodyPr wrap="square" rtlCol="0">
            <a:normAutofit/>
          </a:bodyPr>
          <a:lstStyle/>
          <a:p>
            <a:r>
              <a:rPr lang="en-US" sz="2300" b="1" dirty="0">
                <a:solidFill>
                  <a:schemeClr val="bg1"/>
                </a:solidFill>
              </a:rPr>
              <a:t>“We want you to know, brothers, about the grace of God that has been given among the churches of Macedonia, 2 for in a severe test of affliction, their abundance of joy and their extreme poverty have overflowed in a wealth of generosity on their part. 3 For they gave according to their means, as I can testify, and beyond their means, of their own accord, 4 begging us earnestly for the favor of </a:t>
            </a:r>
            <a:r>
              <a:rPr lang="en-US" sz="2300" b="1" u="sng" dirty="0">
                <a:solidFill>
                  <a:schemeClr val="bg1"/>
                </a:solidFill>
              </a:rPr>
              <a:t>taking part in the relief of the </a:t>
            </a:r>
            <a:r>
              <a:rPr lang="en-US" sz="2300" b="1" u="sng" dirty="0" smtClean="0">
                <a:solidFill>
                  <a:schemeClr val="bg1"/>
                </a:solidFill>
              </a:rPr>
              <a:t>saints</a:t>
            </a:r>
            <a:r>
              <a:rPr lang="en-US" sz="2300" b="1" dirty="0" smtClean="0">
                <a:solidFill>
                  <a:schemeClr val="bg1"/>
                </a:solidFill>
              </a:rPr>
              <a:t>” (1 Cor. 8:1-4) </a:t>
            </a:r>
            <a:endParaRPr lang="en-US" sz="2300" b="1" dirty="0">
              <a:solidFill>
                <a:schemeClr val="bg1"/>
              </a:solidFill>
            </a:endParaRPr>
          </a:p>
        </p:txBody>
      </p:sp>
    </p:spTree>
    <p:extLst>
      <p:ext uri="{BB962C8B-B14F-4D97-AF65-F5344CB8AC3E}">
        <p14:creationId xmlns:p14="http://schemas.microsoft.com/office/powerpoint/2010/main" val="21707848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6482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743200"/>
            <a:ext cx="7239000" cy="2923877"/>
          </a:xfrm>
          <a:prstGeom prst="rect">
            <a:avLst/>
          </a:prstGeom>
          <a:solidFill>
            <a:schemeClr val="tx1"/>
          </a:solidFill>
        </p:spPr>
        <p:txBody>
          <a:bodyPr wrap="square" rtlCol="0">
            <a:normAutofit/>
          </a:bodyPr>
          <a:lstStyle/>
          <a:p>
            <a:r>
              <a:rPr lang="en-US" sz="2300" b="1" dirty="0">
                <a:solidFill>
                  <a:schemeClr val="bg1"/>
                </a:solidFill>
              </a:rPr>
              <a:t>“Now it is superfluous for me to write to you about the ministry for the </a:t>
            </a:r>
            <a:r>
              <a:rPr lang="en-US" sz="2300" b="1" dirty="0" smtClean="0">
                <a:solidFill>
                  <a:schemeClr val="bg1"/>
                </a:solidFill>
              </a:rPr>
              <a:t>saint…For </a:t>
            </a:r>
            <a:r>
              <a:rPr lang="en-US" sz="2300" b="1" dirty="0">
                <a:solidFill>
                  <a:schemeClr val="bg1"/>
                </a:solidFill>
              </a:rPr>
              <a:t>the ministry of this service is not only supplying the needs of the saints but is also overflowing in many thanksgivings to God. 13 By their approval of this service, they will glorify God because of your submission that comes from your confession of the gospel of Christ, and the </a:t>
            </a:r>
            <a:r>
              <a:rPr lang="en-US" sz="2300" b="1" u="sng" dirty="0">
                <a:solidFill>
                  <a:schemeClr val="bg1"/>
                </a:solidFill>
              </a:rPr>
              <a:t>generosity of your contribution </a:t>
            </a:r>
            <a:r>
              <a:rPr lang="en-US" sz="2300" b="1" dirty="0">
                <a:solidFill>
                  <a:schemeClr val="bg1"/>
                </a:solidFill>
              </a:rPr>
              <a:t>for them and for all </a:t>
            </a:r>
            <a:r>
              <a:rPr lang="en-US" sz="2300" b="1" dirty="0" smtClean="0">
                <a:solidFill>
                  <a:schemeClr val="bg1"/>
                </a:solidFill>
              </a:rPr>
              <a:t>others” (2 Cor. 9:1, 12-13) </a:t>
            </a:r>
            <a:endParaRPr lang="en-US" sz="2300" b="1" dirty="0">
              <a:solidFill>
                <a:schemeClr val="bg1"/>
              </a:solidFill>
            </a:endParaRPr>
          </a:p>
        </p:txBody>
      </p:sp>
    </p:spTree>
    <p:extLst>
      <p:ext uri="{BB962C8B-B14F-4D97-AF65-F5344CB8AC3E}">
        <p14:creationId xmlns:p14="http://schemas.microsoft.com/office/powerpoint/2010/main" val="33264463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7244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914401" y="2743200"/>
            <a:ext cx="7239000" cy="3277820"/>
          </a:xfrm>
          <a:prstGeom prst="rect">
            <a:avLst/>
          </a:prstGeom>
          <a:solidFill>
            <a:schemeClr val="tx1"/>
          </a:solidFill>
        </p:spPr>
        <p:txBody>
          <a:bodyPr wrap="square" rtlCol="0">
            <a:normAutofit/>
          </a:bodyPr>
          <a:lstStyle/>
          <a:p>
            <a:r>
              <a:rPr lang="en-US" sz="2300" b="1" dirty="0">
                <a:solidFill>
                  <a:schemeClr val="bg1"/>
                </a:solidFill>
              </a:rPr>
              <a:t>“Let a </a:t>
            </a:r>
            <a:r>
              <a:rPr lang="en-US" sz="2300" b="1" u="sng" dirty="0">
                <a:solidFill>
                  <a:schemeClr val="bg1"/>
                </a:solidFill>
              </a:rPr>
              <a:t>widow be enrolled</a:t>
            </a:r>
            <a:r>
              <a:rPr lang="en-US" sz="2300" b="1" dirty="0">
                <a:solidFill>
                  <a:schemeClr val="bg1"/>
                </a:solidFill>
              </a:rPr>
              <a:t> if she is not less than sixty years of age, having been the wife of one husband, 10 and having a reputation for good works: if she has brought up children, has shown hospitality, has washed the feet of the saints, has cared for the afflicted, and has devoted herself to every good </a:t>
            </a:r>
            <a:r>
              <a:rPr lang="en-US" sz="2300" b="1" dirty="0" smtClean="0">
                <a:solidFill>
                  <a:schemeClr val="bg1"/>
                </a:solidFill>
              </a:rPr>
              <a:t>work…16 </a:t>
            </a:r>
            <a:r>
              <a:rPr lang="en-US" sz="2300" b="1" dirty="0">
                <a:solidFill>
                  <a:schemeClr val="bg1"/>
                </a:solidFill>
              </a:rPr>
              <a:t>If any believing woman has relatives who are widows, let her care for them. Let the </a:t>
            </a:r>
            <a:r>
              <a:rPr lang="en-US" sz="2300" b="1" u="sng" dirty="0">
                <a:solidFill>
                  <a:schemeClr val="bg1"/>
                </a:solidFill>
              </a:rPr>
              <a:t>church not be burdened</a:t>
            </a:r>
            <a:r>
              <a:rPr lang="en-US" sz="2300" b="1" dirty="0">
                <a:solidFill>
                  <a:schemeClr val="bg1"/>
                </a:solidFill>
              </a:rPr>
              <a:t>, so that it may care for those who are truly widows.” </a:t>
            </a:r>
            <a:r>
              <a:rPr lang="en-US" sz="2300" b="1" dirty="0" smtClean="0">
                <a:solidFill>
                  <a:schemeClr val="bg1"/>
                </a:solidFill>
              </a:rPr>
              <a:t>(2 Cor. 9:1, 12-13) </a:t>
            </a:r>
            <a:endParaRPr lang="en-US" sz="2300" b="1" dirty="0">
              <a:solidFill>
                <a:schemeClr val="bg1"/>
              </a:solidFill>
            </a:endParaRPr>
          </a:p>
        </p:txBody>
      </p:sp>
    </p:spTree>
    <p:extLst>
      <p:ext uri="{BB962C8B-B14F-4D97-AF65-F5344CB8AC3E}">
        <p14:creationId xmlns:p14="http://schemas.microsoft.com/office/powerpoint/2010/main" val="25480965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7244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 - Individual</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066800" y="2819400"/>
            <a:ext cx="7010400" cy="1862048"/>
          </a:xfrm>
          <a:prstGeom prst="rect">
            <a:avLst/>
          </a:prstGeom>
          <a:solidFill>
            <a:schemeClr val="tx1"/>
          </a:solidFill>
        </p:spPr>
        <p:txBody>
          <a:bodyPr wrap="square" rtlCol="0">
            <a:normAutofit/>
          </a:bodyPr>
          <a:lstStyle/>
          <a:p>
            <a:r>
              <a:rPr lang="en-US" sz="2300" b="1" dirty="0">
                <a:solidFill>
                  <a:schemeClr val="bg1"/>
                </a:solidFill>
              </a:rPr>
              <a:t>“Contribute to the needs of the saints and </a:t>
            </a:r>
            <a:r>
              <a:rPr lang="en-US" sz="2300" b="1" u="sng" dirty="0">
                <a:solidFill>
                  <a:schemeClr val="bg1"/>
                </a:solidFill>
              </a:rPr>
              <a:t>seek to show </a:t>
            </a:r>
            <a:r>
              <a:rPr lang="en-US" sz="2300" b="1" u="sng" dirty="0" smtClean="0">
                <a:solidFill>
                  <a:schemeClr val="bg1"/>
                </a:solidFill>
              </a:rPr>
              <a:t>hospitality…if </a:t>
            </a:r>
            <a:r>
              <a:rPr lang="en-US" sz="2300" b="1" u="sng" dirty="0">
                <a:solidFill>
                  <a:schemeClr val="bg1"/>
                </a:solidFill>
              </a:rPr>
              <a:t>your enemy is hungry, feed him</a:t>
            </a:r>
            <a:r>
              <a:rPr lang="en-US" sz="2300" b="1" dirty="0">
                <a:solidFill>
                  <a:schemeClr val="bg1"/>
                </a:solidFill>
              </a:rPr>
              <a:t>; if he is thirsty, give him something to drink; for by so doing you will heap burning coals on his head.” </a:t>
            </a:r>
            <a:r>
              <a:rPr lang="en-US" sz="2300" b="1" dirty="0" smtClean="0">
                <a:solidFill>
                  <a:schemeClr val="bg1"/>
                </a:solidFill>
              </a:rPr>
              <a:t>(Ro. 12:13, 20) </a:t>
            </a:r>
            <a:endParaRPr lang="en-US" sz="2300" b="1" dirty="0">
              <a:solidFill>
                <a:schemeClr val="bg1"/>
              </a:solidFill>
            </a:endParaRPr>
          </a:p>
        </p:txBody>
      </p:sp>
    </p:spTree>
    <p:extLst>
      <p:ext uri="{BB962C8B-B14F-4D97-AF65-F5344CB8AC3E}">
        <p14:creationId xmlns:p14="http://schemas.microsoft.com/office/powerpoint/2010/main" val="24747427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7244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 - Individual</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600200" y="2971800"/>
            <a:ext cx="5943600" cy="1154162"/>
          </a:xfrm>
          <a:prstGeom prst="rect">
            <a:avLst/>
          </a:prstGeom>
          <a:solidFill>
            <a:schemeClr val="tx1"/>
          </a:solidFill>
        </p:spPr>
        <p:txBody>
          <a:bodyPr wrap="square" rtlCol="0">
            <a:normAutofit/>
          </a:bodyPr>
          <a:lstStyle/>
          <a:p>
            <a:r>
              <a:rPr lang="en-US" sz="2300" b="1" dirty="0">
                <a:solidFill>
                  <a:schemeClr val="bg1"/>
                </a:solidFill>
              </a:rPr>
              <a:t>“So then, as we have opportunity, </a:t>
            </a:r>
            <a:r>
              <a:rPr lang="en-US" sz="2300" b="1" u="sng" dirty="0">
                <a:solidFill>
                  <a:schemeClr val="bg1"/>
                </a:solidFill>
              </a:rPr>
              <a:t>let us do good to everyone</a:t>
            </a:r>
            <a:r>
              <a:rPr lang="en-US" sz="2300" b="1" dirty="0">
                <a:solidFill>
                  <a:schemeClr val="bg1"/>
                </a:solidFill>
              </a:rPr>
              <a:t>, and especially to those who are of the household of </a:t>
            </a:r>
            <a:r>
              <a:rPr lang="en-US" sz="2300" b="1" dirty="0" smtClean="0">
                <a:solidFill>
                  <a:schemeClr val="bg1"/>
                </a:solidFill>
              </a:rPr>
              <a:t>faith” (Gal. 6:10) </a:t>
            </a:r>
            <a:endParaRPr lang="en-US" sz="2300" b="1" dirty="0">
              <a:solidFill>
                <a:schemeClr val="bg1"/>
              </a:solidFill>
            </a:endParaRPr>
          </a:p>
        </p:txBody>
      </p:sp>
    </p:spTree>
    <p:extLst>
      <p:ext uri="{BB962C8B-B14F-4D97-AF65-F5344CB8AC3E}">
        <p14:creationId xmlns:p14="http://schemas.microsoft.com/office/powerpoint/2010/main" val="13246628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7244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 - Individual</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819400"/>
            <a:ext cx="6858000" cy="2215991"/>
          </a:xfrm>
          <a:prstGeom prst="rect">
            <a:avLst/>
          </a:prstGeom>
          <a:solidFill>
            <a:schemeClr val="tx1"/>
          </a:solidFill>
        </p:spPr>
        <p:txBody>
          <a:bodyPr wrap="square" rtlCol="0">
            <a:normAutofit/>
          </a:bodyPr>
          <a:lstStyle/>
          <a:p>
            <a:r>
              <a:rPr lang="en-US" sz="2300" b="1" dirty="0">
                <a:solidFill>
                  <a:schemeClr val="bg1"/>
                </a:solidFill>
              </a:rPr>
              <a:t>“Now there was in Joppa a disciple named Tabitha, which, translated, means Dorcas. She was </a:t>
            </a:r>
            <a:r>
              <a:rPr lang="en-US" sz="2300" b="1" u="sng" dirty="0">
                <a:solidFill>
                  <a:schemeClr val="bg1"/>
                </a:solidFill>
              </a:rPr>
              <a:t>full of good works and acts of charity.</a:t>
            </a:r>
            <a:r>
              <a:rPr lang="en-US" sz="2300" b="1" dirty="0">
                <a:solidFill>
                  <a:schemeClr val="bg1"/>
                </a:solidFill>
              </a:rPr>
              <a:t> </a:t>
            </a:r>
            <a:r>
              <a:rPr lang="en-US" sz="2300" b="1" dirty="0" smtClean="0">
                <a:solidFill>
                  <a:schemeClr val="bg1"/>
                </a:solidFill>
              </a:rPr>
              <a:t>..All </a:t>
            </a:r>
            <a:r>
              <a:rPr lang="en-US" sz="2300" b="1" dirty="0">
                <a:solidFill>
                  <a:schemeClr val="bg1"/>
                </a:solidFill>
              </a:rPr>
              <a:t>the widows stood beside him weeping and showing tunics and other garments that Dorcas made while she was with them.” </a:t>
            </a:r>
            <a:r>
              <a:rPr lang="en-US" sz="2300" b="1" dirty="0" smtClean="0">
                <a:solidFill>
                  <a:schemeClr val="bg1"/>
                </a:solidFill>
              </a:rPr>
              <a:t>(Gal. 6:10) </a:t>
            </a:r>
            <a:endParaRPr lang="en-US" sz="2300" b="1" dirty="0">
              <a:solidFill>
                <a:schemeClr val="bg1"/>
              </a:solidFill>
            </a:endParaRPr>
          </a:p>
        </p:txBody>
      </p:sp>
    </p:spTree>
    <p:extLst>
      <p:ext uri="{BB962C8B-B14F-4D97-AF65-F5344CB8AC3E}">
        <p14:creationId xmlns:p14="http://schemas.microsoft.com/office/powerpoint/2010/main" val="30052704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7244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 – Individual</a:t>
            </a:r>
          </a:p>
          <a:p>
            <a:pPr marL="937260" lvl="1" indent="-571500">
              <a:buFont typeface="+mj-lt"/>
              <a:buAutoNum type="arabicPeriod" startAt="3"/>
            </a:pPr>
            <a:endParaRPr lang="en-US" sz="2600" b="1" dirty="0"/>
          </a:p>
          <a:p>
            <a:pPr marL="937260" lvl="1" indent="-571500">
              <a:buFont typeface="+mj-lt"/>
              <a:buAutoNum type="arabicPeriod" startAt="3"/>
            </a:pPr>
            <a:endParaRPr lang="en-US" sz="2600" b="1" dirty="0" smtClean="0"/>
          </a:p>
          <a:p>
            <a:pPr marL="937260" lvl="1" indent="-571500">
              <a:buFont typeface="+mj-lt"/>
              <a:buAutoNum type="arabicPeriod" startAt="3"/>
            </a:pPr>
            <a:endParaRPr lang="en-US" sz="2600" b="1" dirty="0"/>
          </a:p>
          <a:p>
            <a:pPr marL="937260" lvl="1" indent="-571500">
              <a:buFont typeface="+mj-lt"/>
              <a:buAutoNum type="arabicPeriod" startAt="3"/>
            </a:pPr>
            <a:endParaRPr lang="en-US" sz="2600" b="1" dirty="0" smtClean="0"/>
          </a:p>
          <a:p>
            <a:pPr marL="937260" lvl="1" indent="-571500">
              <a:buFont typeface="+mj-lt"/>
              <a:buAutoNum type="arabicPeriod" startAt="3"/>
            </a:pPr>
            <a:endParaRPr lang="en-US" sz="2600" b="1" dirty="0"/>
          </a:p>
          <a:p>
            <a:pPr lvl="1">
              <a:buFont typeface="Wingdings" panose="05000000000000000000" pitchFamily="2" charset="2"/>
              <a:buChar char="v"/>
            </a:pPr>
            <a:r>
              <a:rPr lang="en-US" sz="2600" b="1" dirty="0" smtClean="0"/>
              <a:t>Many other passages: Ja. 1:27; 1 </a:t>
            </a:r>
            <a:r>
              <a:rPr lang="en-US" sz="2600" b="1" dirty="0" err="1" smtClean="0"/>
              <a:t>Jhn</a:t>
            </a:r>
            <a:r>
              <a:rPr lang="en-US" sz="2600" b="1" dirty="0" smtClean="0"/>
              <a:t>. 3:17-18; 1 </a:t>
            </a:r>
            <a:r>
              <a:rPr lang="en-US" sz="2600" b="1" dirty="0" err="1" smtClean="0"/>
              <a:t>Ti</a:t>
            </a:r>
            <a:r>
              <a:rPr lang="en-US" sz="2600" b="1" dirty="0" smtClean="0"/>
              <a:t>. 5:16</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819400"/>
            <a:ext cx="6858000" cy="2215991"/>
          </a:xfrm>
          <a:prstGeom prst="rect">
            <a:avLst/>
          </a:prstGeom>
          <a:solidFill>
            <a:schemeClr val="tx1"/>
          </a:solidFill>
        </p:spPr>
        <p:txBody>
          <a:bodyPr wrap="square" rtlCol="0">
            <a:normAutofit/>
          </a:bodyPr>
          <a:lstStyle/>
          <a:p>
            <a:r>
              <a:rPr lang="en-US" sz="2300" b="1" dirty="0">
                <a:solidFill>
                  <a:schemeClr val="bg1"/>
                </a:solidFill>
              </a:rPr>
              <a:t>“Now there was in Joppa a disciple named Tabitha, which, translated, means Dorcas. She was full of good works and acts of charity. </a:t>
            </a:r>
            <a:r>
              <a:rPr lang="en-US" sz="2300" b="1" dirty="0" smtClean="0">
                <a:solidFill>
                  <a:schemeClr val="bg1"/>
                </a:solidFill>
              </a:rPr>
              <a:t>..All </a:t>
            </a:r>
            <a:r>
              <a:rPr lang="en-US" sz="2300" b="1" dirty="0">
                <a:solidFill>
                  <a:schemeClr val="bg1"/>
                </a:solidFill>
              </a:rPr>
              <a:t>the widows stood beside him weeping and showing tunics and other garments that Dorcas made while she was with them.” </a:t>
            </a:r>
            <a:r>
              <a:rPr lang="en-US" sz="2300" b="1" dirty="0" smtClean="0">
                <a:solidFill>
                  <a:schemeClr val="bg1"/>
                </a:solidFill>
              </a:rPr>
              <a:t>(Gal. 6:10) </a:t>
            </a:r>
            <a:endParaRPr lang="en-US" sz="2300" b="1" dirty="0">
              <a:solidFill>
                <a:schemeClr val="bg1"/>
              </a:solidFill>
            </a:endParaRPr>
          </a:p>
        </p:txBody>
      </p:sp>
    </p:spTree>
    <p:extLst>
      <p:ext uri="{BB962C8B-B14F-4D97-AF65-F5344CB8AC3E}">
        <p14:creationId xmlns:p14="http://schemas.microsoft.com/office/powerpoint/2010/main" val="34920239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800"/>
          </a:xfrm>
        </p:spPr>
        <p:txBody>
          <a:bodyPr>
            <a:normAutofit fontScale="90000"/>
          </a:bodyPr>
          <a:lstStyle/>
          <a:p>
            <a:endParaRPr lang="en-US" dirty="0"/>
          </a:p>
        </p:txBody>
      </p:sp>
      <p:sp>
        <p:nvSpPr>
          <p:cNvPr id="3" name="Content Placeholder 2"/>
          <p:cNvSpPr>
            <a:spLocks noGrp="1"/>
          </p:cNvSpPr>
          <p:nvPr>
            <p:ph idx="1"/>
          </p:nvPr>
        </p:nvSpPr>
        <p:spPr>
          <a:xfrm>
            <a:off x="1143000" y="1447800"/>
            <a:ext cx="6516445" cy="4724400"/>
          </a:xfrm>
        </p:spPr>
        <p:txBody>
          <a:bodyPr>
            <a:normAutofit/>
          </a:bodyPr>
          <a:lstStyle/>
          <a:p>
            <a:pPr marL="514350" indent="-514350">
              <a:buFont typeface="+mj-lt"/>
              <a:buAutoNum type="romanUcPeriod"/>
            </a:pPr>
            <a:r>
              <a:rPr lang="en-US" sz="2000" b="1" dirty="0" smtClean="0">
                <a:solidFill>
                  <a:schemeClr val="bg1">
                    <a:lumMod val="65000"/>
                  </a:schemeClr>
                </a:solidFill>
              </a:rPr>
              <a:t>The church has the right to organize itself</a:t>
            </a:r>
          </a:p>
          <a:p>
            <a:pPr marL="514350" indent="-514350">
              <a:buFont typeface="+mj-lt"/>
              <a:buAutoNum type="romanUcPeriod"/>
            </a:pPr>
            <a:r>
              <a:rPr lang="en-US" sz="2800" b="1" dirty="0" smtClean="0"/>
              <a:t>The church has a purpose</a:t>
            </a:r>
          </a:p>
          <a:p>
            <a:pPr marL="937260" lvl="1" indent="-571500">
              <a:buFont typeface="+mj-lt"/>
              <a:buAutoNum type="arabicPeriod" startAt="3"/>
            </a:pPr>
            <a:r>
              <a:rPr lang="en-US" sz="2600" b="1" dirty="0" smtClean="0"/>
              <a:t>Benevolence – Individual</a:t>
            </a:r>
          </a:p>
          <a:p>
            <a:pPr marL="937260" lvl="1" indent="-571500">
              <a:buFont typeface="+mj-lt"/>
              <a:buAutoNum type="arabicPeriod" startAt="3"/>
            </a:pPr>
            <a:endParaRPr lang="en-US" sz="2600" b="1" dirty="0"/>
          </a:p>
          <a:p>
            <a:pPr marL="937260" lvl="1" indent="-571500">
              <a:buFont typeface="+mj-lt"/>
              <a:buAutoNum type="arabicPeriod" startAt="3"/>
            </a:pPr>
            <a:endParaRPr lang="en-US" sz="2600" b="1" dirty="0" smtClean="0"/>
          </a:p>
          <a:p>
            <a:pPr marL="937260" lvl="1" indent="-571500">
              <a:buFont typeface="+mj-lt"/>
              <a:buAutoNum type="arabicPeriod" startAt="3"/>
            </a:pPr>
            <a:endParaRPr lang="en-US" sz="2600" b="1" dirty="0"/>
          </a:p>
          <a:p>
            <a:pPr marL="937260" lvl="1" indent="-571500">
              <a:buFont typeface="+mj-lt"/>
              <a:buAutoNum type="arabicPeriod" startAt="3"/>
            </a:pPr>
            <a:endParaRPr lang="en-US" sz="2600" b="1" dirty="0" smtClean="0"/>
          </a:p>
          <a:p>
            <a:pPr marL="937260" lvl="1" indent="-571500">
              <a:buFont typeface="+mj-lt"/>
              <a:buAutoNum type="arabicPeriod" startAt="3"/>
            </a:pPr>
            <a:endParaRPr lang="en-US" sz="2600" b="1" dirty="0"/>
          </a:p>
          <a:p>
            <a:pPr lvl="1">
              <a:buFont typeface="Wingdings" panose="05000000000000000000" pitchFamily="2" charset="2"/>
              <a:buChar char="v"/>
            </a:pPr>
            <a:r>
              <a:rPr lang="en-US" sz="2600" b="1" dirty="0" smtClean="0"/>
              <a:t>Many other passages: Ja. 1:27; 1 </a:t>
            </a:r>
            <a:r>
              <a:rPr lang="en-US" sz="2600" b="1" dirty="0" err="1" smtClean="0"/>
              <a:t>Jhn</a:t>
            </a:r>
            <a:r>
              <a:rPr lang="en-US" sz="2600" b="1" dirty="0" smtClean="0"/>
              <a:t>. 3:17-18; 1 </a:t>
            </a:r>
            <a:r>
              <a:rPr lang="en-US" sz="2600" b="1" dirty="0" err="1" smtClean="0"/>
              <a:t>Ti</a:t>
            </a:r>
            <a:r>
              <a:rPr lang="en-US" sz="2600" b="1" dirty="0" smtClean="0"/>
              <a:t>. 5:16</a:t>
            </a:r>
            <a:endParaRPr lang="en-US" sz="2600" b="1" dirty="0"/>
          </a:p>
          <a:p>
            <a:pPr marL="365760" lvl="1" indent="0">
              <a:buNone/>
            </a:pPr>
            <a:endParaRPr lang="en-US" sz="2600" b="1" dirty="0" smtClean="0"/>
          </a:p>
          <a:p>
            <a:pPr marL="365760" lvl="1" indent="0">
              <a:buNone/>
            </a:pPr>
            <a:endParaRPr lang="en-US" sz="2600" b="1" dirty="0" smtClean="0"/>
          </a:p>
        </p:txBody>
      </p:sp>
      <p:sp>
        <p:nvSpPr>
          <p:cNvPr id="4" name="TextBox 3"/>
          <p:cNvSpPr txBox="1"/>
          <p:nvPr/>
        </p:nvSpPr>
        <p:spPr>
          <a:xfrm>
            <a:off x="1143000" y="2819400"/>
            <a:ext cx="6858000" cy="2215991"/>
          </a:xfrm>
          <a:prstGeom prst="rect">
            <a:avLst/>
          </a:prstGeom>
          <a:solidFill>
            <a:schemeClr val="tx1"/>
          </a:solidFill>
        </p:spPr>
        <p:txBody>
          <a:bodyPr wrap="square" rtlCol="0">
            <a:normAutofit/>
          </a:bodyPr>
          <a:lstStyle/>
          <a:p>
            <a:r>
              <a:rPr lang="en-US" sz="2300" b="1" dirty="0">
                <a:solidFill>
                  <a:schemeClr val="bg1"/>
                </a:solidFill>
              </a:rPr>
              <a:t>“Now there was in Joppa a disciple named Tabitha, which, translated, means Dorcas. She was full of good works and acts of charity. </a:t>
            </a:r>
            <a:r>
              <a:rPr lang="en-US" sz="2300" b="1" dirty="0" smtClean="0">
                <a:solidFill>
                  <a:schemeClr val="bg1"/>
                </a:solidFill>
              </a:rPr>
              <a:t>..All </a:t>
            </a:r>
            <a:r>
              <a:rPr lang="en-US" sz="2300" b="1" dirty="0">
                <a:solidFill>
                  <a:schemeClr val="bg1"/>
                </a:solidFill>
              </a:rPr>
              <a:t>the widows stood beside him weeping and showing tunics and other garments that Dorcas made while she was with them.” </a:t>
            </a:r>
            <a:r>
              <a:rPr lang="en-US" sz="2300" b="1" dirty="0" smtClean="0">
                <a:solidFill>
                  <a:schemeClr val="bg1"/>
                </a:solidFill>
              </a:rPr>
              <a:t>(Gal. 6:10) </a:t>
            </a:r>
            <a:endParaRPr lang="en-US" sz="2300" b="1" dirty="0">
              <a:solidFill>
                <a:schemeClr val="bg1"/>
              </a:solidFill>
            </a:endParaRPr>
          </a:p>
        </p:txBody>
      </p:sp>
    </p:spTree>
    <p:extLst>
      <p:ext uri="{BB962C8B-B14F-4D97-AF65-F5344CB8AC3E}">
        <p14:creationId xmlns:p14="http://schemas.microsoft.com/office/powerpoint/2010/main" val="7860961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828800"/>
            <a:ext cx="6254044" cy="1362075"/>
          </a:xfrm>
        </p:spPr>
        <p:txBody>
          <a:bodyPr/>
          <a:lstStyle/>
          <a:p>
            <a:r>
              <a:rPr lang="en-US" dirty="0" smtClean="0">
                <a:latin typeface="Arial Black" panose="020B0A04020102020204" pitchFamily="34" charset="0"/>
              </a:rPr>
              <a:t>About the church</a:t>
            </a:r>
            <a:endParaRPr lang="en-US" dirty="0">
              <a:latin typeface="Arial Black" panose="020B0A04020102020204" pitchFamily="34" charset="0"/>
            </a:endParaRPr>
          </a:p>
        </p:txBody>
      </p:sp>
      <p:sp>
        <p:nvSpPr>
          <p:cNvPr id="5" name="Text Placeholder 4"/>
          <p:cNvSpPr>
            <a:spLocks noGrp="1"/>
          </p:cNvSpPr>
          <p:nvPr>
            <p:ph type="body" idx="1"/>
          </p:nvPr>
        </p:nvSpPr>
        <p:spPr>
          <a:xfrm>
            <a:off x="1447801" y="3725334"/>
            <a:ext cx="6239934" cy="1684866"/>
          </a:xfrm>
        </p:spPr>
        <p:txBody>
          <a:bodyPr>
            <a:noAutofit/>
          </a:bodyPr>
          <a:lstStyle/>
          <a:p>
            <a:pPr marL="514350" indent="-514350">
              <a:buFont typeface="+mj-lt"/>
              <a:buAutoNum type="romanLcPeriod"/>
            </a:pPr>
            <a:r>
              <a:rPr lang="en-US" sz="3200" b="1" dirty="0" smtClean="0">
                <a:solidFill>
                  <a:schemeClr val="bg1">
                    <a:lumMod val="75000"/>
                  </a:schemeClr>
                </a:solidFill>
              </a:rPr>
              <a:t>It’s Organization</a:t>
            </a:r>
          </a:p>
          <a:p>
            <a:pPr marL="514350" indent="-514350">
              <a:buFont typeface="+mj-lt"/>
              <a:buAutoNum type="romanLcPeriod"/>
            </a:pPr>
            <a:r>
              <a:rPr lang="en-US" sz="3600" dirty="0" smtClean="0">
                <a:solidFill>
                  <a:schemeClr val="bg1">
                    <a:lumMod val="75000"/>
                  </a:schemeClr>
                </a:solidFill>
                <a:latin typeface="+mj-lt"/>
              </a:rPr>
              <a:t>It’s purpose</a:t>
            </a:r>
          </a:p>
          <a:p>
            <a:pPr marL="514350" indent="-514350">
              <a:buFont typeface="+mj-lt"/>
              <a:buAutoNum type="romanLcPeriod"/>
            </a:pPr>
            <a:r>
              <a:rPr lang="en-US" sz="3200" b="1" dirty="0" smtClean="0">
                <a:solidFill>
                  <a:schemeClr val="bg2">
                    <a:lumMod val="50000"/>
                  </a:schemeClr>
                </a:solidFill>
                <a:latin typeface="Arial Black" panose="020B0A04020102020204" pitchFamily="34" charset="0"/>
              </a:rPr>
              <a:t>It’s worship</a:t>
            </a:r>
            <a:endParaRPr lang="en-US" sz="3200" b="1" dirty="0">
              <a:solidFill>
                <a:schemeClr val="bg2">
                  <a:lumMod val="50000"/>
                </a:schemeClr>
              </a:solidFill>
              <a:latin typeface="Arial Black" panose="020B0A04020102020204" pitchFamily="34" charset="0"/>
            </a:endParaRPr>
          </a:p>
        </p:txBody>
      </p:sp>
    </p:spTree>
    <p:extLst>
      <p:ext uri="{BB962C8B-B14F-4D97-AF65-F5344CB8AC3E}">
        <p14:creationId xmlns:p14="http://schemas.microsoft.com/office/powerpoint/2010/main" val="14667725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40665" y="2133600"/>
            <a:ext cx="6629400" cy="3976744"/>
          </a:xfrm>
        </p:spPr>
        <p:txBody>
          <a:bodyPr/>
          <a:lstStyle/>
          <a:p>
            <a:pPr marL="514350" indent="-514350">
              <a:buFont typeface="+mj-lt"/>
              <a:buAutoNum type="romanUcPeriod" startAt="3"/>
            </a:pPr>
            <a:r>
              <a:rPr lang="en-US" sz="2800" b="1" dirty="0" smtClean="0"/>
              <a:t>The church and its worship</a:t>
            </a:r>
          </a:p>
          <a:p>
            <a:pPr marL="514350" indent="-514350">
              <a:buFont typeface="+mj-lt"/>
              <a:buAutoNum type="romanUcPeriod" startAt="3"/>
            </a:pPr>
            <a:endParaRPr lang="en-US" sz="2800" b="1" dirty="0"/>
          </a:p>
          <a:p>
            <a:pPr marL="0" indent="0">
              <a:buNone/>
            </a:pPr>
            <a:endParaRPr lang="en-US" sz="2800" b="1" dirty="0" smtClean="0"/>
          </a:p>
          <a:p>
            <a:pPr marL="0" indent="0">
              <a:buNone/>
            </a:pPr>
            <a:endParaRPr lang="en-US" b="1" dirty="0" smtClean="0"/>
          </a:p>
        </p:txBody>
      </p:sp>
      <p:sp>
        <p:nvSpPr>
          <p:cNvPr id="5" name="TextBox 4"/>
          <p:cNvSpPr txBox="1"/>
          <p:nvPr/>
        </p:nvSpPr>
        <p:spPr>
          <a:xfrm>
            <a:off x="1600200" y="3124200"/>
            <a:ext cx="5867400" cy="1384995"/>
          </a:xfrm>
          <a:prstGeom prst="rect">
            <a:avLst/>
          </a:prstGeom>
          <a:solidFill>
            <a:schemeClr val="tx1"/>
          </a:solidFill>
        </p:spPr>
        <p:txBody>
          <a:bodyPr wrap="square" rtlCol="0">
            <a:normAutofit/>
          </a:bodyPr>
          <a:lstStyle/>
          <a:p>
            <a:r>
              <a:rPr lang="en-US" sz="2800" b="1" dirty="0">
                <a:solidFill>
                  <a:schemeClr val="bg1"/>
                </a:solidFill>
              </a:rPr>
              <a:t>“</a:t>
            </a:r>
            <a:r>
              <a:rPr lang="en-US" sz="2800" b="1" dirty="0" smtClean="0">
                <a:solidFill>
                  <a:schemeClr val="bg1"/>
                </a:solidFill>
              </a:rPr>
              <a:t>God </a:t>
            </a:r>
            <a:r>
              <a:rPr lang="en-US" sz="2800" b="1" dirty="0">
                <a:solidFill>
                  <a:schemeClr val="bg1"/>
                </a:solidFill>
              </a:rPr>
              <a:t>is spirit, and those who worship him must </a:t>
            </a:r>
            <a:r>
              <a:rPr lang="en-US" sz="2800" b="1" u="sng" dirty="0">
                <a:solidFill>
                  <a:schemeClr val="bg1"/>
                </a:solidFill>
              </a:rPr>
              <a:t>worship in spirit and </a:t>
            </a:r>
            <a:r>
              <a:rPr lang="en-US" sz="2800" b="1" u="sng" dirty="0" smtClean="0">
                <a:solidFill>
                  <a:schemeClr val="bg1"/>
                </a:solidFill>
              </a:rPr>
              <a:t>truth</a:t>
            </a:r>
            <a:r>
              <a:rPr lang="en-US" sz="2800" b="1" dirty="0" smtClean="0">
                <a:solidFill>
                  <a:schemeClr val="bg1"/>
                </a:solidFill>
              </a:rPr>
              <a:t>” (John 4:24)</a:t>
            </a:r>
            <a:endParaRPr lang="en-US" sz="2800" b="1" dirty="0">
              <a:solidFill>
                <a:schemeClr val="bg1"/>
              </a:solidFill>
            </a:endParaRPr>
          </a:p>
        </p:txBody>
      </p:sp>
    </p:spTree>
    <p:extLst>
      <p:ext uri="{BB962C8B-B14F-4D97-AF65-F5344CB8AC3E}">
        <p14:creationId xmlns:p14="http://schemas.microsoft.com/office/powerpoint/2010/main" val="232580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Is “Christian” a Bible term?</a:t>
            </a:r>
            <a:endParaRPr lang="en-US" sz="4000" b="1" dirty="0"/>
          </a:p>
        </p:txBody>
      </p:sp>
      <p:sp>
        <p:nvSpPr>
          <p:cNvPr id="3" name="Content Placeholder 2"/>
          <p:cNvSpPr>
            <a:spLocks noGrp="1"/>
          </p:cNvSpPr>
          <p:nvPr>
            <p:ph idx="1"/>
          </p:nvPr>
        </p:nvSpPr>
        <p:spPr>
          <a:xfrm>
            <a:off x="1066800" y="1752600"/>
            <a:ext cx="7086600" cy="4191000"/>
          </a:xfrm>
        </p:spPr>
        <p:txBody>
          <a:bodyPr>
            <a:normAutofit lnSpcReduction="10000"/>
          </a:bodyPr>
          <a:lstStyle/>
          <a:p>
            <a:r>
              <a:rPr lang="en-US" dirty="0" smtClean="0"/>
              <a:t>“…and </a:t>
            </a:r>
            <a:r>
              <a:rPr lang="en-US" dirty="0"/>
              <a:t>when </a:t>
            </a:r>
            <a:r>
              <a:rPr lang="en-US" dirty="0" smtClean="0"/>
              <a:t>he </a:t>
            </a:r>
            <a:r>
              <a:rPr lang="en-US" dirty="0"/>
              <a:t>had found him, he brought him to Antioch. For a whole year they met with the church and taught a great many people. And in Antioch the disciples were first called </a:t>
            </a:r>
            <a:r>
              <a:rPr lang="en-US" dirty="0" smtClean="0">
                <a:latin typeface="Arial Black" panose="020B0A04020102020204" pitchFamily="34" charset="0"/>
              </a:rPr>
              <a:t>Christians</a:t>
            </a:r>
            <a:r>
              <a:rPr lang="en-US" dirty="0" smtClean="0"/>
              <a:t>” (Acts 11:26)</a:t>
            </a:r>
          </a:p>
          <a:p>
            <a:r>
              <a:rPr lang="en-US" dirty="0" smtClean="0"/>
              <a:t>“And </a:t>
            </a:r>
            <a:r>
              <a:rPr lang="en-US" dirty="0"/>
              <a:t>Agrippa said to Paul, “In a short time would you persuade me to be a </a:t>
            </a:r>
            <a:r>
              <a:rPr lang="en-US" dirty="0">
                <a:latin typeface="Arial Black" panose="020B0A04020102020204" pitchFamily="34" charset="0"/>
              </a:rPr>
              <a:t>Christian</a:t>
            </a:r>
            <a:r>
              <a:rPr lang="en-US" dirty="0"/>
              <a:t>?” </a:t>
            </a:r>
            <a:r>
              <a:rPr lang="en-US" dirty="0" smtClean="0"/>
              <a:t>(Acts 26:28)</a:t>
            </a:r>
          </a:p>
          <a:p>
            <a:r>
              <a:rPr lang="en-US" dirty="0" smtClean="0"/>
              <a:t>“Yet </a:t>
            </a:r>
            <a:r>
              <a:rPr lang="en-US" dirty="0"/>
              <a:t>if anyone suffers as a </a:t>
            </a:r>
            <a:r>
              <a:rPr lang="en-US" dirty="0">
                <a:latin typeface="Arial Black" panose="020B0A04020102020204" pitchFamily="34" charset="0"/>
              </a:rPr>
              <a:t>Christian</a:t>
            </a:r>
            <a:r>
              <a:rPr lang="en-US" dirty="0"/>
              <a:t>, let him not be ashamed, but let him glorify God in that </a:t>
            </a:r>
            <a:r>
              <a:rPr lang="en-US" dirty="0" smtClean="0"/>
              <a:t>name” (1 Pet. 4:16)</a:t>
            </a:r>
            <a:endParaRPr lang="en-US" dirty="0"/>
          </a:p>
        </p:txBody>
      </p:sp>
    </p:spTree>
    <p:extLst>
      <p:ext uri="{BB962C8B-B14F-4D97-AF65-F5344CB8AC3E}">
        <p14:creationId xmlns:p14="http://schemas.microsoft.com/office/powerpoint/2010/main" val="33285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40665" y="2133600"/>
            <a:ext cx="6629400" cy="3976744"/>
          </a:xfrm>
        </p:spPr>
        <p:txBody>
          <a:bodyPr/>
          <a:lstStyle/>
          <a:p>
            <a:pPr marL="514350" indent="-514350">
              <a:buFont typeface="+mj-lt"/>
              <a:buAutoNum type="romanUcPeriod" startAt="3"/>
            </a:pPr>
            <a:r>
              <a:rPr lang="en-US" sz="2800" b="1" dirty="0" smtClean="0"/>
              <a:t>The church and its worship</a:t>
            </a:r>
          </a:p>
          <a:p>
            <a:pPr marL="514350" indent="-514350">
              <a:buFont typeface="+mj-lt"/>
              <a:buAutoNum type="romanUcPeriod" startAt="3"/>
            </a:pPr>
            <a:endParaRPr lang="en-US" sz="2800" b="1" dirty="0"/>
          </a:p>
          <a:p>
            <a:pPr marL="0" indent="0">
              <a:buNone/>
            </a:pPr>
            <a:endParaRPr lang="en-US" sz="2800" b="1" dirty="0" smtClean="0"/>
          </a:p>
          <a:p>
            <a:pPr marL="0" indent="0">
              <a:buNone/>
            </a:pPr>
            <a:endParaRPr lang="en-US" b="1" dirty="0" smtClean="0"/>
          </a:p>
        </p:txBody>
      </p:sp>
      <p:sp>
        <p:nvSpPr>
          <p:cNvPr id="5" name="TextBox 4"/>
          <p:cNvSpPr txBox="1"/>
          <p:nvPr/>
        </p:nvSpPr>
        <p:spPr>
          <a:xfrm>
            <a:off x="1600200" y="3124200"/>
            <a:ext cx="5867400" cy="2246769"/>
          </a:xfrm>
          <a:prstGeom prst="rect">
            <a:avLst/>
          </a:prstGeom>
          <a:solidFill>
            <a:schemeClr val="tx1"/>
          </a:solidFill>
        </p:spPr>
        <p:txBody>
          <a:bodyPr wrap="square" rtlCol="0">
            <a:normAutofit/>
          </a:bodyPr>
          <a:lstStyle/>
          <a:p>
            <a:r>
              <a:rPr lang="en-US" sz="2800" b="1" dirty="0">
                <a:solidFill>
                  <a:schemeClr val="bg1"/>
                </a:solidFill>
              </a:rPr>
              <a:t>“Therefore let us be grateful for receiving a kingdom that cannot be shaken, and thus let us </a:t>
            </a:r>
            <a:r>
              <a:rPr lang="en-US" sz="2800" b="1" u="sng" dirty="0">
                <a:solidFill>
                  <a:schemeClr val="bg1"/>
                </a:solidFill>
              </a:rPr>
              <a:t>offer to God acceptable worship</a:t>
            </a:r>
            <a:r>
              <a:rPr lang="en-US" sz="2800" b="1" dirty="0">
                <a:solidFill>
                  <a:schemeClr val="bg1"/>
                </a:solidFill>
              </a:rPr>
              <a:t>, with reverence and </a:t>
            </a:r>
            <a:r>
              <a:rPr lang="en-US" sz="2800" b="1" dirty="0" smtClean="0">
                <a:solidFill>
                  <a:schemeClr val="bg1"/>
                </a:solidFill>
              </a:rPr>
              <a:t>awe” (Heb. 12:28)</a:t>
            </a:r>
            <a:endParaRPr lang="en-US" sz="2800" b="1" dirty="0">
              <a:solidFill>
                <a:schemeClr val="bg1"/>
              </a:solidFill>
            </a:endParaRPr>
          </a:p>
        </p:txBody>
      </p:sp>
    </p:spTree>
    <p:extLst>
      <p:ext uri="{BB962C8B-B14F-4D97-AF65-F5344CB8AC3E}">
        <p14:creationId xmlns:p14="http://schemas.microsoft.com/office/powerpoint/2010/main" val="136602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447801"/>
            <a:ext cx="6251222" cy="1142999"/>
          </a:xfrm>
        </p:spPr>
        <p:txBody>
          <a:bodyPr/>
          <a:lstStyle/>
          <a:p>
            <a:r>
              <a:rPr lang="en-US" dirty="0" smtClean="0"/>
              <a:t>Acts of Worship</a:t>
            </a:r>
            <a:endParaRPr lang="en-US" dirty="0"/>
          </a:p>
        </p:txBody>
      </p:sp>
      <p:sp>
        <p:nvSpPr>
          <p:cNvPr id="3" name="Text Placeholder 2"/>
          <p:cNvSpPr>
            <a:spLocks noGrp="1"/>
          </p:cNvSpPr>
          <p:nvPr>
            <p:ph type="body" idx="1"/>
          </p:nvPr>
        </p:nvSpPr>
        <p:spPr>
          <a:xfrm>
            <a:off x="1143000" y="3048000"/>
            <a:ext cx="6544735" cy="2895600"/>
          </a:xfrm>
        </p:spPr>
        <p:txBody>
          <a:bodyPr>
            <a:normAutofit/>
          </a:bodyPr>
          <a:lstStyle/>
          <a:p>
            <a:pPr marL="457200" indent="-457200" algn="l">
              <a:buFont typeface="+mj-lt"/>
              <a:buAutoNum type="arabicPeriod"/>
            </a:pPr>
            <a:r>
              <a:rPr lang="en-US" sz="2800" b="1" dirty="0" smtClean="0"/>
              <a:t>Observe the Lord’s Supper</a:t>
            </a:r>
          </a:p>
          <a:p>
            <a:pPr marL="457200" indent="-457200" algn="l">
              <a:buFont typeface="+mj-lt"/>
              <a:buAutoNum type="arabicPeriod"/>
            </a:pPr>
            <a:r>
              <a:rPr lang="en-US" sz="2800" b="1" dirty="0" smtClean="0"/>
              <a:t>To Sing</a:t>
            </a:r>
          </a:p>
          <a:p>
            <a:pPr marL="457200" indent="-457200" algn="l">
              <a:buFont typeface="+mj-lt"/>
              <a:buAutoNum type="arabicPeriod"/>
            </a:pPr>
            <a:r>
              <a:rPr lang="en-US" sz="2800" b="1" dirty="0" smtClean="0"/>
              <a:t>To Pray</a:t>
            </a:r>
          </a:p>
          <a:p>
            <a:pPr marL="457200" indent="-457200" algn="l">
              <a:buFont typeface="+mj-lt"/>
              <a:buAutoNum type="arabicPeriod"/>
            </a:pPr>
            <a:r>
              <a:rPr lang="en-US" sz="2800" b="1" dirty="0" smtClean="0"/>
              <a:t>To Teach/Preach</a:t>
            </a:r>
          </a:p>
          <a:p>
            <a:pPr marL="457200" indent="-457200" algn="l">
              <a:buFont typeface="+mj-lt"/>
              <a:buAutoNum type="arabicPeriod"/>
            </a:pPr>
            <a:r>
              <a:rPr lang="en-US" sz="2800" b="1" dirty="0" smtClean="0"/>
              <a:t>To Give</a:t>
            </a:r>
          </a:p>
          <a:p>
            <a:pPr marL="457200" indent="-457200" algn="l">
              <a:buFont typeface="+mj-lt"/>
              <a:buAutoNum type="arabicPeriod"/>
            </a:pPr>
            <a:endParaRPr lang="en-US" dirty="0" smtClean="0"/>
          </a:p>
          <a:p>
            <a:pPr marL="457200" indent="-457200" algn="l">
              <a:buFont typeface="+mj-lt"/>
              <a:buAutoNum type="arabicPeriod"/>
            </a:pPr>
            <a:endParaRPr lang="en-US" dirty="0" smtClean="0"/>
          </a:p>
          <a:p>
            <a:pPr marL="457200" indent="-457200" algn="l">
              <a:buFont typeface="+mj-lt"/>
              <a:buAutoNum type="arabicPeriod"/>
            </a:pPr>
            <a:endParaRPr lang="en-US" dirty="0"/>
          </a:p>
        </p:txBody>
      </p:sp>
    </p:spTree>
    <p:extLst>
      <p:ext uri="{BB962C8B-B14F-4D97-AF65-F5344CB8AC3E}">
        <p14:creationId xmlns:p14="http://schemas.microsoft.com/office/powerpoint/2010/main" val="35492081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858818"/>
          </a:xfrm>
        </p:spPr>
        <p:txBody>
          <a:bodyPr/>
          <a:lstStyle/>
          <a:p>
            <a:endParaRPr lang="en-US" dirty="0"/>
          </a:p>
        </p:txBody>
      </p:sp>
      <p:sp>
        <p:nvSpPr>
          <p:cNvPr id="3" name="Content Placeholder 2"/>
          <p:cNvSpPr>
            <a:spLocks noGrp="1"/>
          </p:cNvSpPr>
          <p:nvPr>
            <p:ph idx="1"/>
          </p:nvPr>
        </p:nvSpPr>
        <p:spPr>
          <a:xfrm>
            <a:off x="1143000" y="1828800"/>
            <a:ext cx="6705600" cy="38942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a:pPr>
            <a:r>
              <a:rPr lang="en-US" sz="2400" b="1" dirty="0" smtClean="0"/>
              <a:t>Observe the Lord’s Supper</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325987" y="3276600"/>
            <a:ext cx="6705600" cy="1200329"/>
          </a:xfrm>
          <a:prstGeom prst="rect">
            <a:avLst/>
          </a:prstGeom>
          <a:solidFill>
            <a:schemeClr val="tx1"/>
          </a:solidFill>
        </p:spPr>
        <p:txBody>
          <a:bodyPr wrap="square" rtlCol="0">
            <a:normAutofit/>
          </a:bodyPr>
          <a:lstStyle/>
          <a:p>
            <a:r>
              <a:rPr lang="en-US" sz="2400" b="1" dirty="0" smtClean="0">
                <a:solidFill>
                  <a:schemeClr val="bg1"/>
                </a:solidFill>
              </a:rPr>
              <a:t>“And </a:t>
            </a:r>
            <a:r>
              <a:rPr lang="en-US" sz="2400" b="1" dirty="0">
                <a:solidFill>
                  <a:schemeClr val="bg1"/>
                </a:solidFill>
              </a:rPr>
              <a:t>they devoted themselves to the apostles' teaching and the fellowship, to the breaking of bread and the </a:t>
            </a:r>
            <a:r>
              <a:rPr lang="en-US" sz="2400" b="1" dirty="0" smtClean="0">
                <a:solidFill>
                  <a:schemeClr val="bg1"/>
                </a:solidFill>
              </a:rPr>
              <a:t>prayers” (Acts 2:42)</a:t>
            </a:r>
            <a:endParaRPr lang="en-US" sz="2400" b="1" dirty="0">
              <a:solidFill>
                <a:schemeClr val="bg1"/>
              </a:solidFill>
            </a:endParaRPr>
          </a:p>
        </p:txBody>
      </p:sp>
      <p:sp>
        <p:nvSpPr>
          <p:cNvPr id="5" name="TextBox 4"/>
          <p:cNvSpPr txBox="1"/>
          <p:nvPr/>
        </p:nvSpPr>
        <p:spPr>
          <a:xfrm>
            <a:off x="1325987" y="4667363"/>
            <a:ext cx="6689503" cy="830997"/>
          </a:xfrm>
          <a:prstGeom prst="rect">
            <a:avLst/>
          </a:prstGeom>
          <a:solidFill>
            <a:schemeClr val="tx1"/>
          </a:solidFill>
        </p:spPr>
        <p:txBody>
          <a:bodyPr wrap="square" rtlCol="0">
            <a:normAutofit/>
          </a:bodyPr>
          <a:lstStyle/>
          <a:p>
            <a:r>
              <a:rPr lang="en-US" sz="2400" b="1" dirty="0">
                <a:solidFill>
                  <a:schemeClr val="bg1"/>
                </a:solidFill>
              </a:rPr>
              <a:t>“On the first day of the week, when we were gathered together to break </a:t>
            </a:r>
            <a:r>
              <a:rPr lang="en-US" sz="2400" b="1" dirty="0" smtClean="0">
                <a:solidFill>
                  <a:schemeClr val="bg1"/>
                </a:solidFill>
              </a:rPr>
              <a:t>bread“ (Acts 20:7)</a:t>
            </a:r>
            <a:endParaRPr lang="en-US" sz="2400" b="1" dirty="0">
              <a:solidFill>
                <a:schemeClr val="bg1"/>
              </a:solidFill>
            </a:endParaRPr>
          </a:p>
        </p:txBody>
      </p:sp>
    </p:spTree>
    <p:extLst>
      <p:ext uri="{BB962C8B-B14F-4D97-AF65-F5344CB8AC3E}">
        <p14:creationId xmlns:p14="http://schemas.microsoft.com/office/powerpoint/2010/main" val="155910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2119256"/>
            <a:ext cx="6858000" cy="3976744"/>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b="1" dirty="0" smtClean="0"/>
              <a:t>Five </a:t>
            </a:r>
            <a:r>
              <a:rPr lang="en-US" b="1" dirty="0"/>
              <a:t>acts authorized</a:t>
            </a:r>
          </a:p>
          <a:p>
            <a:pPr marL="457200" indent="-457200">
              <a:buFont typeface="+mj-lt"/>
              <a:buAutoNum type="arabicPeriod"/>
            </a:pPr>
            <a:r>
              <a:rPr lang="en-US" b="1" dirty="0" smtClean="0"/>
              <a:t>Observe </a:t>
            </a:r>
            <a:r>
              <a:rPr lang="en-US" b="1" dirty="0"/>
              <a:t>the Lord’s </a:t>
            </a:r>
            <a:r>
              <a:rPr lang="en-US" b="1" dirty="0" smtClean="0"/>
              <a:t>Supper </a:t>
            </a:r>
          </a:p>
          <a:p>
            <a:pPr marL="0" indent="0">
              <a:buNone/>
            </a:pPr>
            <a:r>
              <a:rPr lang="en-US" b="1" dirty="0"/>
              <a:t>	</a:t>
            </a:r>
            <a:r>
              <a:rPr lang="en-US" b="1" dirty="0" smtClean="0"/>
              <a:t>Day is specified</a:t>
            </a:r>
            <a:endParaRPr lang="en-US" b="1" dirty="0"/>
          </a:p>
        </p:txBody>
      </p:sp>
      <p:sp>
        <p:nvSpPr>
          <p:cNvPr id="4" name="TextBox 3"/>
          <p:cNvSpPr txBox="1"/>
          <p:nvPr/>
        </p:nvSpPr>
        <p:spPr>
          <a:xfrm>
            <a:off x="1176270" y="4038600"/>
            <a:ext cx="6477000" cy="1569660"/>
          </a:xfrm>
          <a:prstGeom prst="rect">
            <a:avLst/>
          </a:prstGeom>
          <a:solidFill>
            <a:schemeClr val="tx1"/>
          </a:solidFill>
        </p:spPr>
        <p:txBody>
          <a:bodyPr wrap="square" rtlCol="0">
            <a:normAutofit/>
          </a:bodyPr>
          <a:lstStyle/>
          <a:p>
            <a:r>
              <a:rPr lang="en-US" sz="2400" b="1" dirty="0">
                <a:solidFill>
                  <a:schemeClr val="bg1"/>
                </a:solidFill>
              </a:rPr>
              <a:t>“</a:t>
            </a:r>
            <a:r>
              <a:rPr lang="en-US" sz="2400" b="1" u="sng" dirty="0">
                <a:solidFill>
                  <a:schemeClr val="bg1"/>
                </a:solidFill>
              </a:rPr>
              <a:t>On the first day of every week</a:t>
            </a:r>
            <a:r>
              <a:rPr lang="en-US" sz="2400" b="1" dirty="0">
                <a:solidFill>
                  <a:schemeClr val="bg1"/>
                </a:solidFill>
              </a:rPr>
              <a:t>, each of you is to put something aside and store it up, as he may prosper, so that there will be no collecting when I </a:t>
            </a:r>
            <a:r>
              <a:rPr lang="en-US" sz="2400" b="1" dirty="0" smtClean="0">
                <a:solidFill>
                  <a:schemeClr val="bg1"/>
                </a:solidFill>
              </a:rPr>
              <a:t>come” (1 Cor. 16:1-2) </a:t>
            </a:r>
            <a:endParaRPr lang="en-US" sz="2400" b="1" dirty="0">
              <a:solidFill>
                <a:schemeClr val="bg1"/>
              </a:solidFill>
            </a:endParaRPr>
          </a:p>
        </p:txBody>
      </p:sp>
    </p:spTree>
    <p:extLst>
      <p:ext uri="{BB962C8B-B14F-4D97-AF65-F5344CB8AC3E}">
        <p14:creationId xmlns:p14="http://schemas.microsoft.com/office/powerpoint/2010/main" val="23595680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143000" y="1143000"/>
            <a:ext cx="6934200" cy="4580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a:pPr>
            <a:r>
              <a:rPr lang="en-US" sz="2400" b="1" dirty="0" smtClean="0"/>
              <a:t>Observe the Lord’s Supper</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090411" y="2514600"/>
            <a:ext cx="7162800" cy="3308598"/>
          </a:xfrm>
          <a:prstGeom prst="rect">
            <a:avLst/>
          </a:prstGeom>
          <a:solidFill>
            <a:schemeClr val="tx1"/>
          </a:solidFill>
        </p:spPr>
        <p:txBody>
          <a:bodyPr wrap="square" rtlCol="0">
            <a:normAutofit/>
          </a:bodyPr>
          <a:lstStyle/>
          <a:p>
            <a:r>
              <a:rPr lang="en-US" sz="2400" b="1" dirty="0">
                <a:solidFill>
                  <a:schemeClr val="bg1"/>
                </a:solidFill>
              </a:rPr>
              <a:t>“</a:t>
            </a:r>
            <a:r>
              <a:rPr lang="en-US" sz="2300" b="1" dirty="0">
                <a:solidFill>
                  <a:schemeClr val="bg1"/>
                </a:solidFill>
              </a:rPr>
              <a:t>23 For I received from the Lord what I also delivered to you, that the Lord Jesus on the night when he was betrayed took bread, 24 and when he had given thanks, he broke it, and said, “This is my body which is for you. </a:t>
            </a:r>
            <a:r>
              <a:rPr lang="en-US" sz="2300" b="1" u="sng" dirty="0">
                <a:solidFill>
                  <a:schemeClr val="bg1"/>
                </a:solidFill>
              </a:rPr>
              <a:t>Do this in remembrance of me</a:t>
            </a:r>
            <a:r>
              <a:rPr lang="en-US" sz="2300" b="1" dirty="0">
                <a:solidFill>
                  <a:schemeClr val="bg1"/>
                </a:solidFill>
              </a:rPr>
              <a:t>.” 25 In the same way also he took the cup, after supper, saying, “This cup is the new covenant in my blood. </a:t>
            </a:r>
            <a:r>
              <a:rPr lang="en-US" sz="2300" b="1" u="sng" dirty="0">
                <a:solidFill>
                  <a:schemeClr val="bg1"/>
                </a:solidFill>
              </a:rPr>
              <a:t>Do this, as often as you drink it, in remembrance of </a:t>
            </a:r>
            <a:r>
              <a:rPr lang="en-US" sz="2300" b="1" u="sng" dirty="0" smtClean="0">
                <a:solidFill>
                  <a:schemeClr val="bg1"/>
                </a:solidFill>
              </a:rPr>
              <a:t>me” (1 Cor. 11:23-25)</a:t>
            </a:r>
            <a:endParaRPr lang="en-US" sz="2300" b="1" u="sng"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40414629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2"/>
            </a:pPr>
            <a:r>
              <a:rPr lang="en-US" sz="2400" b="1" dirty="0" smtClean="0"/>
              <a:t>To Sing</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219200" y="3276601"/>
            <a:ext cx="6629400" cy="1892826"/>
          </a:xfrm>
          <a:prstGeom prst="rect">
            <a:avLst/>
          </a:prstGeom>
          <a:solidFill>
            <a:schemeClr val="tx1"/>
          </a:solidFill>
        </p:spPr>
        <p:txBody>
          <a:bodyPr wrap="square" rtlCol="0">
            <a:normAutofit/>
          </a:bodyPr>
          <a:lstStyle/>
          <a:p>
            <a:r>
              <a:rPr lang="en-US" sz="2400" b="1" dirty="0" smtClean="0">
                <a:solidFill>
                  <a:schemeClr val="bg1"/>
                </a:solidFill>
              </a:rPr>
              <a:t>“</a:t>
            </a:r>
            <a:r>
              <a:rPr lang="en-US" sz="2300" b="1" dirty="0">
                <a:solidFill>
                  <a:schemeClr val="bg1"/>
                </a:solidFill>
              </a:rPr>
              <a:t>What am I to do? I will pray with my spirit, but I will pray with my mind also; I will </a:t>
            </a:r>
            <a:r>
              <a:rPr lang="en-US" sz="2300" b="1" u="sng" dirty="0">
                <a:solidFill>
                  <a:schemeClr val="bg1"/>
                </a:solidFill>
              </a:rPr>
              <a:t>sing</a:t>
            </a:r>
            <a:r>
              <a:rPr lang="en-US" sz="2300" b="1" dirty="0">
                <a:solidFill>
                  <a:schemeClr val="bg1"/>
                </a:solidFill>
              </a:rPr>
              <a:t> praise with my spirit, but I will sing with my mind </a:t>
            </a:r>
            <a:r>
              <a:rPr lang="en-US" sz="2300" b="1" dirty="0" smtClean="0">
                <a:solidFill>
                  <a:schemeClr val="bg1"/>
                </a:solidFill>
              </a:rPr>
              <a:t>also” (1 Cor. 14:15)</a:t>
            </a:r>
            <a:endParaRPr lang="en-US" sz="2300" b="1" u="sng"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32189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2"/>
            </a:pPr>
            <a:r>
              <a:rPr lang="en-US" sz="2400" b="1" dirty="0" smtClean="0"/>
              <a:t>To Sing</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219200" y="3276601"/>
            <a:ext cx="6629400" cy="1169551"/>
          </a:xfrm>
          <a:prstGeom prst="rect">
            <a:avLst/>
          </a:prstGeom>
          <a:solidFill>
            <a:schemeClr val="tx1"/>
          </a:solidFill>
        </p:spPr>
        <p:txBody>
          <a:bodyPr wrap="square" rtlCol="0">
            <a:normAutofit/>
          </a:bodyPr>
          <a:lstStyle/>
          <a:p>
            <a:r>
              <a:rPr lang="en-US" sz="2400" b="1" dirty="0" smtClean="0">
                <a:solidFill>
                  <a:schemeClr val="bg1"/>
                </a:solidFill>
              </a:rPr>
              <a:t>“A</a:t>
            </a:r>
            <a:r>
              <a:rPr lang="en-US" sz="2300" b="1" dirty="0" smtClean="0">
                <a:solidFill>
                  <a:schemeClr val="bg1"/>
                </a:solidFill>
              </a:rPr>
              <a:t>ddressing </a:t>
            </a:r>
            <a:r>
              <a:rPr lang="en-US" sz="2300" b="1" dirty="0">
                <a:solidFill>
                  <a:schemeClr val="bg1"/>
                </a:solidFill>
              </a:rPr>
              <a:t>one another in psalms and hymns and spiritual songs, </a:t>
            </a:r>
            <a:r>
              <a:rPr lang="en-US" sz="2300" b="1" u="sng" dirty="0">
                <a:solidFill>
                  <a:schemeClr val="bg1"/>
                </a:solidFill>
              </a:rPr>
              <a:t>singing</a:t>
            </a:r>
            <a:r>
              <a:rPr lang="en-US" sz="2300" b="1" dirty="0">
                <a:solidFill>
                  <a:schemeClr val="bg1"/>
                </a:solidFill>
              </a:rPr>
              <a:t> and making melody to the Lord with your </a:t>
            </a:r>
            <a:r>
              <a:rPr lang="en-US" sz="2300" b="1" dirty="0" smtClean="0">
                <a:solidFill>
                  <a:schemeClr val="bg1"/>
                </a:solidFill>
              </a:rPr>
              <a:t>heart” (Eph. 5:19)</a:t>
            </a:r>
            <a:endParaRPr lang="en-US" sz="2400" b="1" dirty="0">
              <a:solidFill>
                <a:schemeClr val="bg1"/>
              </a:solidFill>
            </a:endParaRPr>
          </a:p>
        </p:txBody>
      </p:sp>
    </p:spTree>
    <p:extLst>
      <p:ext uri="{BB962C8B-B14F-4D97-AF65-F5344CB8AC3E}">
        <p14:creationId xmlns:p14="http://schemas.microsoft.com/office/powerpoint/2010/main" val="39020912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2"/>
            </a:pPr>
            <a:r>
              <a:rPr lang="en-US" sz="2400" b="1" dirty="0" smtClean="0"/>
              <a:t>To Sing</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219200" y="3276601"/>
            <a:ext cx="6629400" cy="1923604"/>
          </a:xfrm>
          <a:prstGeom prst="rect">
            <a:avLst/>
          </a:prstGeom>
          <a:solidFill>
            <a:schemeClr val="tx1"/>
          </a:solidFill>
        </p:spPr>
        <p:txBody>
          <a:bodyPr wrap="square" rtlCol="0">
            <a:normAutofit/>
          </a:bodyPr>
          <a:lstStyle/>
          <a:p>
            <a:r>
              <a:rPr lang="en-US" sz="2400" b="1" dirty="0">
                <a:solidFill>
                  <a:schemeClr val="bg1"/>
                </a:solidFill>
              </a:rPr>
              <a:t>“Let the word of Christ dwell in you richly, teaching and admonishing one another in all wisdom, </a:t>
            </a:r>
            <a:r>
              <a:rPr lang="en-US" sz="2400" b="1" u="sng" dirty="0">
                <a:solidFill>
                  <a:schemeClr val="bg1"/>
                </a:solidFill>
              </a:rPr>
              <a:t>singing </a:t>
            </a:r>
            <a:r>
              <a:rPr lang="en-US" sz="2400" b="1" dirty="0">
                <a:solidFill>
                  <a:schemeClr val="bg1"/>
                </a:solidFill>
              </a:rPr>
              <a:t>psalms and hymns and spiritual songs, with thankfulness in your hearts to </a:t>
            </a:r>
            <a:r>
              <a:rPr lang="en-US" sz="2400" b="1" dirty="0" smtClean="0">
                <a:solidFill>
                  <a:schemeClr val="bg1"/>
                </a:solidFill>
              </a:rPr>
              <a:t>God</a:t>
            </a:r>
            <a:r>
              <a:rPr lang="en-US" sz="2300" b="1" dirty="0" smtClean="0">
                <a:solidFill>
                  <a:schemeClr val="bg1"/>
                </a:solidFill>
              </a:rPr>
              <a:t>” (Col. 3:16)</a:t>
            </a:r>
            <a:endParaRPr lang="en-US" sz="2400" b="1" dirty="0">
              <a:solidFill>
                <a:schemeClr val="bg1"/>
              </a:solidFill>
            </a:endParaRPr>
          </a:p>
        </p:txBody>
      </p:sp>
    </p:spTree>
    <p:extLst>
      <p:ext uri="{BB962C8B-B14F-4D97-AF65-F5344CB8AC3E}">
        <p14:creationId xmlns:p14="http://schemas.microsoft.com/office/powerpoint/2010/main" val="33194949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2"/>
            </a:pPr>
            <a:r>
              <a:rPr lang="en-US" sz="2400" b="1" dirty="0" smtClean="0"/>
              <a:t>To Sing</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219200" y="3276601"/>
            <a:ext cx="6629400" cy="1200329"/>
          </a:xfrm>
          <a:prstGeom prst="rect">
            <a:avLst/>
          </a:prstGeom>
          <a:solidFill>
            <a:schemeClr val="tx1"/>
          </a:solidFill>
        </p:spPr>
        <p:txBody>
          <a:bodyPr wrap="square" rtlCol="0">
            <a:normAutofit/>
          </a:bodyPr>
          <a:lstStyle/>
          <a:p>
            <a:r>
              <a:rPr lang="en-US" sz="2400" b="1" dirty="0">
                <a:solidFill>
                  <a:schemeClr val="bg1"/>
                </a:solidFill>
              </a:rPr>
              <a:t>“I will tell of your name to my </a:t>
            </a:r>
            <a:r>
              <a:rPr lang="en-US" sz="2400" b="1" dirty="0" smtClean="0">
                <a:solidFill>
                  <a:schemeClr val="bg1"/>
                </a:solidFill>
              </a:rPr>
              <a:t>brothers; in </a:t>
            </a:r>
            <a:r>
              <a:rPr lang="en-US" sz="2400" b="1" dirty="0">
                <a:solidFill>
                  <a:schemeClr val="bg1"/>
                </a:solidFill>
              </a:rPr>
              <a:t>the midst of the congregation I will </a:t>
            </a:r>
            <a:r>
              <a:rPr lang="en-US" sz="2400" b="1" u="sng" dirty="0" smtClean="0">
                <a:solidFill>
                  <a:schemeClr val="bg1"/>
                </a:solidFill>
              </a:rPr>
              <a:t>sing </a:t>
            </a:r>
            <a:r>
              <a:rPr lang="en-US" sz="2400" b="1" dirty="0" smtClean="0">
                <a:solidFill>
                  <a:schemeClr val="bg1"/>
                </a:solidFill>
              </a:rPr>
              <a:t>your </a:t>
            </a:r>
            <a:r>
              <a:rPr lang="en-US" sz="2400" b="1" dirty="0">
                <a:solidFill>
                  <a:schemeClr val="bg1"/>
                </a:solidFill>
              </a:rPr>
              <a:t>praise.</a:t>
            </a:r>
            <a:r>
              <a:rPr lang="en-US" sz="2300" b="1" dirty="0" smtClean="0">
                <a:solidFill>
                  <a:schemeClr val="bg1"/>
                </a:solidFill>
              </a:rPr>
              <a:t>” (Heb. 2:12)</a:t>
            </a:r>
            <a:endParaRPr lang="en-US" sz="2400" b="1" dirty="0">
              <a:solidFill>
                <a:schemeClr val="bg1"/>
              </a:solidFill>
            </a:endParaRPr>
          </a:p>
        </p:txBody>
      </p:sp>
    </p:spTree>
    <p:extLst>
      <p:ext uri="{BB962C8B-B14F-4D97-AF65-F5344CB8AC3E}">
        <p14:creationId xmlns:p14="http://schemas.microsoft.com/office/powerpoint/2010/main" val="2684850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325417"/>
          </a:xfrm>
        </p:spPr>
        <p:txBody>
          <a:bodyPr>
            <a:normAutofit fontScale="90000"/>
          </a:bodyPr>
          <a:lstStyle/>
          <a:p>
            <a:endParaRPr lang="en-US" dirty="0"/>
          </a:p>
        </p:txBody>
      </p:sp>
      <p:sp>
        <p:nvSpPr>
          <p:cNvPr id="3" name="Content Placeholder 2"/>
          <p:cNvSpPr>
            <a:spLocks noGrp="1"/>
          </p:cNvSpPr>
          <p:nvPr>
            <p:ph idx="1"/>
          </p:nvPr>
        </p:nvSpPr>
        <p:spPr>
          <a:xfrm>
            <a:off x="1051774" y="1524000"/>
            <a:ext cx="7003961" cy="4199069"/>
          </a:xfrm>
        </p:spPr>
        <p:txBody>
          <a:bodyPr/>
          <a:lstStyle/>
          <a:p>
            <a:pPr marL="514350" indent="-514350">
              <a:buFont typeface="+mj-lt"/>
              <a:buAutoNum type="romanUcPeriod" startAt="3"/>
            </a:pPr>
            <a:r>
              <a:rPr lang="en-US" sz="2800" b="1" dirty="0" smtClean="0"/>
              <a:t>The church and its worship</a:t>
            </a:r>
          </a:p>
          <a:p>
            <a:pPr lvl="1">
              <a:buFont typeface="Wingdings" panose="05000000000000000000" pitchFamily="2" charset="2"/>
              <a:buChar char="§"/>
            </a:pPr>
            <a:r>
              <a:rPr lang="en-US" sz="2600" b="1" dirty="0" smtClean="0"/>
              <a:t>Five acts authorized</a:t>
            </a:r>
            <a:endParaRPr lang="en-US" sz="2600" b="1" dirty="0"/>
          </a:p>
          <a:p>
            <a:pPr marL="1154430" lvl="2" indent="-514350">
              <a:buFont typeface="+mj-lt"/>
              <a:buAutoNum type="arabicPeriod" startAt="3"/>
            </a:pPr>
            <a:r>
              <a:rPr lang="en-US" sz="2400" b="1" dirty="0" smtClean="0"/>
              <a:t>To Pray</a:t>
            </a:r>
          </a:p>
          <a:p>
            <a:pPr lvl="1">
              <a:buFont typeface="Wingdings" panose="05000000000000000000" pitchFamily="2" charset="2"/>
              <a:buChar char="§"/>
            </a:pPr>
            <a:endParaRPr lang="en-US" sz="2600" b="1" dirty="0"/>
          </a:p>
          <a:p>
            <a:pPr marL="365760" lvl="1" indent="0">
              <a:buNone/>
            </a:pPr>
            <a:endParaRPr lang="en-US" sz="2600" b="1" dirty="0" smtClean="0"/>
          </a:p>
        </p:txBody>
      </p:sp>
      <p:sp>
        <p:nvSpPr>
          <p:cNvPr id="4" name="TextBox 3"/>
          <p:cNvSpPr txBox="1"/>
          <p:nvPr/>
        </p:nvSpPr>
        <p:spPr>
          <a:xfrm>
            <a:off x="1219200" y="3276601"/>
            <a:ext cx="6629400" cy="1200329"/>
          </a:xfrm>
          <a:prstGeom prst="rect">
            <a:avLst/>
          </a:prstGeom>
          <a:solidFill>
            <a:schemeClr val="tx1"/>
          </a:solidFill>
        </p:spPr>
        <p:txBody>
          <a:bodyPr wrap="square" rtlCol="0">
            <a:normAutofit/>
          </a:bodyPr>
          <a:lstStyle/>
          <a:p>
            <a:r>
              <a:rPr lang="en-US" sz="2400" b="1" dirty="0">
                <a:solidFill>
                  <a:schemeClr val="bg1"/>
                </a:solidFill>
              </a:rPr>
              <a:t>“And they devoted themselves to the apostles' teaching and the fellowship, to the breaking of bread and the </a:t>
            </a:r>
            <a:r>
              <a:rPr lang="en-US" sz="2400" b="1" u="sng" dirty="0" smtClean="0">
                <a:solidFill>
                  <a:schemeClr val="bg1"/>
                </a:solidFill>
              </a:rPr>
              <a:t>prayers</a:t>
            </a:r>
            <a:r>
              <a:rPr lang="en-US" sz="2400" b="1" dirty="0" smtClean="0">
                <a:solidFill>
                  <a:schemeClr val="bg1"/>
                </a:solidFill>
              </a:rPr>
              <a:t>” (Acts 2:42)</a:t>
            </a:r>
            <a:endParaRPr lang="en-US" sz="2400" b="1" dirty="0">
              <a:solidFill>
                <a:schemeClr val="bg1"/>
              </a:solidFill>
            </a:endParaRPr>
          </a:p>
        </p:txBody>
      </p:sp>
    </p:spTree>
    <p:extLst>
      <p:ext uri="{BB962C8B-B14F-4D97-AF65-F5344CB8AC3E}">
        <p14:creationId xmlns:p14="http://schemas.microsoft.com/office/powerpoint/2010/main" val="20100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4531</TotalTime>
  <Words>7373</Words>
  <Application>Microsoft Office PowerPoint</Application>
  <PresentationFormat>On-screen Show (4:3)</PresentationFormat>
  <Paragraphs>661</Paragraphs>
  <Slides>110</Slides>
  <Notes>110</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Pushpin</vt:lpstr>
      <vt:lpstr>A GLORIOUS CHURCH</vt:lpstr>
      <vt:lpstr>Eph. 4:11-16</vt:lpstr>
      <vt:lpstr>PowerPoint Presentation</vt:lpstr>
      <vt:lpstr>God’s Pattern</vt:lpstr>
      <vt:lpstr>God’s way…not man’s</vt:lpstr>
      <vt:lpstr>God’s Pattern</vt:lpstr>
      <vt:lpstr>Not our way but His way</vt:lpstr>
      <vt:lpstr>How do we find unity?</vt:lpstr>
      <vt:lpstr>Is “Christian” a Bible term?</vt:lpstr>
      <vt:lpstr>What is a Christian?  Five Points</vt:lpstr>
      <vt:lpstr>Who is a Christian?</vt:lpstr>
      <vt:lpstr>Who is a Christian?</vt:lpstr>
      <vt:lpstr>Who is a Christian?</vt:lpstr>
      <vt:lpstr>Who is a Christian?</vt:lpstr>
      <vt:lpstr>What is a Christian? Five Points</vt:lpstr>
      <vt:lpstr>Who is a Christian?</vt:lpstr>
      <vt:lpstr>Who is a Christian?</vt:lpstr>
      <vt:lpstr>Who is a Christian?</vt:lpstr>
      <vt:lpstr>Who is a Christian?</vt:lpstr>
      <vt:lpstr>What is a Christian? Five Points</vt:lpstr>
      <vt:lpstr>Who is a Christian?</vt:lpstr>
      <vt:lpstr>Who is a Christian?</vt:lpstr>
      <vt:lpstr>Who is a Christian?</vt:lpstr>
      <vt:lpstr>Who is a Christian?</vt:lpstr>
      <vt:lpstr>Who is a Christian?</vt:lpstr>
      <vt:lpstr>Who is a Christian?</vt:lpstr>
      <vt:lpstr>Who is a Christian?</vt:lpstr>
      <vt:lpstr>Who is a Christian?</vt:lpstr>
      <vt:lpstr>What is a Christian? Five Points</vt:lpstr>
      <vt:lpstr>Who is a Christian? </vt:lpstr>
      <vt:lpstr>Who is a Christian? </vt:lpstr>
      <vt:lpstr>Who is a Christian? </vt:lpstr>
      <vt:lpstr>Who is a Christian? </vt:lpstr>
      <vt:lpstr>Who is a Christian? </vt:lpstr>
      <vt:lpstr>What is a Christian? Five Points</vt:lpstr>
      <vt:lpstr>Who is a Christian?</vt:lpstr>
      <vt:lpstr>Who is a Christian?</vt:lpstr>
      <vt:lpstr>Who is a Christian?</vt:lpstr>
      <vt:lpstr>Who is a Christian?</vt:lpstr>
      <vt:lpstr>Who is a Christian?</vt:lpstr>
      <vt:lpstr>Who is a Christian?</vt:lpstr>
      <vt:lpstr>About the church</vt:lpstr>
      <vt:lpstr>About the church</vt:lpstr>
      <vt:lpstr>About the church…the church has the right to organize itself…</vt:lpstr>
      <vt:lpstr>About the church…the church has the right to organize itself…</vt:lpstr>
      <vt:lpstr>About the church…the church has the right to organize itself…</vt:lpstr>
      <vt:lpstr>About the church…the church has the right to organize itself…</vt:lpstr>
      <vt:lpstr>About the church…the church has the right to organize itself…</vt:lpstr>
      <vt:lpstr>About the church…the church has the right to organize itself…</vt:lpstr>
      <vt:lpstr>THE CHURCH</vt:lpstr>
      <vt:lpstr>About the church…the church has the right to organize itself…</vt:lpstr>
      <vt:lpstr>About the church…the church has the right to organize itself…</vt:lpstr>
      <vt:lpstr>About the church…the church has the right to organize itself…</vt:lpstr>
      <vt:lpstr>About the church…the church has the right to organize itself…</vt:lpstr>
      <vt:lpstr>About the church…the church has the right to organize itself…</vt:lpstr>
      <vt:lpstr>About the church…the church has the right to organize itself…</vt:lpstr>
      <vt:lpstr>This is the way the church does its work </vt:lpstr>
      <vt:lpstr>About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church</vt:lpstr>
      <vt:lpstr>PowerPoint Presentation</vt:lpstr>
      <vt:lpstr>PowerPoint Presentation</vt:lpstr>
      <vt:lpstr>Acts of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Hebrews 8:1-5</vt:lpstr>
      <vt:lpstr>Properly understood, the church of Christ is…</vt:lpstr>
      <vt:lpstr>A GLORIOUS CHURCH</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CHURCH HAS THE RIGHT TO DO</dc:title>
  <dc:creator>Ross C. Fink</dc:creator>
  <cp:lastModifiedBy>Ross C. Fink</cp:lastModifiedBy>
  <cp:revision>114</cp:revision>
  <cp:lastPrinted>2015-11-08T12:42:43Z</cp:lastPrinted>
  <dcterms:created xsi:type="dcterms:W3CDTF">2015-11-03T19:47:16Z</dcterms:created>
  <dcterms:modified xsi:type="dcterms:W3CDTF">2015-11-09T14:53:23Z</dcterms:modified>
</cp:coreProperties>
</file>