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4"/>
  </p:handoutMasterIdLst>
  <p:sldIdLst>
    <p:sldId id="256" r:id="rId2"/>
    <p:sldId id="257" r:id="rId3"/>
    <p:sldId id="258" r:id="rId4"/>
    <p:sldId id="259" r:id="rId5"/>
    <p:sldId id="260" r:id="rId6"/>
    <p:sldId id="261" r:id="rId7"/>
    <p:sldId id="291" r:id="rId8"/>
    <p:sldId id="292" r:id="rId9"/>
    <p:sldId id="293" r:id="rId10"/>
    <p:sldId id="262" r:id="rId11"/>
    <p:sldId id="278" r:id="rId12"/>
    <p:sldId id="263" r:id="rId13"/>
    <p:sldId id="273" r:id="rId14"/>
    <p:sldId id="268" r:id="rId15"/>
    <p:sldId id="271" r:id="rId16"/>
    <p:sldId id="270" r:id="rId17"/>
    <p:sldId id="272" r:id="rId18"/>
    <p:sldId id="280" r:id="rId19"/>
    <p:sldId id="277" r:id="rId20"/>
    <p:sldId id="264" r:id="rId21"/>
    <p:sldId id="287" r:id="rId22"/>
    <p:sldId id="281" r:id="rId23"/>
    <p:sldId id="286" r:id="rId24"/>
    <p:sldId id="265" r:id="rId25"/>
    <p:sldId id="285" r:id="rId26"/>
    <p:sldId id="282" r:id="rId27"/>
    <p:sldId id="266" r:id="rId28"/>
    <p:sldId id="283" r:id="rId29"/>
    <p:sldId id="267" r:id="rId30"/>
    <p:sldId id="274" r:id="rId31"/>
    <p:sldId id="275" r:id="rId32"/>
    <p:sldId id="276"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28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3C3887A-35CB-414E-AAB9-AC027A24C869}" type="datetimeFigureOut">
              <a:rPr lang="en-US" smtClean="0"/>
              <a:t>11/15/2015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B781EB-DBF9-4260-80EE-36016CFAD06C}" type="slidenum">
              <a:rPr lang="en-US" smtClean="0"/>
              <a:t>‹#›</a:t>
            </a:fld>
            <a:endParaRPr lang="en-US"/>
          </a:p>
        </p:txBody>
      </p:sp>
    </p:spTree>
    <p:extLst>
      <p:ext uri="{BB962C8B-B14F-4D97-AF65-F5344CB8AC3E}">
        <p14:creationId xmlns:p14="http://schemas.microsoft.com/office/powerpoint/2010/main" val="241008900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E1BE63-8419-4520-B8F6-B11C15553425}"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26044072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1BE63-8419-4520-B8F6-B11C15553425}"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7091113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1BE63-8419-4520-B8F6-B11C15553425}"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1363315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E1BE63-8419-4520-B8F6-B11C15553425}"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1922905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E1BE63-8419-4520-B8F6-B11C15553425}" type="datetimeFigureOut">
              <a:rPr lang="en-US" smtClean="0"/>
              <a:t>11/15/2015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2128329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E1BE63-8419-4520-B8F6-B11C15553425}"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1479739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E1BE63-8419-4520-B8F6-B11C15553425}" type="datetimeFigureOut">
              <a:rPr lang="en-US" smtClean="0"/>
              <a:t>11/15/2015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315433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E1BE63-8419-4520-B8F6-B11C15553425}" type="datetimeFigureOut">
              <a:rPr lang="en-US" smtClean="0"/>
              <a:t>11/15/2015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37778543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E1BE63-8419-4520-B8F6-B11C15553425}" type="datetimeFigureOut">
              <a:rPr lang="en-US" smtClean="0"/>
              <a:t>11/15/2015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3261501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1BE63-8419-4520-B8F6-B11C15553425}"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17647778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1BE63-8419-4520-B8F6-B11C15553425}" type="datetimeFigureOut">
              <a:rPr lang="en-US" smtClean="0"/>
              <a:t>11/15/2015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07CABD-D7DC-4967-A16D-DE0637AC3CCD}" type="slidenum">
              <a:rPr lang="en-US" smtClean="0"/>
              <a:t>‹#›</a:t>
            </a:fld>
            <a:endParaRPr lang="en-US"/>
          </a:p>
        </p:txBody>
      </p:sp>
    </p:spTree>
    <p:extLst>
      <p:ext uri="{BB962C8B-B14F-4D97-AF65-F5344CB8AC3E}">
        <p14:creationId xmlns:p14="http://schemas.microsoft.com/office/powerpoint/2010/main" val="10817215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E1BE63-8419-4520-B8F6-B11C15553425}" type="datetimeFigureOut">
              <a:rPr lang="en-US" smtClean="0"/>
              <a:t>11/15/2015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07CABD-D7DC-4967-A16D-DE0637AC3CCD}" type="slidenum">
              <a:rPr lang="en-US" smtClean="0"/>
              <a:t>‹#›</a:t>
            </a:fld>
            <a:endParaRPr lang="en-US"/>
          </a:p>
        </p:txBody>
      </p:sp>
    </p:spTree>
    <p:extLst>
      <p:ext uri="{BB962C8B-B14F-4D97-AF65-F5344CB8AC3E}">
        <p14:creationId xmlns:p14="http://schemas.microsoft.com/office/powerpoint/2010/main" val="3666920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0" y="4800600"/>
            <a:ext cx="5754688" cy="914400"/>
          </a:xfrm>
        </p:spPr>
        <p:txBody>
          <a:bodyPr>
            <a:noAutofit/>
          </a:bodyPr>
          <a:lstStyle/>
          <a:p>
            <a:r>
              <a:rPr lang="en-US" sz="4000" dirty="0" smtClean="0"/>
              <a:t>A  GLIMPSE OF HEAVEN</a:t>
            </a:r>
            <a:endParaRPr lang="en-US" sz="4000" dirty="0"/>
          </a:p>
        </p:txBody>
      </p:sp>
      <p:pic>
        <p:nvPicPr>
          <p:cNvPr id="7" name="Picture Placeholder 6"/>
          <p:cNvPicPr>
            <a:picLocks noGrp="1" noChangeAspect="1"/>
          </p:cNvPicPr>
          <p:nvPr>
            <p:ph type="pic" idx="1"/>
          </p:nvPr>
        </p:nvPicPr>
        <p:blipFill>
          <a:blip r:embed="rId2">
            <a:extLst>
              <a:ext uri="{28A0092B-C50C-407E-A947-70E740481C1C}">
                <a14:useLocalDpi xmlns:a14="http://schemas.microsoft.com/office/drawing/2010/main" val="0"/>
              </a:ext>
            </a:extLst>
          </a:blip>
          <a:srcRect l="6000" r="6000"/>
          <a:stretch>
            <a:fillRect/>
          </a:stretch>
        </p:blipFill>
        <p:spPr>
          <a:xfrm>
            <a:off x="152400" y="-13952"/>
            <a:ext cx="8610600" cy="4890752"/>
          </a:xfrm>
        </p:spPr>
      </p:pic>
      <p:sp>
        <p:nvSpPr>
          <p:cNvPr id="6" name="Text Placeholder 5"/>
          <p:cNvSpPr>
            <a:spLocks noGrp="1"/>
          </p:cNvSpPr>
          <p:nvPr>
            <p:ph type="body" sz="half" idx="2"/>
          </p:nvPr>
        </p:nvSpPr>
        <p:spPr>
          <a:xfrm>
            <a:off x="1524000" y="5638800"/>
            <a:ext cx="5754688" cy="838200"/>
          </a:xfrm>
        </p:spPr>
        <p:txBody>
          <a:bodyPr>
            <a:normAutofit/>
          </a:bodyPr>
          <a:lstStyle/>
          <a:p>
            <a:r>
              <a:rPr lang="en-US" sz="3200" dirty="0" smtClean="0"/>
              <a:t>Revelation 21:1-2:4</a:t>
            </a:r>
            <a:endParaRPr lang="en-US" sz="3200" dirty="0"/>
          </a:p>
        </p:txBody>
      </p:sp>
    </p:spTree>
    <p:extLst>
      <p:ext uri="{BB962C8B-B14F-4D97-AF65-F5344CB8AC3E}">
        <p14:creationId xmlns:p14="http://schemas.microsoft.com/office/powerpoint/2010/main" val="26779565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place</a:t>
            </a:r>
          </a:p>
          <a:p>
            <a:pPr marL="571500" indent="-571500">
              <a:buFont typeface="+mj-lt"/>
              <a:buAutoNum type="romanLcPeriod"/>
            </a:pPr>
            <a:r>
              <a:rPr lang="en-US" dirty="0" smtClean="0">
                <a:latin typeface="+mj-lt"/>
              </a:rPr>
              <a:t>Heaven is a resting place </a:t>
            </a:r>
          </a:p>
          <a:p>
            <a:pPr marL="571500" indent="-571500">
              <a:buFont typeface="+mj-lt"/>
              <a:buAutoNum type="romanLcPeriod"/>
            </a:pPr>
            <a:r>
              <a:rPr lang="en-US" dirty="0" smtClean="0">
                <a:latin typeface="+mj-lt"/>
              </a:rPr>
              <a:t>Heaven is a residing place</a:t>
            </a:r>
          </a:p>
          <a:p>
            <a:pPr marL="571500" indent="-571500">
              <a:buFont typeface="+mj-lt"/>
              <a:buAutoNum type="romanLcPeriod"/>
            </a:pPr>
            <a:r>
              <a:rPr lang="en-US" dirty="0" smtClean="0">
                <a:latin typeface="+mj-lt"/>
              </a:rPr>
              <a:t>Heaven is a glorious place</a:t>
            </a:r>
          </a:p>
          <a:p>
            <a:pPr marL="571500" indent="-571500">
              <a:buFont typeface="+mj-lt"/>
              <a:buAutoNum type="romanLcPeriod"/>
            </a:pPr>
            <a:r>
              <a:rPr lang="en-US" dirty="0" smtClean="0">
                <a:latin typeface="+mj-lt"/>
              </a:rPr>
              <a:t>Heaven is a guarded place</a:t>
            </a:r>
            <a:endParaRPr lang="en-US" dirty="0">
              <a:latin typeface="+mj-lt"/>
            </a:endParaRPr>
          </a:p>
        </p:txBody>
      </p:sp>
    </p:spTree>
    <p:extLst>
      <p:ext uri="{BB962C8B-B14F-4D97-AF65-F5344CB8AC3E}">
        <p14:creationId xmlns:p14="http://schemas.microsoft.com/office/powerpoint/2010/main" val="756828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a:t>
            </a:r>
            <a:r>
              <a:rPr lang="en-US" b="1" dirty="0" smtClean="0">
                <a:latin typeface="+mj-lt"/>
              </a:rPr>
              <a:t>place</a:t>
            </a:r>
          </a:p>
          <a:p>
            <a:pPr marL="571500" indent="-571500">
              <a:buFont typeface="+mj-lt"/>
              <a:buAutoNum type="romanLcPeriod"/>
            </a:pPr>
            <a:endParaRPr lang="en-US" b="1" dirty="0">
              <a:latin typeface="+mj-lt"/>
            </a:endParaRPr>
          </a:p>
          <a:p>
            <a:pPr marL="0" indent="0">
              <a:buNone/>
            </a:pPr>
            <a:r>
              <a:rPr lang="en-US" b="1" baseline="30000" dirty="0" smtClean="0"/>
              <a:t>“</a:t>
            </a:r>
            <a:r>
              <a:rPr lang="en-US" sz="2800" b="1" baseline="30000" dirty="0" smtClean="0"/>
              <a:t>3 </a:t>
            </a:r>
            <a:r>
              <a:rPr lang="en-US" sz="2800" dirty="0" smtClean="0"/>
              <a:t>And I heard a loud voice from the throne saying, “Behold, the </a:t>
            </a:r>
            <a:r>
              <a:rPr lang="en-US" sz="2800" b="1" dirty="0" smtClean="0"/>
              <a:t>dwelling place</a:t>
            </a:r>
            <a:r>
              <a:rPr lang="en-US" sz="2800" dirty="0" smtClean="0"/>
              <a:t> of God is with man. He will dwell with them, and they will be his people, and God himself will be with them as their God” (Rev. 21:3) </a:t>
            </a:r>
            <a:endParaRPr lang="en-US" sz="2800" b="1" dirty="0" smtClean="0">
              <a:latin typeface="+mj-lt"/>
            </a:endParaRPr>
          </a:p>
          <a:p>
            <a:endParaRPr lang="en-US" b="1" dirty="0">
              <a:latin typeface="+mj-lt"/>
            </a:endParaRPr>
          </a:p>
          <a:p>
            <a:endParaRPr lang="en-US" b="1" dirty="0" smtClean="0">
              <a:latin typeface="+mj-lt"/>
            </a:endParaRPr>
          </a:p>
        </p:txBody>
      </p:sp>
    </p:spTree>
    <p:extLst>
      <p:ext uri="{BB962C8B-B14F-4D97-AF65-F5344CB8AC3E}">
        <p14:creationId xmlns:p14="http://schemas.microsoft.com/office/powerpoint/2010/main" val="4998008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a:t>
            </a:r>
            <a:r>
              <a:rPr lang="en-US" b="1" dirty="0" smtClean="0">
                <a:latin typeface="+mj-lt"/>
              </a:rPr>
              <a:t>place</a:t>
            </a:r>
          </a:p>
          <a:p>
            <a:pPr marL="571500" indent="-571500">
              <a:buFont typeface="+mj-lt"/>
              <a:buAutoNum type="romanLcPeriod"/>
            </a:pPr>
            <a:endParaRPr lang="en-US" b="1" dirty="0">
              <a:latin typeface="+mj-lt"/>
            </a:endParaRPr>
          </a:p>
          <a:p>
            <a:pPr marL="0" indent="0">
              <a:buNone/>
            </a:pPr>
            <a:r>
              <a:rPr lang="en-US" b="1" baseline="30000" dirty="0" smtClean="0"/>
              <a:t>“</a:t>
            </a:r>
            <a:r>
              <a:rPr lang="en-US" dirty="0"/>
              <a:t>“Let not your hearts be troubled. Believe in God; believe also in me. </a:t>
            </a:r>
            <a:r>
              <a:rPr lang="en-US" b="1" baseline="30000" dirty="0"/>
              <a:t>2 </a:t>
            </a:r>
            <a:r>
              <a:rPr lang="en-US" dirty="0"/>
              <a:t>In my Father's house are many rooms. If it were not so, would I have told you that I go to prepare a </a:t>
            </a:r>
            <a:r>
              <a:rPr lang="en-US" b="1" dirty="0"/>
              <a:t>place </a:t>
            </a:r>
            <a:r>
              <a:rPr lang="en-US" dirty="0"/>
              <a:t>for you?</a:t>
            </a:r>
            <a:r>
              <a:rPr lang="en-US" dirty="0" smtClean="0"/>
              <a:t>” (John 14:1-2) </a:t>
            </a:r>
            <a:endParaRPr lang="en-US" b="1" dirty="0" smtClean="0">
              <a:latin typeface="+mj-lt"/>
            </a:endParaRPr>
          </a:p>
          <a:p>
            <a:endParaRPr lang="en-US" b="1" dirty="0">
              <a:latin typeface="+mj-lt"/>
            </a:endParaRPr>
          </a:p>
          <a:p>
            <a:endParaRPr lang="en-US" b="1" dirty="0" smtClean="0">
              <a:latin typeface="+mj-lt"/>
            </a:endParaRPr>
          </a:p>
        </p:txBody>
      </p:sp>
    </p:spTree>
    <p:extLst>
      <p:ext uri="{BB962C8B-B14F-4D97-AF65-F5344CB8AC3E}">
        <p14:creationId xmlns:p14="http://schemas.microsoft.com/office/powerpoint/2010/main" val="16919438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normAutofit/>
          </a:bodyPr>
          <a:lstStyle/>
          <a:p>
            <a:pPr marL="571500" indent="-571500">
              <a:buFont typeface="+mj-lt"/>
              <a:buAutoNum type="romanLcPeriod"/>
            </a:pPr>
            <a:r>
              <a:rPr lang="en-US" dirty="0" smtClean="0">
                <a:latin typeface="+mj-lt"/>
              </a:rPr>
              <a:t>Heaven is a </a:t>
            </a:r>
            <a:r>
              <a:rPr lang="en-US" b="1" dirty="0" smtClean="0">
                <a:latin typeface="+mj-lt"/>
              </a:rPr>
              <a:t>place</a:t>
            </a:r>
            <a:endParaRPr lang="en-US" b="1" dirty="0">
              <a:latin typeface="+mj-lt"/>
            </a:endParaRPr>
          </a:p>
          <a:p>
            <a:pPr marL="0" indent="0">
              <a:buNone/>
            </a:pPr>
            <a:endParaRPr lang="en-US" sz="2800" b="1" dirty="0"/>
          </a:p>
          <a:p>
            <a:pPr marL="0" indent="0">
              <a:buNone/>
            </a:pPr>
            <a:r>
              <a:rPr lang="en-US" dirty="0" smtClean="0">
                <a:latin typeface="+mj-lt"/>
              </a:rPr>
              <a:t>“that he worked in Christ when he raised him from the dead and seated him at his right hand in the heavenly </a:t>
            </a:r>
            <a:r>
              <a:rPr lang="en-US" b="1" dirty="0" smtClean="0">
                <a:latin typeface="+mj-lt"/>
              </a:rPr>
              <a:t>places</a:t>
            </a:r>
            <a:r>
              <a:rPr lang="en-US" dirty="0" smtClean="0">
                <a:latin typeface="+mj-lt"/>
              </a:rPr>
              <a:t>” (Eph. 1:20)</a:t>
            </a:r>
          </a:p>
          <a:p>
            <a:pPr marL="0" indent="0">
              <a:buNone/>
            </a:pPr>
            <a:endParaRPr lang="en-US" dirty="0" smtClean="0">
              <a:latin typeface="+mj-lt"/>
            </a:endParaRPr>
          </a:p>
        </p:txBody>
      </p:sp>
    </p:spTree>
    <p:extLst>
      <p:ext uri="{BB962C8B-B14F-4D97-AF65-F5344CB8AC3E}">
        <p14:creationId xmlns:p14="http://schemas.microsoft.com/office/powerpoint/2010/main" val="39308289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normAutofit/>
          </a:bodyPr>
          <a:lstStyle/>
          <a:p>
            <a:pPr marL="571500" indent="-571500">
              <a:buFont typeface="+mj-lt"/>
              <a:buAutoNum type="romanLcPeriod"/>
            </a:pPr>
            <a:r>
              <a:rPr lang="en-US" dirty="0" smtClean="0">
                <a:latin typeface="+mj-lt"/>
              </a:rPr>
              <a:t>Heaven is a </a:t>
            </a:r>
            <a:r>
              <a:rPr lang="en-US" b="1" dirty="0" smtClean="0">
                <a:latin typeface="+mj-lt"/>
              </a:rPr>
              <a:t>place</a:t>
            </a:r>
            <a:endParaRPr lang="en-US" b="1" dirty="0">
              <a:latin typeface="+mj-lt"/>
            </a:endParaRPr>
          </a:p>
          <a:p>
            <a:pPr>
              <a:buFont typeface="Wingdings" panose="05000000000000000000" pitchFamily="2" charset="2"/>
              <a:buChar char="q"/>
            </a:pPr>
            <a:r>
              <a:rPr lang="en-US" sz="2800" b="1" dirty="0" smtClean="0"/>
              <a:t>  Three Heavens </a:t>
            </a:r>
            <a:endParaRPr lang="en-US" sz="2800" b="1" dirty="0"/>
          </a:p>
          <a:p>
            <a:pPr lvl="1">
              <a:buFont typeface="Wingdings" panose="05000000000000000000" pitchFamily="2" charset="2"/>
              <a:buChar char="§"/>
            </a:pPr>
            <a:r>
              <a:rPr lang="en-US" sz="2400" dirty="0" smtClean="0"/>
              <a:t>Terrestrial </a:t>
            </a:r>
            <a:r>
              <a:rPr lang="en-US" sz="2400" b="1" dirty="0" smtClean="0"/>
              <a:t> - first heaven </a:t>
            </a:r>
            <a:r>
              <a:rPr lang="en-US" sz="2400" dirty="0" smtClean="0"/>
              <a:t>– The earth’s atmosphere, the clouds and the heavens above us until we come to the stars – where the birds fly (Gen. 1:14; Psa. 8:8; 78:23)</a:t>
            </a:r>
          </a:p>
          <a:p>
            <a:pPr lvl="1">
              <a:buFont typeface="Wingdings" panose="05000000000000000000" pitchFamily="2" charset="2"/>
              <a:buChar char="§"/>
            </a:pPr>
            <a:r>
              <a:rPr lang="en-US" sz="2400" dirty="0" err="1" smtClean="0">
                <a:latin typeface="+mj-lt"/>
              </a:rPr>
              <a:t>Telestial</a:t>
            </a:r>
            <a:r>
              <a:rPr lang="en-US" sz="2400" dirty="0" smtClean="0">
                <a:latin typeface="+mj-lt"/>
              </a:rPr>
              <a:t> – </a:t>
            </a:r>
            <a:r>
              <a:rPr lang="en-US" sz="2400" b="1" dirty="0" smtClean="0">
                <a:latin typeface="+mj-lt"/>
              </a:rPr>
              <a:t>second heaven </a:t>
            </a:r>
            <a:r>
              <a:rPr lang="en-US" sz="2400" dirty="0" smtClean="0">
                <a:latin typeface="+mj-lt"/>
              </a:rPr>
              <a:t>– where the sun, moon, stars and planets are (Gen. 1:17; Psa. 19:4, 6; Jer. 8:2)</a:t>
            </a:r>
          </a:p>
          <a:p>
            <a:pPr lvl="1">
              <a:buFont typeface="Wingdings" panose="05000000000000000000" pitchFamily="2" charset="2"/>
              <a:buChar char="§"/>
            </a:pPr>
            <a:r>
              <a:rPr lang="en-US" sz="2400" dirty="0" smtClean="0">
                <a:latin typeface="+mj-lt"/>
              </a:rPr>
              <a:t>Celestial – </a:t>
            </a:r>
            <a:r>
              <a:rPr lang="en-US" sz="2400" b="1" dirty="0" smtClean="0">
                <a:latin typeface="+mj-lt"/>
              </a:rPr>
              <a:t>third heaven </a:t>
            </a:r>
            <a:r>
              <a:rPr lang="en-US" sz="2400" dirty="0" smtClean="0">
                <a:latin typeface="+mj-lt"/>
              </a:rPr>
              <a:t>– where God dwells and Jesus ascended to - where we hope to go (Acts 1:9; 2 Cor. 12:2; Heb. 4:14; 8:1; see throne scene, Rev. 4:1-5:14).    </a:t>
            </a:r>
            <a:endParaRPr lang="en-US" b="1" dirty="0" smtClean="0">
              <a:latin typeface="+mj-lt"/>
            </a:endParaRPr>
          </a:p>
        </p:txBody>
      </p:sp>
    </p:spTree>
    <p:extLst>
      <p:ext uri="{BB962C8B-B14F-4D97-AF65-F5344CB8AC3E}">
        <p14:creationId xmlns:p14="http://schemas.microsoft.com/office/powerpoint/2010/main" val="6474773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normAutofit/>
          </a:bodyPr>
          <a:lstStyle/>
          <a:p>
            <a:pPr marL="571500" indent="-571500">
              <a:buFont typeface="+mj-lt"/>
              <a:buAutoNum type="romanLcPeriod"/>
            </a:pPr>
            <a:r>
              <a:rPr lang="en-US" dirty="0" smtClean="0">
                <a:latin typeface="+mj-lt"/>
              </a:rPr>
              <a:t>Heaven is a </a:t>
            </a:r>
            <a:r>
              <a:rPr lang="en-US" b="1" dirty="0" smtClean="0">
                <a:latin typeface="+mj-lt"/>
              </a:rPr>
              <a:t>place</a:t>
            </a:r>
            <a:endParaRPr lang="en-US" b="1" dirty="0">
              <a:latin typeface="+mj-lt"/>
            </a:endParaRPr>
          </a:p>
          <a:p>
            <a:pPr marL="0" indent="0">
              <a:buNone/>
            </a:pPr>
            <a:endParaRPr lang="en-US" sz="2800" b="1" dirty="0"/>
          </a:p>
          <a:p>
            <a:pPr marL="0" indent="0">
              <a:buNone/>
            </a:pPr>
            <a:r>
              <a:rPr lang="en-US" dirty="0" smtClean="0">
                <a:latin typeface="+mj-lt"/>
              </a:rPr>
              <a:t>“Since then we have a great high priest who has passed through the heavens, Jesus, the Son of God, let us hold fast our confession” (Heb. 4:14)</a:t>
            </a:r>
          </a:p>
        </p:txBody>
      </p:sp>
    </p:spTree>
    <p:extLst>
      <p:ext uri="{BB962C8B-B14F-4D97-AF65-F5344CB8AC3E}">
        <p14:creationId xmlns:p14="http://schemas.microsoft.com/office/powerpoint/2010/main" val="40924641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normAutofit/>
          </a:bodyPr>
          <a:lstStyle/>
          <a:p>
            <a:pPr marL="571500" indent="-571500">
              <a:buFont typeface="+mj-lt"/>
              <a:buAutoNum type="romanLcPeriod"/>
            </a:pPr>
            <a:r>
              <a:rPr lang="en-US" dirty="0" smtClean="0">
                <a:latin typeface="+mj-lt"/>
              </a:rPr>
              <a:t>Heaven is a </a:t>
            </a:r>
            <a:r>
              <a:rPr lang="en-US" b="1" dirty="0" smtClean="0">
                <a:latin typeface="+mj-lt"/>
              </a:rPr>
              <a:t>place</a:t>
            </a:r>
            <a:endParaRPr lang="en-US" b="1" dirty="0">
              <a:latin typeface="+mj-lt"/>
            </a:endParaRPr>
          </a:p>
          <a:p>
            <a:pPr marL="0" indent="0">
              <a:buNone/>
            </a:pPr>
            <a:endParaRPr lang="en-US" sz="2800" b="1" dirty="0"/>
          </a:p>
          <a:p>
            <a:pPr marL="0" indent="0">
              <a:buNone/>
            </a:pPr>
            <a:r>
              <a:rPr lang="en-US" dirty="0" smtClean="0">
                <a:latin typeface="+mj-lt"/>
              </a:rPr>
              <a:t>“I know a man in Christ who fourteen years ago was caught up to the </a:t>
            </a:r>
            <a:r>
              <a:rPr lang="en-US" b="1" dirty="0" smtClean="0">
                <a:latin typeface="+mj-lt"/>
              </a:rPr>
              <a:t>third heaven</a:t>
            </a:r>
            <a:r>
              <a:rPr lang="en-US" dirty="0" smtClean="0">
                <a:latin typeface="+mj-lt"/>
              </a:rPr>
              <a:t>—whether in the body or out of the body I do not know, God knows” (2 Cor. 12:2)</a:t>
            </a:r>
          </a:p>
        </p:txBody>
      </p:sp>
    </p:spTree>
    <p:extLst>
      <p:ext uri="{BB962C8B-B14F-4D97-AF65-F5344CB8AC3E}">
        <p14:creationId xmlns:p14="http://schemas.microsoft.com/office/powerpoint/2010/main" val="1865285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normAutofit/>
          </a:bodyPr>
          <a:lstStyle/>
          <a:p>
            <a:pPr marL="571500" indent="-571500">
              <a:buFont typeface="+mj-lt"/>
              <a:buAutoNum type="romanLcPeriod"/>
            </a:pPr>
            <a:r>
              <a:rPr lang="en-US" dirty="0" smtClean="0">
                <a:latin typeface="+mj-lt"/>
              </a:rPr>
              <a:t>Heaven is a </a:t>
            </a:r>
            <a:r>
              <a:rPr lang="en-US" b="1" dirty="0" smtClean="0">
                <a:latin typeface="+mj-lt"/>
              </a:rPr>
              <a:t>place</a:t>
            </a:r>
            <a:endParaRPr lang="en-US" b="1" dirty="0">
              <a:latin typeface="+mj-lt"/>
            </a:endParaRPr>
          </a:p>
          <a:p>
            <a:pPr marL="0" indent="0">
              <a:buNone/>
            </a:pPr>
            <a:endParaRPr lang="en-US" sz="2800" b="1" dirty="0"/>
          </a:p>
          <a:p>
            <a:pPr marL="0" indent="0">
              <a:buNone/>
            </a:pPr>
            <a:r>
              <a:rPr lang="en-US" dirty="0" smtClean="0">
                <a:latin typeface="+mj-lt"/>
              </a:rPr>
              <a:t>“Now the point in what we are saying is this: we have such a high priest, one who is seated at the right hand of the throne of the Majesty in heaven” (Heb. 8:1) </a:t>
            </a:r>
          </a:p>
        </p:txBody>
      </p:sp>
    </p:spTree>
    <p:extLst>
      <p:ext uri="{BB962C8B-B14F-4D97-AF65-F5344CB8AC3E}">
        <p14:creationId xmlns:p14="http://schemas.microsoft.com/office/powerpoint/2010/main" val="6124344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place</a:t>
            </a:r>
          </a:p>
          <a:p>
            <a:pPr marL="571500" indent="-571500">
              <a:buFont typeface="+mj-lt"/>
              <a:buAutoNum type="romanLcPeriod"/>
            </a:pPr>
            <a:r>
              <a:rPr lang="en-US" b="1" dirty="0" smtClean="0">
                <a:latin typeface="+mj-lt"/>
              </a:rPr>
              <a:t>Heaven is a resting place </a:t>
            </a:r>
          </a:p>
          <a:p>
            <a:pPr marL="571500" indent="-571500">
              <a:buFont typeface="+mj-lt"/>
              <a:buAutoNum type="romanLcPeriod"/>
            </a:pPr>
            <a:r>
              <a:rPr lang="en-US" dirty="0" smtClean="0">
                <a:latin typeface="+mj-lt"/>
              </a:rPr>
              <a:t>Heaven is a residing place</a:t>
            </a:r>
          </a:p>
          <a:p>
            <a:pPr marL="571500" indent="-571500">
              <a:buFont typeface="+mj-lt"/>
              <a:buAutoNum type="romanLcPeriod"/>
            </a:pPr>
            <a:r>
              <a:rPr lang="en-US" dirty="0" smtClean="0">
                <a:latin typeface="+mj-lt"/>
              </a:rPr>
              <a:t>Heaven is a glorious place</a:t>
            </a:r>
          </a:p>
          <a:p>
            <a:pPr marL="571500" indent="-571500">
              <a:buFont typeface="+mj-lt"/>
              <a:buAutoNum type="romanLcPeriod"/>
            </a:pPr>
            <a:r>
              <a:rPr lang="en-US" dirty="0" smtClean="0">
                <a:latin typeface="+mj-lt"/>
              </a:rPr>
              <a:t>Heaven is a guarded place</a:t>
            </a:r>
            <a:endParaRPr lang="en-US" dirty="0">
              <a:latin typeface="+mj-lt"/>
            </a:endParaRPr>
          </a:p>
        </p:txBody>
      </p:sp>
    </p:spTree>
    <p:extLst>
      <p:ext uri="{BB962C8B-B14F-4D97-AF65-F5344CB8AC3E}">
        <p14:creationId xmlns:p14="http://schemas.microsoft.com/office/powerpoint/2010/main" val="26507056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153400" cy="868362"/>
          </a:xfrm>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304800" y="1219200"/>
            <a:ext cx="8382000" cy="5181600"/>
          </a:xfrm>
        </p:spPr>
        <p:txBody>
          <a:bodyPr>
            <a:normAutofit/>
          </a:bodyPr>
          <a:lstStyle/>
          <a:p>
            <a:pPr marL="571500" indent="-571500">
              <a:buFont typeface="+mj-lt"/>
              <a:buAutoNum type="romanLcPeriod" startAt="2"/>
            </a:pPr>
            <a:r>
              <a:rPr lang="en-US" dirty="0" smtClean="0">
                <a:latin typeface="+mj-lt"/>
              </a:rPr>
              <a:t>Heaven is a </a:t>
            </a:r>
            <a:r>
              <a:rPr lang="en-US" b="1" dirty="0" smtClean="0">
                <a:latin typeface="+mj-lt"/>
              </a:rPr>
              <a:t>resting place</a:t>
            </a:r>
          </a:p>
          <a:p>
            <a:pPr marL="0" indent="0">
              <a:buNone/>
            </a:pPr>
            <a:r>
              <a:rPr lang="en-US" sz="3100" dirty="0" smtClean="0"/>
              <a:t>“</a:t>
            </a:r>
            <a:r>
              <a:rPr lang="en-US" sz="2800" b="1" baseline="30000" dirty="0"/>
              <a:t>4 </a:t>
            </a:r>
            <a:r>
              <a:rPr lang="en-US" sz="2800" dirty="0"/>
              <a:t>He will wipe away every tear from their eyes, and death shall be no more, neither shall there be mourning, nor crying, nor pain anymore, for the former things have passed </a:t>
            </a:r>
            <a:r>
              <a:rPr lang="en-US" sz="2800" dirty="0" smtClean="0"/>
              <a:t>away….To </a:t>
            </a:r>
            <a:r>
              <a:rPr lang="en-US" sz="2800" dirty="0"/>
              <a:t>the thirsty I will give from the spring of the water of life without payment</a:t>
            </a:r>
            <a:r>
              <a:rPr lang="en-US" sz="3100" dirty="0" smtClean="0"/>
              <a:t>” (Rev. 21:4, 6b)</a:t>
            </a:r>
            <a:endParaRPr lang="en-US" sz="3100" dirty="0"/>
          </a:p>
          <a:p>
            <a:pPr marL="0" indent="0">
              <a:buNone/>
            </a:pPr>
            <a:endParaRPr lang="en-US" b="1" dirty="0" smtClean="0">
              <a:latin typeface="+mj-lt"/>
            </a:endParaRPr>
          </a:p>
        </p:txBody>
      </p:sp>
    </p:spTree>
    <p:extLst>
      <p:ext uri="{BB962C8B-B14F-4D97-AF65-F5344CB8AC3E}">
        <p14:creationId xmlns:p14="http://schemas.microsoft.com/office/powerpoint/2010/main" val="1897309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28600" y="1447800"/>
            <a:ext cx="8458200" cy="5093702"/>
          </a:xfrm>
          <a:prstGeom prst="rect">
            <a:avLst/>
          </a:prstGeom>
        </p:spPr>
        <p:txBody>
          <a:bodyPr wrap="square">
            <a:spAutoFit/>
          </a:bodyPr>
          <a:lstStyle/>
          <a:p>
            <a:r>
              <a:rPr lang="en-US" sz="2500" b="1" dirty="0"/>
              <a:t>21 </a:t>
            </a:r>
            <a:r>
              <a:rPr lang="en-US" sz="2500" dirty="0"/>
              <a:t>Then I saw a new heaven and a new earth, for the first heaven and the first earth had passed away, and the sea was no more. </a:t>
            </a:r>
            <a:r>
              <a:rPr lang="en-US" sz="2500" b="1" baseline="30000" dirty="0"/>
              <a:t>2 </a:t>
            </a:r>
            <a:r>
              <a:rPr lang="en-US" sz="2500" dirty="0"/>
              <a:t>And I saw the holy city, new Jerusalem, coming down out of heaven from God, prepared as a bride adorned for her husband. </a:t>
            </a:r>
            <a:r>
              <a:rPr lang="en-US" sz="2500" b="1" baseline="30000" dirty="0"/>
              <a:t>3 </a:t>
            </a:r>
            <a:r>
              <a:rPr lang="en-US" sz="2500" dirty="0"/>
              <a:t>And I heard a loud voice from the throne saying, “Behold, the dwelling place of God is with man. He will dwell with them, and they will be his people, and God himself will be with them as their God. </a:t>
            </a:r>
            <a:r>
              <a:rPr lang="en-US" sz="2500" b="1" baseline="30000" dirty="0"/>
              <a:t>4 </a:t>
            </a:r>
            <a:r>
              <a:rPr lang="en-US" sz="2500" dirty="0"/>
              <a:t>He will wipe away every tear from their eyes, and death shall be no more, neither shall there be mourning, nor crying, nor pain anymore, for the former things have passed away</a:t>
            </a:r>
            <a:r>
              <a:rPr lang="en-US" sz="2500" dirty="0" smtClean="0"/>
              <a:t>.” </a:t>
            </a:r>
            <a:r>
              <a:rPr lang="en-US" sz="2500" b="1" baseline="30000" dirty="0"/>
              <a:t>5 </a:t>
            </a:r>
            <a:r>
              <a:rPr lang="en-US" sz="2500" dirty="0"/>
              <a:t>And he who was seated on the throne said, “Behold, I am making all things new.” Also he said, “Write this down, for these words are trustworthy and true</a:t>
            </a:r>
            <a:r>
              <a:rPr lang="en-US" sz="2500" dirty="0" smtClean="0"/>
              <a:t>.”</a:t>
            </a:r>
            <a:endParaRPr lang="en-US" sz="2500" dirty="0"/>
          </a:p>
        </p:txBody>
      </p:sp>
      <p:sp>
        <p:nvSpPr>
          <p:cNvPr id="8" name="Title 7"/>
          <p:cNvSpPr>
            <a:spLocks noGrp="1"/>
          </p:cNvSpPr>
          <p:nvPr>
            <p:ph type="title"/>
          </p:nvPr>
        </p:nvSpPr>
        <p:spPr/>
        <p:txBody>
          <a:bodyPr/>
          <a:lstStyle/>
          <a:p>
            <a:r>
              <a:rPr lang="en-US" dirty="0" smtClean="0"/>
              <a:t>Revelation 21</a:t>
            </a:r>
            <a:endParaRPr lang="en-US" dirty="0"/>
          </a:p>
        </p:txBody>
      </p:sp>
    </p:spTree>
    <p:extLst>
      <p:ext uri="{BB962C8B-B14F-4D97-AF65-F5344CB8AC3E}">
        <p14:creationId xmlns:p14="http://schemas.microsoft.com/office/powerpoint/2010/main" val="94730238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153400" cy="868362"/>
          </a:xfrm>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228600" y="1066800"/>
            <a:ext cx="8610600" cy="5334000"/>
          </a:xfrm>
        </p:spPr>
        <p:txBody>
          <a:bodyPr>
            <a:normAutofit fontScale="77500" lnSpcReduction="20000"/>
          </a:bodyPr>
          <a:lstStyle/>
          <a:p>
            <a:pPr marL="571500" indent="-571500">
              <a:buFont typeface="+mj-lt"/>
              <a:buAutoNum type="romanLcPeriod" startAt="2"/>
            </a:pPr>
            <a:r>
              <a:rPr lang="en-US" dirty="0" smtClean="0">
                <a:latin typeface="+mj-lt"/>
              </a:rPr>
              <a:t>Heaven is a </a:t>
            </a:r>
            <a:r>
              <a:rPr lang="en-US" b="1" dirty="0" smtClean="0">
                <a:latin typeface="+mj-lt"/>
              </a:rPr>
              <a:t>resting place</a:t>
            </a:r>
            <a:br>
              <a:rPr lang="en-US" b="1" dirty="0" smtClean="0">
                <a:latin typeface="+mj-lt"/>
              </a:rPr>
            </a:br>
            <a:endParaRPr lang="en-US" b="1" dirty="0" smtClean="0">
              <a:latin typeface="+mj-lt"/>
            </a:endParaRPr>
          </a:p>
          <a:p>
            <a:pPr marL="0" indent="0">
              <a:buNone/>
            </a:pPr>
            <a:r>
              <a:rPr lang="en-US" dirty="0" smtClean="0">
                <a:latin typeface="+mj-lt"/>
              </a:rPr>
              <a:t>“</a:t>
            </a:r>
            <a:r>
              <a:rPr lang="en-US" sz="3400" dirty="0" smtClean="0">
                <a:latin typeface="+mj-lt"/>
              </a:rPr>
              <a:t>For </a:t>
            </a:r>
            <a:r>
              <a:rPr lang="en-US" sz="3400" dirty="0">
                <a:latin typeface="+mj-lt"/>
              </a:rPr>
              <a:t>we who have believed enter that </a:t>
            </a:r>
            <a:r>
              <a:rPr lang="en-US" sz="3400" b="1" dirty="0">
                <a:latin typeface="+mj-lt"/>
              </a:rPr>
              <a:t>rest,</a:t>
            </a:r>
            <a:r>
              <a:rPr lang="en-US" sz="3400" dirty="0">
                <a:latin typeface="+mj-lt"/>
              </a:rPr>
              <a:t> as he has said</a:t>
            </a:r>
            <a:r>
              <a:rPr lang="en-US" sz="3400" dirty="0" smtClean="0">
                <a:latin typeface="+mj-lt"/>
              </a:rPr>
              <a:t>, “</a:t>
            </a:r>
            <a:r>
              <a:rPr lang="en-US" sz="3400" dirty="0">
                <a:latin typeface="+mj-lt"/>
              </a:rPr>
              <a:t>As I swore in my </a:t>
            </a:r>
            <a:r>
              <a:rPr lang="en-US" sz="3400" dirty="0" smtClean="0">
                <a:latin typeface="+mj-lt"/>
              </a:rPr>
              <a:t>wrath, ‘</a:t>
            </a:r>
            <a:r>
              <a:rPr lang="en-US" sz="3400" dirty="0">
                <a:latin typeface="+mj-lt"/>
              </a:rPr>
              <a:t>They shall not enter my </a:t>
            </a:r>
            <a:r>
              <a:rPr lang="en-US" sz="3400" b="1" dirty="0">
                <a:latin typeface="+mj-lt"/>
              </a:rPr>
              <a:t>rest</a:t>
            </a:r>
            <a:r>
              <a:rPr lang="en-US" sz="3400" dirty="0" smtClean="0">
                <a:latin typeface="+mj-lt"/>
              </a:rPr>
              <a:t>,’” although </a:t>
            </a:r>
            <a:r>
              <a:rPr lang="en-US" sz="3400" dirty="0">
                <a:latin typeface="+mj-lt"/>
              </a:rPr>
              <a:t>his works were finished from the foundation of the world. </a:t>
            </a:r>
            <a:r>
              <a:rPr lang="en-US" sz="3400" b="1" baseline="30000" dirty="0">
                <a:latin typeface="+mj-lt"/>
              </a:rPr>
              <a:t>4 </a:t>
            </a:r>
            <a:r>
              <a:rPr lang="en-US" sz="3400" dirty="0">
                <a:latin typeface="+mj-lt"/>
              </a:rPr>
              <a:t>For he has somewhere spoken of the seventh day in this way: “And God </a:t>
            </a:r>
            <a:r>
              <a:rPr lang="en-US" sz="3400" b="1" dirty="0">
                <a:latin typeface="+mj-lt"/>
              </a:rPr>
              <a:t>rested</a:t>
            </a:r>
            <a:r>
              <a:rPr lang="en-US" sz="3400" dirty="0">
                <a:latin typeface="+mj-lt"/>
              </a:rPr>
              <a:t> on the seventh day from all his works.” </a:t>
            </a:r>
            <a:r>
              <a:rPr lang="en-US" sz="3400" b="1" baseline="30000" dirty="0">
                <a:latin typeface="+mj-lt"/>
              </a:rPr>
              <a:t>5 </a:t>
            </a:r>
            <a:r>
              <a:rPr lang="en-US" sz="3400" dirty="0">
                <a:latin typeface="+mj-lt"/>
              </a:rPr>
              <a:t>And again in this passage he said</a:t>
            </a:r>
            <a:r>
              <a:rPr lang="en-US" sz="3400" dirty="0" smtClean="0">
                <a:latin typeface="+mj-lt"/>
              </a:rPr>
              <a:t>, “</a:t>
            </a:r>
            <a:r>
              <a:rPr lang="en-US" sz="3400" dirty="0">
                <a:latin typeface="+mj-lt"/>
              </a:rPr>
              <a:t>They shall not enter my </a:t>
            </a:r>
            <a:r>
              <a:rPr lang="en-US" sz="3400" b="1" dirty="0">
                <a:latin typeface="+mj-lt"/>
              </a:rPr>
              <a:t>rest</a:t>
            </a:r>
            <a:r>
              <a:rPr lang="en-US" sz="3400" b="1" dirty="0" smtClean="0">
                <a:latin typeface="+mj-lt"/>
              </a:rPr>
              <a:t>.</a:t>
            </a:r>
            <a:r>
              <a:rPr lang="en-US" sz="3400" dirty="0" smtClean="0">
                <a:latin typeface="+mj-lt"/>
              </a:rPr>
              <a:t>” </a:t>
            </a:r>
            <a:r>
              <a:rPr lang="en-US" sz="3400" b="1" baseline="30000" dirty="0" smtClean="0">
                <a:latin typeface="+mj-lt"/>
              </a:rPr>
              <a:t>6</a:t>
            </a:r>
            <a:r>
              <a:rPr lang="en-US" sz="3400" b="1" baseline="30000" dirty="0">
                <a:latin typeface="+mj-lt"/>
              </a:rPr>
              <a:t> </a:t>
            </a:r>
            <a:r>
              <a:rPr lang="en-US" sz="3400" dirty="0">
                <a:latin typeface="+mj-lt"/>
              </a:rPr>
              <a:t>Since therefore it remains for some to enter it, and those who formerly received the good news failed to enter because </a:t>
            </a:r>
            <a:r>
              <a:rPr lang="en-US" sz="3400" dirty="0" smtClean="0">
                <a:latin typeface="+mj-lt"/>
              </a:rPr>
              <a:t>of disobedience</a:t>
            </a:r>
            <a:r>
              <a:rPr lang="en-US" sz="3400" dirty="0">
                <a:latin typeface="+mj-lt"/>
              </a:rPr>
              <a:t>, </a:t>
            </a:r>
            <a:r>
              <a:rPr lang="en-US" sz="3400" b="1" baseline="30000" dirty="0">
                <a:latin typeface="+mj-lt"/>
              </a:rPr>
              <a:t>7 </a:t>
            </a:r>
            <a:r>
              <a:rPr lang="en-US" sz="3400" dirty="0">
                <a:latin typeface="+mj-lt"/>
              </a:rPr>
              <a:t>again he appoints a certain day, “Today,” saying through David so long afterward, in the words already quoted</a:t>
            </a:r>
            <a:r>
              <a:rPr lang="en-US" sz="3400" dirty="0" smtClean="0">
                <a:latin typeface="+mj-lt"/>
              </a:rPr>
              <a:t>, “Today, if you </a:t>
            </a:r>
            <a:r>
              <a:rPr lang="en-US" sz="3400" dirty="0">
                <a:latin typeface="+mj-lt"/>
              </a:rPr>
              <a:t>hear his </a:t>
            </a:r>
            <a:r>
              <a:rPr lang="en-US" sz="3400" dirty="0" smtClean="0">
                <a:latin typeface="+mj-lt"/>
              </a:rPr>
              <a:t>voice, do </a:t>
            </a:r>
            <a:r>
              <a:rPr lang="en-US" sz="3400" dirty="0">
                <a:latin typeface="+mj-lt"/>
              </a:rPr>
              <a:t>not harden your hearts</a:t>
            </a:r>
            <a:r>
              <a:rPr lang="en-US" sz="3400" dirty="0" smtClean="0">
                <a:latin typeface="+mj-lt"/>
              </a:rPr>
              <a:t>.” </a:t>
            </a:r>
            <a:r>
              <a:rPr lang="en-US" sz="3400" b="1" baseline="30000" dirty="0" smtClean="0">
                <a:latin typeface="+mj-lt"/>
              </a:rPr>
              <a:t>8</a:t>
            </a:r>
            <a:r>
              <a:rPr lang="en-US" sz="3400" b="1" baseline="30000" dirty="0">
                <a:latin typeface="+mj-lt"/>
              </a:rPr>
              <a:t> </a:t>
            </a:r>
            <a:r>
              <a:rPr lang="en-US" sz="3400" dirty="0">
                <a:latin typeface="+mj-lt"/>
              </a:rPr>
              <a:t>For if Joshua had given them </a:t>
            </a:r>
            <a:r>
              <a:rPr lang="en-US" sz="3400" b="1" dirty="0">
                <a:latin typeface="+mj-lt"/>
              </a:rPr>
              <a:t>rest</a:t>
            </a:r>
            <a:r>
              <a:rPr lang="en-US" sz="3400" dirty="0">
                <a:latin typeface="+mj-lt"/>
              </a:rPr>
              <a:t>, God would not have spoken of another day later </a:t>
            </a:r>
            <a:r>
              <a:rPr lang="en-US" sz="3400" dirty="0" smtClean="0">
                <a:latin typeface="+mj-lt"/>
              </a:rPr>
              <a:t>on</a:t>
            </a:r>
            <a:r>
              <a:rPr lang="en-US" sz="3400" dirty="0" smtClean="0"/>
              <a:t>” (Heb. 4:3-11)</a:t>
            </a:r>
            <a:r>
              <a:rPr lang="en-US" sz="3400" dirty="0"/>
              <a:t> </a:t>
            </a:r>
            <a:endParaRPr lang="en-US" sz="3400" b="1" dirty="0" smtClean="0">
              <a:latin typeface="+mj-lt"/>
            </a:endParaRPr>
          </a:p>
        </p:txBody>
      </p:sp>
    </p:spTree>
    <p:extLst>
      <p:ext uri="{BB962C8B-B14F-4D97-AF65-F5344CB8AC3E}">
        <p14:creationId xmlns:p14="http://schemas.microsoft.com/office/powerpoint/2010/main" val="7453135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274638"/>
            <a:ext cx="8153400" cy="868362"/>
          </a:xfrm>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304800" y="1219200"/>
            <a:ext cx="8382000" cy="5181600"/>
          </a:xfrm>
        </p:spPr>
        <p:txBody>
          <a:bodyPr>
            <a:normAutofit fontScale="92500" lnSpcReduction="10000"/>
          </a:bodyPr>
          <a:lstStyle/>
          <a:p>
            <a:pPr marL="571500" indent="-571500">
              <a:buFont typeface="+mj-lt"/>
              <a:buAutoNum type="romanLcPeriod" startAt="2"/>
            </a:pPr>
            <a:r>
              <a:rPr lang="en-US" dirty="0" smtClean="0">
                <a:latin typeface="+mj-lt"/>
              </a:rPr>
              <a:t>Heaven is a </a:t>
            </a:r>
            <a:r>
              <a:rPr lang="en-US" b="1" dirty="0" smtClean="0">
                <a:latin typeface="+mj-lt"/>
              </a:rPr>
              <a:t>resting place</a:t>
            </a:r>
          </a:p>
          <a:p>
            <a:pPr marL="0" indent="0">
              <a:buNone/>
            </a:pPr>
            <a:r>
              <a:rPr lang="en-US" sz="3100" dirty="0" smtClean="0"/>
              <a:t>“These all died in faith, not having received the things promised, but having seen them and greeted them from afar, and having acknowledged that they were </a:t>
            </a:r>
            <a:r>
              <a:rPr lang="en-US" sz="3100" b="1" dirty="0" smtClean="0"/>
              <a:t>strangers and exiles </a:t>
            </a:r>
            <a:r>
              <a:rPr lang="en-US" sz="3100" dirty="0" smtClean="0"/>
              <a:t>on the earth. 14 For people who speak thus make it clear that they are </a:t>
            </a:r>
            <a:r>
              <a:rPr lang="en-US" sz="3100" b="1" dirty="0" smtClean="0"/>
              <a:t>seeking a homeland</a:t>
            </a:r>
            <a:r>
              <a:rPr lang="en-US" sz="3100" dirty="0" smtClean="0"/>
              <a:t>. 15 If they had been thinking of that land from which they had gone out, they would have had opportunity to return. 16 But as it is, they desire a </a:t>
            </a:r>
            <a:r>
              <a:rPr lang="en-US" sz="3100" b="1" dirty="0" smtClean="0"/>
              <a:t>better country</a:t>
            </a:r>
            <a:r>
              <a:rPr lang="en-US" sz="3100" dirty="0" smtClean="0"/>
              <a:t>, that is, a heavenly one. Therefore God is not ashamed to be called their God, for he has prepared for them a city” (Heb.11:13-16)</a:t>
            </a:r>
            <a:endParaRPr lang="en-US" sz="3100" dirty="0"/>
          </a:p>
          <a:p>
            <a:pPr marL="0" indent="0">
              <a:buNone/>
            </a:pPr>
            <a:endParaRPr lang="en-US" b="1" dirty="0" smtClean="0">
              <a:latin typeface="+mj-lt"/>
            </a:endParaRPr>
          </a:p>
        </p:txBody>
      </p:sp>
    </p:spTree>
    <p:extLst>
      <p:ext uri="{BB962C8B-B14F-4D97-AF65-F5344CB8AC3E}">
        <p14:creationId xmlns:p14="http://schemas.microsoft.com/office/powerpoint/2010/main" val="41541657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place</a:t>
            </a:r>
          </a:p>
          <a:p>
            <a:pPr marL="571500" indent="-571500">
              <a:buFont typeface="+mj-lt"/>
              <a:buAutoNum type="romanLcPeriod"/>
            </a:pPr>
            <a:r>
              <a:rPr lang="en-US" dirty="0" smtClean="0">
                <a:latin typeface="+mj-lt"/>
              </a:rPr>
              <a:t>Heaven is a resting place </a:t>
            </a:r>
          </a:p>
          <a:p>
            <a:pPr marL="571500" indent="-571500">
              <a:buFont typeface="+mj-lt"/>
              <a:buAutoNum type="romanLcPeriod"/>
            </a:pPr>
            <a:r>
              <a:rPr lang="en-US" b="1" dirty="0" smtClean="0">
                <a:latin typeface="+mj-lt"/>
              </a:rPr>
              <a:t>Heaven is a residing place</a:t>
            </a:r>
          </a:p>
          <a:p>
            <a:pPr marL="571500" indent="-571500">
              <a:buFont typeface="+mj-lt"/>
              <a:buAutoNum type="romanLcPeriod"/>
            </a:pPr>
            <a:r>
              <a:rPr lang="en-US" dirty="0" smtClean="0">
                <a:latin typeface="+mj-lt"/>
              </a:rPr>
              <a:t>Heaven is a glorious place</a:t>
            </a:r>
          </a:p>
          <a:p>
            <a:pPr marL="571500" indent="-571500">
              <a:buFont typeface="+mj-lt"/>
              <a:buAutoNum type="romanLcPeriod"/>
            </a:pPr>
            <a:r>
              <a:rPr lang="en-US" dirty="0" smtClean="0">
                <a:latin typeface="+mj-lt"/>
              </a:rPr>
              <a:t>Heaven is a guarded place</a:t>
            </a:r>
            <a:endParaRPr lang="en-US" dirty="0">
              <a:latin typeface="+mj-lt"/>
            </a:endParaRPr>
          </a:p>
        </p:txBody>
      </p:sp>
    </p:spTree>
    <p:extLst>
      <p:ext uri="{BB962C8B-B14F-4D97-AF65-F5344CB8AC3E}">
        <p14:creationId xmlns:p14="http://schemas.microsoft.com/office/powerpoint/2010/main" val="3445330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304800" y="1600200"/>
            <a:ext cx="8382000" cy="4876800"/>
          </a:xfrm>
        </p:spPr>
        <p:txBody>
          <a:bodyPr>
            <a:normAutofit fontScale="92500" lnSpcReduction="20000"/>
          </a:bodyPr>
          <a:lstStyle/>
          <a:p>
            <a:pPr marL="571500" indent="-571500">
              <a:buFont typeface="+mj-lt"/>
              <a:buAutoNum type="romanLcPeriod" startAt="3"/>
            </a:pPr>
            <a:r>
              <a:rPr lang="en-US" sz="3000" dirty="0" smtClean="0">
                <a:latin typeface="+mj-lt"/>
              </a:rPr>
              <a:t>Heaven is a </a:t>
            </a:r>
            <a:r>
              <a:rPr lang="en-US" sz="3000" b="1" dirty="0" smtClean="0">
                <a:latin typeface="+mj-lt"/>
              </a:rPr>
              <a:t>residing place</a:t>
            </a:r>
          </a:p>
          <a:p>
            <a:pPr marL="0" indent="0">
              <a:buNone/>
            </a:pPr>
            <a:r>
              <a:rPr lang="en-US" sz="2800" dirty="0" smtClean="0"/>
              <a:t>“</a:t>
            </a:r>
            <a:r>
              <a:rPr lang="en-US" sz="2800" dirty="0"/>
              <a:t>Then I looked, and I heard around the throne and the living creatures and the elders the voice of many angels, numbering myriads of myriads and thousands of thousands, </a:t>
            </a:r>
            <a:r>
              <a:rPr lang="en-US" sz="2800" b="1" baseline="30000" dirty="0"/>
              <a:t>12 </a:t>
            </a:r>
            <a:r>
              <a:rPr lang="en-US" sz="2800" dirty="0"/>
              <a:t>saying with a loud voice</a:t>
            </a:r>
            <a:r>
              <a:rPr lang="en-US" sz="2800" dirty="0" smtClean="0"/>
              <a:t>, “</a:t>
            </a:r>
            <a:r>
              <a:rPr lang="en-US" sz="2800" dirty="0"/>
              <a:t>Worthy is the Lamb who was </a:t>
            </a:r>
            <a:r>
              <a:rPr lang="en-US" sz="2800" dirty="0" smtClean="0"/>
              <a:t>slain, to </a:t>
            </a:r>
            <a:r>
              <a:rPr lang="en-US" sz="2800" dirty="0"/>
              <a:t>receive power and wealth and wisdom and </a:t>
            </a:r>
            <a:r>
              <a:rPr lang="en-US" sz="2800" dirty="0" smtClean="0"/>
              <a:t>might and </a:t>
            </a:r>
            <a:r>
              <a:rPr lang="en-US" sz="2800" dirty="0"/>
              <a:t>honor and glory and blessing</a:t>
            </a:r>
            <a:r>
              <a:rPr lang="en-US" sz="2800" dirty="0" smtClean="0"/>
              <a:t>!” </a:t>
            </a:r>
            <a:r>
              <a:rPr lang="en-US" sz="2800" b="1" baseline="30000" dirty="0" smtClean="0"/>
              <a:t>13</a:t>
            </a:r>
            <a:r>
              <a:rPr lang="en-US" sz="2800" b="1" baseline="30000" dirty="0"/>
              <a:t> </a:t>
            </a:r>
            <a:r>
              <a:rPr lang="en-US" sz="2800" dirty="0"/>
              <a:t>And I heard every creature in heaven and on earth and under the earth and in the sea, and all that is in them, saying</a:t>
            </a:r>
            <a:r>
              <a:rPr lang="en-US" sz="2800" dirty="0" smtClean="0"/>
              <a:t>, “</a:t>
            </a:r>
            <a:r>
              <a:rPr lang="en-US" sz="2800" dirty="0"/>
              <a:t>To him who sits on the throne and to the </a:t>
            </a:r>
            <a:r>
              <a:rPr lang="en-US" sz="2800" dirty="0" smtClean="0"/>
              <a:t>Lamb be </a:t>
            </a:r>
            <a:r>
              <a:rPr lang="en-US" sz="2800" dirty="0"/>
              <a:t>blessing and honor and glory and might forever and ever</a:t>
            </a:r>
            <a:r>
              <a:rPr lang="en-US" sz="2800" dirty="0" smtClean="0"/>
              <a:t>!” </a:t>
            </a:r>
            <a:r>
              <a:rPr lang="en-US" sz="2800" b="1" baseline="30000" dirty="0" smtClean="0"/>
              <a:t>14</a:t>
            </a:r>
            <a:r>
              <a:rPr lang="en-US" sz="2800" b="1" baseline="30000" dirty="0"/>
              <a:t> </a:t>
            </a:r>
            <a:r>
              <a:rPr lang="en-US" sz="2800" dirty="0"/>
              <a:t>And the four living creatures said, “Amen!” and the elders fell down and </a:t>
            </a:r>
            <a:r>
              <a:rPr lang="en-US" sz="2800" dirty="0" smtClean="0"/>
              <a:t>worshiped” (Rev. 5:11-14; see the Throne Scene – Rev. 4:1-5:14)</a:t>
            </a:r>
            <a:endParaRPr lang="en-US" sz="2800" b="1" dirty="0" smtClean="0">
              <a:latin typeface="+mj-lt"/>
            </a:endParaRPr>
          </a:p>
        </p:txBody>
      </p:sp>
    </p:spTree>
    <p:extLst>
      <p:ext uri="{BB962C8B-B14F-4D97-AF65-F5344CB8AC3E}">
        <p14:creationId xmlns:p14="http://schemas.microsoft.com/office/powerpoint/2010/main" val="93132346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startAt="3"/>
            </a:pPr>
            <a:r>
              <a:rPr lang="en-US" dirty="0" smtClean="0">
                <a:latin typeface="+mj-lt"/>
              </a:rPr>
              <a:t>Heaven is a </a:t>
            </a:r>
            <a:r>
              <a:rPr lang="en-US" b="1" dirty="0" smtClean="0">
                <a:latin typeface="+mj-lt"/>
              </a:rPr>
              <a:t>residing place</a:t>
            </a:r>
          </a:p>
          <a:p>
            <a:pPr marL="571500" indent="-571500">
              <a:buFont typeface="+mj-lt"/>
              <a:buAutoNum type="romanLcPeriod" startAt="3"/>
            </a:pPr>
            <a:endParaRPr lang="en-US" b="1" dirty="0">
              <a:latin typeface="+mj-lt"/>
            </a:endParaRPr>
          </a:p>
          <a:p>
            <a:pPr marL="0" indent="0">
              <a:buNone/>
            </a:pPr>
            <a:r>
              <a:rPr lang="en-US" sz="2800" dirty="0" smtClean="0"/>
              <a:t>“The</a:t>
            </a:r>
            <a:r>
              <a:rPr lang="en-US" sz="2800" dirty="0"/>
              <a:t> </a:t>
            </a:r>
            <a:r>
              <a:rPr lang="en-US" sz="2800" cap="small" dirty="0"/>
              <a:t>Lord</a:t>
            </a:r>
            <a:r>
              <a:rPr lang="en-US" sz="2800" dirty="0"/>
              <a:t> is in his holy </a:t>
            </a:r>
            <a:r>
              <a:rPr lang="en-US" sz="2800" dirty="0" smtClean="0"/>
              <a:t>temple; the</a:t>
            </a:r>
            <a:r>
              <a:rPr lang="en-US" sz="2800" dirty="0"/>
              <a:t> </a:t>
            </a:r>
            <a:r>
              <a:rPr lang="en-US" sz="2800" cap="small" dirty="0"/>
              <a:t>Lord</a:t>
            </a:r>
            <a:r>
              <a:rPr lang="en-US" sz="2800" dirty="0"/>
              <a:t>'s throne is in </a:t>
            </a:r>
            <a:r>
              <a:rPr lang="en-US" sz="2800" dirty="0" smtClean="0"/>
              <a:t>heaven;</a:t>
            </a:r>
            <a:r>
              <a:rPr lang="en-US" sz="2800" dirty="0"/>
              <a:t> </a:t>
            </a:r>
            <a:r>
              <a:rPr lang="en-US" sz="2800" dirty="0" smtClean="0"/>
              <a:t>his </a:t>
            </a:r>
            <a:r>
              <a:rPr lang="en-US" sz="2800" dirty="0"/>
              <a:t>eyes see, his eyelids test the children of </a:t>
            </a:r>
            <a:r>
              <a:rPr lang="en-US" sz="2800" dirty="0" smtClean="0"/>
              <a:t>man” (Psa. 11:4)</a:t>
            </a:r>
            <a:endParaRPr lang="en-US" sz="2800" b="1" dirty="0" smtClean="0">
              <a:latin typeface="+mj-lt"/>
            </a:endParaRPr>
          </a:p>
        </p:txBody>
      </p:sp>
    </p:spTree>
    <p:extLst>
      <p:ext uri="{BB962C8B-B14F-4D97-AF65-F5344CB8AC3E}">
        <p14:creationId xmlns:p14="http://schemas.microsoft.com/office/powerpoint/2010/main" val="41992481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381000" y="1600200"/>
            <a:ext cx="8305800" cy="4572000"/>
          </a:xfrm>
        </p:spPr>
        <p:txBody>
          <a:bodyPr>
            <a:normAutofit fontScale="85000" lnSpcReduction="20000"/>
          </a:bodyPr>
          <a:lstStyle/>
          <a:p>
            <a:pPr marL="571500" indent="-571500">
              <a:buFont typeface="+mj-lt"/>
              <a:buAutoNum type="romanLcPeriod" startAt="3"/>
            </a:pPr>
            <a:r>
              <a:rPr lang="en-US" dirty="0" smtClean="0">
                <a:latin typeface="+mj-lt"/>
              </a:rPr>
              <a:t>Heaven is a </a:t>
            </a:r>
            <a:r>
              <a:rPr lang="en-US" b="1" dirty="0" smtClean="0">
                <a:latin typeface="+mj-lt"/>
              </a:rPr>
              <a:t>residing place</a:t>
            </a:r>
          </a:p>
          <a:p>
            <a:pPr marL="0" indent="0">
              <a:buNone/>
            </a:pPr>
            <a:endParaRPr lang="en-US" b="1" dirty="0" smtClean="0">
              <a:latin typeface="+mj-lt"/>
            </a:endParaRPr>
          </a:p>
          <a:p>
            <a:pPr marL="0" indent="0">
              <a:buNone/>
            </a:pPr>
            <a:r>
              <a:rPr lang="en-US" sz="2900" b="1" dirty="0" smtClean="0">
                <a:latin typeface="+mj-lt"/>
              </a:rPr>
              <a:t>Deity will be there…</a:t>
            </a:r>
            <a:endParaRPr lang="en-US" sz="2900" b="1" dirty="0">
              <a:latin typeface="+mj-lt"/>
            </a:endParaRPr>
          </a:p>
          <a:p>
            <a:r>
              <a:rPr lang="en-US" sz="2900" u="sng" dirty="0" smtClean="0"/>
              <a:t>God </a:t>
            </a:r>
            <a:r>
              <a:rPr lang="en-US" sz="2900" u="sng" dirty="0"/>
              <a:t>the Father </a:t>
            </a:r>
            <a:r>
              <a:rPr lang="en-US" sz="2900" dirty="0"/>
              <a:t>will there: “</a:t>
            </a:r>
            <a:r>
              <a:rPr lang="en-US" sz="2900" i="1" dirty="0"/>
              <a:t>After this manner therefore pray ye: Our father which art in heaven</a:t>
            </a:r>
            <a:r>
              <a:rPr lang="en-US" sz="2900" dirty="0"/>
              <a:t>…” (Mt. </a:t>
            </a:r>
            <a:r>
              <a:rPr lang="en-US" sz="2900" dirty="0" smtClean="0"/>
              <a:t>6:9)</a:t>
            </a:r>
          </a:p>
          <a:p>
            <a:r>
              <a:rPr lang="en-US" sz="2900" u="sng" dirty="0" smtClean="0"/>
              <a:t>God </a:t>
            </a:r>
            <a:r>
              <a:rPr lang="en-US" sz="2900" u="sng" dirty="0"/>
              <a:t>the Son</a:t>
            </a:r>
            <a:r>
              <a:rPr lang="en-US" sz="2900" dirty="0"/>
              <a:t> will be there: </a:t>
            </a:r>
            <a:r>
              <a:rPr lang="en-US" sz="2900" dirty="0" smtClean="0"/>
              <a:t>“</a:t>
            </a:r>
            <a:r>
              <a:rPr lang="en-US" sz="2900" i="1" dirty="0" smtClean="0"/>
              <a:t>Why </a:t>
            </a:r>
            <a:r>
              <a:rPr lang="en-US" sz="2900" i="1" dirty="0"/>
              <a:t>are you gazing up into heaven?  This same Jesus is taken up </a:t>
            </a:r>
            <a:r>
              <a:rPr lang="en-US" sz="2900" i="1" dirty="0" smtClean="0"/>
              <a:t>from </a:t>
            </a:r>
            <a:r>
              <a:rPr lang="en-US" sz="2900" i="1" dirty="0"/>
              <a:t>you into heaven, shall so come in like manner as ye have seen him go to heaven</a:t>
            </a:r>
            <a:r>
              <a:rPr lang="en-US" sz="2900" dirty="0"/>
              <a:t>” (Acts 1:11). </a:t>
            </a:r>
            <a:endParaRPr lang="en-US" sz="2900" dirty="0" smtClean="0"/>
          </a:p>
          <a:p>
            <a:r>
              <a:rPr lang="en-US" sz="2900" u="sng" dirty="0" smtClean="0"/>
              <a:t>God </a:t>
            </a:r>
            <a:r>
              <a:rPr lang="en-US" sz="2900" u="sng" dirty="0"/>
              <a:t>the </a:t>
            </a:r>
            <a:r>
              <a:rPr lang="en-US" sz="2900" u="sng" dirty="0" smtClean="0"/>
              <a:t>Spirit </a:t>
            </a:r>
            <a:r>
              <a:rPr lang="en-US" sz="2900" dirty="0"/>
              <a:t>will be there: “</a:t>
            </a:r>
            <a:r>
              <a:rPr lang="en-US" sz="2900" i="1" dirty="0"/>
              <a:t>And John bare record, saying I saw the Spirit descending from heaven like a </a:t>
            </a:r>
            <a:r>
              <a:rPr lang="en-US" sz="2900" i="1" dirty="0" smtClean="0"/>
              <a:t>dove</a:t>
            </a:r>
            <a:r>
              <a:rPr lang="en-US" sz="2900" i="1" dirty="0"/>
              <a:t>, and it abode upon Him</a:t>
            </a:r>
            <a:r>
              <a:rPr lang="en-US" sz="2900" dirty="0"/>
              <a:t>” (John 1:32)</a:t>
            </a:r>
            <a:br>
              <a:rPr lang="en-US" sz="2900" dirty="0"/>
            </a:br>
            <a:endParaRPr lang="en-US" sz="2900" dirty="0"/>
          </a:p>
        </p:txBody>
      </p:sp>
    </p:spTree>
    <p:extLst>
      <p:ext uri="{BB962C8B-B14F-4D97-AF65-F5344CB8AC3E}">
        <p14:creationId xmlns:p14="http://schemas.microsoft.com/office/powerpoint/2010/main" val="35868268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place</a:t>
            </a:r>
          </a:p>
          <a:p>
            <a:pPr marL="571500" indent="-571500">
              <a:buFont typeface="+mj-lt"/>
              <a:buAutoNum type="romanLcPeriod"/>
            </a:pPr>
            <a:r>
              <a:rPr lang="en-US" dirty="0" smtClean="0">
                <a:latin typeface="+mj-lt"/>
              </a:rPr>
              <a:t>Heaven is a resting place </a:t>
            </a:r>
          </a:p>
          <a:p>
            <a:pPr marL="571500" indent="-571500">
              <a:buFont typeface="+mj-lt"/>
              <a:buAutoNum type="romanLcPeriod"/>
            </a:pPr>
            <a:r>
              <a:rPr lang="en-US" dirty="0" smtClean="0">
                <a:latin typeface="+mj-lt"/>
              </a:rPr>
              <a:t>Heaven is a residing place</a:t>
            </a:r>
          </a:p>
          <a:p>
            <a:pPr marL="571500" indent="-571500">
              <a:buFont typeface="+mj-lt"/>
              <a:buAutoNum type="romanLcPeriod"/>
            </a:pPr>
            <a:r>
              <a:rPr lang="en-US" b="1" dirty="0" smtClean="0">
                <a:latin typeface="+mj-lt"/>
              </a:rPr>
              <a:t>Heaven is a glorious place</a:t>
            </a:r>
          </a:p>
          <a:p>
            <a:pPr marL="571500" indent="-571500">
              <a:buFont typeface="+mj-lt"/>
              <a:buAutoNum type="romanLcPeriod"/>
            </a:pPr>
            <a:r>
              <a:rPr lang="en-US" dirty="0" smtClean="0">
                <a:latin typeface="+mj-lt"/>
              </a:rPr>
              <a:t>Heaven is a guarded place</a:t>
            </a:r>
            <a:endParaRPr lang="en-US" dirty="0">
              <a:latin typeface="+mj-lt"/>
            </a:endParaRPr>
          </a:p>
        </p:txBody>
      </p:sp>
    </p:spTree>
    <p:extLst>
      <p:ext uri="{BB962C8B-B14F-4D97-AF65-F5344CB8AC3E}">
        <p14:creationId xmlns:p14="http://schemas.microsoft.com/office/powerpoint/2010/main" val="344533039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startAt="4"/>
            </a:pPr>
            <a:r>
              <a:rPr lang="en-US" dirty="0" smtClean="0">
                <a:latin typeface="+mj-lt"/>
              </a:rPr>
              <a:t>Heaven is a </a:t>
            </a:r>
            <a:r>
              <a:rPr lang="en-US" b="1" dirty="0" smtClean="0">
                <a:latin typeface="+mj-lt"/>
              </a:rPr>
              <a:t>glorious place </a:t>
            </a:r>
            <a:r>
              <a:rPr lang="en-US" dirty="0" smtClean="0">
                <a:latin typeface="+mj-lt"/>
              </a:rPr>
              <a:t>(Rev. 21:11)</a:t>
            </a:r>
            <a:endParaRPr lang="en-US" dirty="0">
              <a:latin typeface="+mj-lt"/>
            </a:endParaRPr>
          </a:p>
          <a:p>
            <a:pPr marL="971550" lvl="1" indent="-571500">
              <a:buFont typeface="+mj-lt"/>
              <a:buAutoNum type="arabicParenR"/>
            </a:pPr>
            <a:r>
              <a:rPr lang="en-US" dirty="0" smtClean="0">
                <a:latin typeface="+mj-lt"/>
              </a:rPr>
              <a:t>Glorious in its beauty (1 Cor. 2:9)</a:t>
            </a:r>
          </a:p>
          <a:p>
            <a:pPr marL="971550" lvl="1" indent="-571500">
              <a:buFont typeface="+mj-lt"/>
              <a:buAutoNum type="arabicParenR"/>
            </a:pPr>
            <a:r>
              <a:rPr lang="en-US" dirty="0" smtClean="0">
                <a:latin typeface="+mj-lt"/>
              </a:rPr>
              <a:t>Glorious in its creation (Rev. 21:11)</a:t>
            </a:r>
          </a:p>
          <a:p>
            <a:pPr marL="971550" lvl="1" indent="-571500">
              <a:buFont typeface="+mj-lt"/>
              <a:buAutoNum type="arabicParenR"/>
            </a:pPr>
            <a:r>
              <a:rPr lang="en-US" dirty="0" smtClean="0">
                <a:latin typeface="+mj-lt"/>
              </a:rPr>
              <a:t>Glorious in it duration (1 Pet. 1:4; Eph. 2:7)</a:t>
            </a:r>
          </a:p>
          <a:p>
            <a:pPr marL="971550" lvl="1" indent="-571500">
              <a:buFont typeface="+mj-lt"/>
              <a:buAutoNum type="arabicParenR"/>
            </a:pPr>
            <a:r>
              <a:rPr lang="en-US" dirty="0" smtClean="0">
                <a:latin typeface="+mj-lt"/>
              </a:rPr>
              <a:t>Glorious in its examination (21:15-21)</a:t>
            </a:r>
          </a:p>
          <a:p>
            <a:pPr marL="971550" lvl="1" indent="-571500">
              <a:buFont typeface="+mj-lt"/>
              <a:buAutoNum type="arabicParenR"/>
            </a:pPr>
            <a:r>
              <a:rPr lang="en-US" dirty="0" smtClean="0">
                <a:latin typeface="+mj-lt"/>
              </a:rPr>
              <a:t>Glorious in its blessing  </a:t>
            </a:r>
          </a:p>
          <a:p>
            <a:pPr marL="1371600" lvl="2" indent="-571500">
              <a:buFont typeface="Wingdings" panose="05000000000000000000" pitchFamily="2" charset="2"/>
              <a:buChar char="§"/>
            </a:pPr>
            <a:r>
              <a:rPr lang="en-US" dirty="0" smtClean="0">
                <a:latin typeface="+mj-lt"/>
              </a:rPr>
              <a:t>In the presence of God </a:t>
            </a:r>
            <a:r>
              <a:rPr lang="en-US" dirty="0" smtClean="0">
                <a:latin typeface="+mj-lt"/>
              </a:rPr>
              <a:t> - see His face (21:3</a:t>
            </a:r>
            <a:r>
              <a:rPr lang="en-US" dirty="0" smtClean="0">
                <a:latin typeface="+mj-lt"/>
              </a:rPr>
              <a:t>; 22:3-4)</a:t>
            </a:r>
          </a:p>
          <a:p>
            <a:pPr marL="1371600" lvl="2" indent="-571500">
              <a:buFont typeface="Wingdings" panose="05000000000000000000" pitchFamily="2" charset="2"/>
              <a:buChar char="§"/>
            </a:pPr>
            <a:r>
              <a:rPr lang="en-US" dirty="0" smtClean="0">
                <a:latin typeface="+mj-lt"/>
              </a:rPr>
              <a:t>In the promise of </a:t>
            </a:r>
            <a:r>
              <a:rPr lang="en-US" dirty="0" smtClean="0">
                <a:latin typeface="+mj-lt"/>
              </a:rPr>
              <a:t>God – no baggage(21:4</a:t>
            </a:r>
            <a:r>
              <a:rPr lang="en-US" dirty="0" smtClean="0">
                <a:latin typeface="+mj-lt"/>
              </a:rPr>
              <a:t>)</a:t>
            </a:r>
          </a:p>
          <a:p>
            <a:pPr marL="1371600" lvl="2" indent="-571500">
              <a:buFont typeface="Wingdings" panose="05000000000000000000" pitchFamily="2" charset="2"/>
              <a:buChar char="§"/>
            </a:pPr>
            <a:endParaRPr lang="en-US" dirty="0" smtClean="0">
              <a:latin typeface="+mj-lt"/>
            </a:endParaRPr>
          </a:p>
          <a:p>
            <a:pPr marL="400050" lvl="1" indent="0">
              <a:buNone/>
            </a:pPr>
            <a:endParaRPr lang="en-US" dirty="0" smtClean="0">
              <a:latin typeface="+mj-lt"/>
            </a:endParaRPr>
          </a:p>
          <a:p>
            <a:pPr marL="971550" lvl="1" indent="-571500">
              <a:buFont typeface="+mj-lt"/>
              <a:buAutoNum type="arabicParenR"/>
            </a:pPr>
            <a:endParaRPr lang="en-US" dirty="0" smtClean="0">
              <a:latin typeface="+mj-lt"/>
            </a:endParaRPr>
          </a:p>
        </p:txBody>
      </p:sp>
    </p:spTree>
    <p:extLst>
      <p:ext uri="{BB962C8B-B14F-4D97-AF65-F5344CB8AC3E}">
        <p14:creationId xmlns:p14="http://schemas.microsoft.com/office/powerpoint/2010/main" val="1731268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animEffect transition="in" filter="fade">
                                      <p:cBhvr>
                                        <p:cTn id="31" dur="1000"/>
                                        <p:tgtEl>
                                          <p:spTgt spid="4">
                                            <p:txEl>
                                              <p:pRg st="6" end="6"/>
                                            </p:txEl>
                                          </p:spTgt>
                                        </p:tgtEl>
                                      </p:cBhvr>
                                    </p:animEffect>
                                    <p:anim calcmode="lin" valueType="num">
                                      <p:cBhvr>
                                        <p:cTn id="32"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nodeType="clickEffect">
                                  <p:stCondLst>
                                    <p:cond delay="0"/>
                                  </p:stCondLst>
                                  <p:childTnLst>
                                    <p:set>
                                      <p:cBhvr>
                                        <p:cTn id="37"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p:txBody>
          <a:bodyPr/>
          <a:lstStyle/>
          <a:p>
            <a:pPr marL="571500" indent="-571500">
              <a:buFont typeface="+mj-lt"/>
              <a:buAutoNum type="romanLcPeriod"/>
            </a:pPr>
            <a:r>
              <a:rPr lang="en-US" dirty="0" smtClean="0">
                <a:latin typeface="+mj-lt"/>
              </a:rPr>
              <a:t>Heaven is a place</a:t>
            </a:r>
          </a:p>
          <a:p>
            <a:pPr marL="571500" indent="-571500">
              <a:buFont typeface="+mj-lt"/>
              <a:buAutoNum type="romanLcPeriod"/>
            </a:pPr>
            <a:r>
              <a:rPr lang="en-US" dirty="0" smtClean="0">
                <a:latin typeface="+mj-lt"/>
              </a:rPr>
              <a:t>Heaven is a resting place </a:t>
            </a:r>
          </a:p>
          <a:p>
            <a:pPr marL="571500" indent="-571500">
              <a:buFont typeface="+mj-lt"/>
              <a:buAutoNum type="romanLcPeriod"/>
            </a:pPr>
            <a:r>
              <a:rPr lang="en-US" dirty="0" smtClean="0">
                <a:latin typeface="+mj-lt"/>
              </a:rPr>
              <a:t>Heaven is a residing place</a:t>
            </a:r>
          </a:p>
          <a:p>
            <a:pPr marL="571500" indent="-571500">
              <a:buFont typeface="+mj-lt"/>
              <a:buAutoNum type="romanLcPeriod"/>
            </a:pPr>
            <a:r>
              <a:rPr lang="en-US" dirty="0" smtClean="0">
                <a:latin typeface="+mj-lt"/>
              </a:rPr>
              <a:t>Heaven is a glorious place</a:t>
            </a:r>
          </a:p>
          <a:p>
            <a:pPr marL="571500" indent="-571500">
              <a:buFont typeface="+mj-lt"/>
              <a:buAutoNum type="romanLcPeriod"/>
            </a:pPr>
            <a:r>
              <a:rPr lang="en-US" b="1" dirty="0" smtClean="0">
                <a:latin typeface="+mj-lt"/>
              </a:rPr>
              <a:t>Heaven is a guarded place</a:t>
            </a:r>
            <a:endParaRPr lang="en-US" b="1" dirty="0">
              <a:latin typeface="+mj-lt"/>
            </a:endParaRPr>
          </a:p>
        </p:txBody>
      </p:sp>
    </p:spTree>
    <p:extLst>
      <p:ext uri="{BB962C8B-B14F-4D97-AF65-F5344CB8AC3E}">
        <p14:creationId xmlns:p14="http://schemas.microsoft.com/office/powerpoint/2010/main" val="344533039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Arial Black" panose="020B0A04020102020204" pitchFamily="34" charset="0"/>
              </a:rPr>
              <a:t>What is heaven?</a:t>
            </a:r>
            <a:endParaRPr lang="en-US" dirty="0">
              <a:latin typeface="Arial Black" panose="020B0A04020102020204" pitchFamily="34" charset="0"/>
            </a:endParaRPr>
          </a:p>
        </p:txBody>
      </p:sp>
      <p:sp>
        <p:nvSpPr>
          <p:cNvPr id="4" name="Content Placeholder 3"/>
          <p:cNvSpPr>
            <a:spLocks noGrp="1"/>
          </p:cNvSpPr>
          <p:nvPr>
            <p:ph idx="1"/>
          </p:nvPr>
        </p:nvSpPr>
        <p:spPr>
          <a:xfrm>
            <a:off x="381000" y="1371600"/>
            <a:ext cx="8305800" cy="4754563"/>
          </a:xfrm>
        </p:spPr>
        <p:txBody>
          <a:bodyPr/>
          <a:lstStyle/>
          <a:p>
            <a:pPr marL="571500" indent="-571500">
              <a:buFont typeface="+mj-lt"/>
              <a:buAutoNum type="romanLcPeriod" startAt="5"/>
            </a:pPr>
            <a:r>
              <a:rPr lang="en-US" dirty="0" smtClean="0">
                <a:latin typeface="+mj-lt"/>
              </a:rPr>
              <a:t>Heaven is a </a:t>
            </a:r>
            <a:r>
              <a:rPr lang="en-US" b="1" dirty="0" smtClean="0">
                <a:latin typeface="+mj-lt"/>
              </a:rPr>
              <a:t>guarded place</a:t>
            </a:r>
          </a:p>
          <a:p>
            <a:pPr marL="971550" lvl="1" indent="-571500">
              <a:buFont typeface="+mj-lt"/>
              <a:buAutoNum type="arabicParenR"/>
            </a:pPr>
            <a:r>
              <a:rPr lang="en-US" dirty="0" smtClean="0">
                <a:latin typeface="+mj-lt"/>
              </a:rPr>
              <a:t>Guarded for the saved (Mt. 7:21-23; 1 Pet. 1:4)</a:t>
            </a:r>
          </a:p>
          <a:p>
            <a:pPr marL="971550" lvl="1" indent="-571500">
              <a:buFont typeface="+mj-lt"/>
              <a:buAutoNum type="arabicParenR"/>
            </a:pPr>
            <a:r>
              <a:rPr lang="en-US" dirty="0" smtClean="0">
                <a:latin typeface="+mj-lt"/>
              </a:rPr>
              <a:t>Guarded </a:t>
            </a:r>
            <a:r>
              <a:rPr lang="en-US" dirty="0" smtClean="0">
                <a:latin typeface="+mj-lt"/>
              </a:rPr>
              <a:t>from </a:t>
            </a:r>
            <a:r>
              <a:rPr lang="en-US" dirty="0" smtClean="0">
                <a:latin typeface="+mj-lt"/>
              </a:rPr>
              <a:t>sorrow (note the “no more’s”)</a:t>
            </a:r>
          </a:p>
          <a:p>
            <a:pPr lvl="2" indent="-342900">
              <a:buFontTx/>
              <a:buChar char="-"/>
            </a:pPr>
            <a:r>
              <a:rPr lang="en-US" dirty="0" smtClean="0">
                <a:latin typeface="+mj-lt"/>
              </a:rPr>
              <a:t>Sea (v. 1)				- Sadness (v.4)</a:t>
            </a:r>
          </a:p>
          <a:p>
            <a:pPr lvl="2" indent="-342900">
              <a:buFontTx/>
              <a:buChar char="-"/>
            </a:pPr>
            <a:r>
              <a:rPr lang="en-US" dirty="0" smtClean="0">
                <a:latin typeface="+mj-lt"/>
              </a:rPr>
              <a:t>Sleep (v. 4)				- Sorrow (v.4)</a:t>
            </a:r>
          </a:p>
          <a:p>
            <a:pPr lvl="2" indent="-342900">
              <a:buFontTx/>
              <a:buChar char="-"/>
            </a:pPr>
            <a:r>
              <a:rPr lang="en-US" dirty="0" smtClean="0">
                <a:latin typeface="+mj-lt"/>
              </a:rPr>
              <a:t>Suffering (v. 4)			- Temples (v. 22)</a:t>
            </a:r>
          </a:p>
          <a:p>
            <a:pPr lvl="2" indent="-342900">
              <a:buFontTx/>
              <a:buChar char="-"/>
            </a:pPr>
            <a:r>
              <a:rPr lang="en-US" dirty="0" smtClean="0">
                <a:latin typeface="+mj-lt"/>
              </a:rPr>
              <a:t>Sun (v. 23)				- Moon (v. 23, 25)</a:t>
            </a:r>
          </a:p>
          <a:p>
            <a:pPr lvl="2" indent="-342900">
              <a:buFontTx/>
              <a:buChar char="-"/>
            </a:pPr>
            <a:r>
              <a:rPr lang="en-US" dirty="0" smtClean="0">
                <a:latin typeface="+mj-lt"/>
              </a:rPr>
              <a:t>Nothing accursed (24:3)</a:t>
            </a:r>
          </a:p>
          <a:p>
            <a:pPr marL="914400" lvl="1" indent="-514350">
              <a:buFont typeface="+mj-lt"/>
              <a:buAutoNum type="arabicParenR"/>
            </a:pPr>
            <a:r>
              <a:rPr lang="en-US" dirty="0" smtClean="0">
                <a:latin typeface="+mj-lt"/>
              </a:rPr>
              <a:t>Guarded from sin (21:8, 27)</a:t>
            </a:r>
          </a:p>
          <a:p>
            <a:pPr marL="971550" lvl="1" indent="-571500">
              <a:buFont typeface="+mj-lt"/>
              <a:buAutoNum type="arabicParenR"/>
            </a:pPr>
            <a:endParaRPr lang="en-US" dirty="0">
              <a:latin typeface="+mj-lt"/>
            </a:endParaRPr>
          </a:p>
        </p:txBody>
      </p:sp>
    </p:spTree>
    <p:extLst>
      <p:ext uri="{BB962C8B-B14F-4D97-AF65-F5344CB8AC3E}">
        <p14:creationId xmlns:p14="http://schemas.microsoft.com/office/powerpoint/2010/main" val="685776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
            <a:ext cx="8610600" cy="6093976"/>
          </a:xfrm>
          <a:prstGeom prst="rect">
            <a:avLst/>
          </a:prstGeom>
        </p:spPr>
        <p:txBody>
          <a:bodyPr wrap="square">
            <a:spAutoFit/>
          </a:bodyPr>
          <a:lstStyle/>
          <a:p>
            <a:r>
              <a:rPr lang="en-US" sz="2600" dirty="0" smtClean="0"/>
              <a:t> 6 And he said to me, “It is done! I am the Alpha and the Omega, the beginning and the end. To the thirsty I will give from the spring of the water of life without payment. 7 The one who conquers will have this heritage, and I will be his God and he will be my son. 8 But as for the cowardly, the faithless, the detestable, as for murderers, the sexually immoral, sorcerers, idolaters, and all liars, their portion will be in the lake that burns with fire and sulfur, which is the second death.” 9 Then came one of the seven angels who had the seven bowls full of the seven last plagues and spoke to me, saying, “Come, I will show you the Bride, the wife of the Lamb.” 10 And he carried me away in the Spirit to a great, high mountain, and showed me the holy city Jerusalem coming down out of heaven from God, 11 having the glory of God, its radiance like a most rare jewel, like a jasper, clear as crystal. 12 It had a</a:t>
            </a:r>
            <a:endParaRPr lang="en-US" sz="2600" dirty="0"/>
          </a:p>
        </p:txBody>
      </p:sp>
    </p:spTree>
    <p:extLst>
      <p:ext uri="{BB962C8B-B14F-4D97-AF65-F5344CB8AC3E}">
        <p14:creationId xmlns:p14="http://schemas.microsoft.com/office/powerpoint/2010/main" val="32901046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Are you ready?</a:t>
            </a:r>
            <a:endParaRPr lang="en-US" dirty="0"/>
          </a:p>
        </p:txBody>
      </p:sp>
      <p:sp>
        <p:nvSpPr>
          <p:cNvPr id="3" name="Content Placeholder 2"/>
          <p:cNvSpPr>
            <a:spLocks noGrp="1"/>
          </p:cNvSpPr>
          <p:nvPr>
            <p:ph idx="1"/>
          </p:nvPr>
        </p:nvSpPr>
        <p:spPr/>
        <p:txBody>
          <a:bodyPr/>
          <a:lstStyle/>
          <a:p>
            <a:r>
              <a:rPr lang="en-US" dirty="0" smtClean="0"/>
              <a:t>“He whose head is in heaven need not fear to put his feet into the grave” --- Matthew Henry</a:t>
            </a:r>
            <a:endParaRPr lang="en-US" dirty="0"/>
          </a:p>
        </p:txBody>
      </p:sp>
    </p:spTree>
    <p:extLst>
      <p:ext uri="{BB962C8B-B14F-4D97-AF65-F5344CB8AC3E}">
        <p14:creationId xmlns:p14="http://schemas.microsoft.com/office/powerpoint/2010/main" val="107209013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The Final Judgment Scene – Mt. 25:31-46)</a:t>
            </a:r>
            <a:endParaRPr lang="en-US" sz="3600" b="1" dirty="0"/>
          </a:p>
        </p:txBody>
      </p:sp>
      <p:sp>
        <p:nvSpPr>
          <p:cNvPr id="3" name="Content Placeholder 2"/>
          <p:cNvSpPr>
            <a:spLocks noGrp="1"/>
          </p:cNvSpPr>
          <p:nvPr>
            <p:ph idx="1"/>
          </p:nvPr>
        </p:nvSpPr>
        <p:spPr/>
        <p:txBody>
          <a:bodyPr>
            <a:normAutofit fontScale="85000" lnSpcReduction="20000"/>
          </a:bodyPr>
          <a:lstStyle/>
          <a:p>
            <a:r>
              <a:rPr lang="en-US" dirty="0" smtClean="0"/>
              <a:t>31 “When the Son of Man comes in his glory, and all the angels with him, then he will sit on his glorious throne. 32 Before him will be gathered all the nations, and he will separate people one from another as a shepherd separates the sheep from the goats. 33 And he will place the sheep on his right, but the goats on the left. 34 Then the King will say to those on his right, ‘Come, you who are blessed by my Father, inherit the kingdom prepared for you from the foundation of the world… 46 And these will go away into eternal punishment, but the righteous into eternal life” (25:31-34, 46; cf. Ro. 14:12; 2 Cor. 5:10; </a:t>
            </a:r>
            <a:r>
              <a:rPr lang="en-US" dirty="0" err="1" smtClean="0"/>
              <a:t>Ecc</a:t>
            </a:r>
            <a:r>
              <a:rPr lang="en-US" dirty="0" smtClean="0"/>
              <a:t>. 12:14)</a:t>
            </a:r>
            <a:endParaRPr lang="en-US" dirty="0"/>
          </a:p>
        </p:txBody>
      </p:sp>
    </p:spTree>
    <p:extLst>
      <p:ext uri="{BB962C8B-B14F-4D97-AF65-F5344CB8AC3E}">
        <p14:creationId xmlns:p14="http://schemas.microsoft.com/office/powerpoint/2010/main" val="414171494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Heaven is a Beautiful Place</a:t>
            </a:r>
            <a:endParaRPr lang="en-US" dirty="0"/>
          </a:p>
        </p:txBody>
      </p:sp>
      <p:sp>
        <p:nvSpPr>
          <p:cNvPr id="3" name="Content Placeholder 2"/>
          <p:cNvSpPr>
            <a:spLocks noGrp="1"/>
          </p:cNvSpPr>
          <p:nvPr>
            <p:ph idx="1"/>
          </p:nvPr>
        </p:nvSpPr>
        <p:spPr/>
        <p:txBody>
          <a:bodyPr/>
          <a:lstStyle/>
          <a:p>
            <a:pPr marL="0" indent="0" algn="ctr">
              <a:buNone/>
            </a:pPr>
            <a:r>
              <a:rPr lang="en-US" b="1" dirty="0"/>
              <a:t>Heaven is a wonderful place</a:t>
            </a:r>
            <a:br>
              <a:rPr lang="en-US" b="1" dirty="0"/>
            </a:br>
            <a:r>
              <a:rPr lang="en-US" b="1" dirty="0"/>
              <a:t>   Filled with glory and grace</a:t>
            </a:r>
            <a:br>
              <a:rPr lang="en-US" b="1" dirty="0"/>
            </a:br>
            <a:r>
              <a:rPr lang="en-US" b="1" dirty="0"/>
              <a:t>   I want to see my Savior’s face</a:t>
            </a:r>
            <a:br>
              <a:rPr lang="en-US" b="1" dirty="0"/>
            </a:br>
            <a:r>
              <a:rPr lang="en-US" b="1" dirty="0"/>
              <a:t>   Heaven is a wonderful </a:t>
            </a:r>
            <a:r>
              <a:rPr lang="en-US" b="1" dirty="0" smtClean="0"/>
              <a:t>place…</a:t>
            </a:r>
          </a:p>
          <a:p>
            <a:pPr marL="0" indent="0" algn="ctr">
              <a:buNone/>
            </a:pPr>
            <a:r>
              <a:rPr lang="en-US" b="1" dirty="0" smtClean="0"/>
              <a:t>…I want to go </a:t>
            </a:r>
            <a:r>
              <a:rPr lang="en-US" b="1" dirty="0"/>
              <a:t>there! </a:t>
            </a:r>
          </a:p>
          <a:p>
            <a:pPr marL="0" indent="0" algn="ctr">
              <a:buNone/>
            </a:pPr>
            <a:r>
              <a:rPr lang="en-US" dirty="0"/>
              <a:t> </a:t>
            </a:r>
          </a:p>
          <a:p>
            <a:endParaRPr lang="en-US" dirty="0"/>
          </a:p>
        </p:txBody>
      </p:sp>
    </p:spTree>
    <p:extLst>
      <p:ext uri="{BB962C8B-B14F-4D97-AF65-F5344CB8AC3E}">
        <p14:creationId xmlns:p14="http://schemas.microsoft.com/office/powerpoint/2010/main" val="38295324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7577" y="152399"/>
            <a:ext cx="8686800" cy="6494085"/>
          </a:xfrm>
          <a:prstGeom prst="rect">
            <a:avLst/>
          </a:prstGeom>
        </p:spPr>
        <p:txBody>
          <a:bodyPr wrap="square">
            <a:spAutoFit/>
          </a:bodyPr>
          <a:lstStyle/>
          <a:p>
            <a:r>
              <a:rPr lang="en-US" sz="2600" dirty="0" smtClean="0"/>
              <a:t>great, high wall, with twelve gates, and at the gates twelve angels, and on the gates the names of the twelve tribes of the sons of Israel were inscribed— 13 on the east three gates, on the north three gates, on the south three gates, and on the west three gates. 14 And the wall of the city had twelve foundations, and on them were the twelve names of the twelve apostles of the Lamb. 15 And the one who spoke with me had a measuring rod of gold to measure the city and its gates and walls. 16 The city lies foursquare, its length the same as its width. And he measured the city with his rod, 12,000 stadia. Its length and width and height are equal. 17 He also measured its wall, 144 cubits by human measurement, which is also an angel's measurement. 18 The wall was built of jasper, while the city was pure gold, like clear glass. 19 The foundations of the wall of the city were adorned with every kind of jewel. The first was jasper, the second sapphire, the</a:t>
            </a:r>
            <a:endParaRPr lang="en-US" sz="2600" dirty="0"/>
          </a:p>
        </p:txBody>
      </p:sp>
    </p:spTree>
    <p:extLst>
      <p:ext uri="{BB962C8B-B14F-4D97-AF65-F5344CB8AC3E}">
        <p14:creationId xmlns:p14="http://schemas.microsoft.com/office/powerpoint/2010/main" val="4490633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4017" y="76200"/>
            <a:ext cx="8534400" cy="5632311"/>
          </a:xfrm>
          <a:prstGeom prst="rect">
            <a:avLst/>
          </a:prstGeom>
        </p:spPr>
        <p:txBody>
          <a:bodyPr wrap="square">
            <a:spAutoFit/>
          </a:bodyPr>
          <a:lstStyle/>
          <a:p>
            <a:r>
              <a:rPr lang="en-US" sz="2400" dirty="0" smtClean="0"/>
              <a:t>third agate, the fourth emerald, 20 the fifth onyx, the sixth carnelian, the seventh </a:t>
            </a:r>
            <a:r>
              <a:rPr lang="en-US" sz="2400" dirty="0" err="1" smtClean="0"/>
              <a:t>chrysolite</a:t>
            </a:r>
            <a:r>
              <a:rPr lang="en-US" sz="2400" dirty="0" smtClean="0"/>
              <a:t>, the eighth beryl, the ninth topaz, the tenth </a:t>
            </a:r>
            <a:r>
              <a:rPr lang="en-US" sz="2400" dirty="0" err="1" smtClean="0"/>
              <a:t>chrysoprase</a:t>
            </a:r>
            <a:r>
              <a:rPr lang="en-US" sz="2400" dirty="0" smtClean="0"/>
              <a:t>, the eleventh jacinth, the twelfth amethyst. 21 And the twelve gates were twelve pearls, each of the gates made of a single pearl, and the street of the city was pure gold, like transparent glass. 2 And I saw no temple in the city, for its temple is the Lord God the Almighty and the Lamb. 23 And the city has no need of sun or moon to shine on it, for the glory of God gives it light, and its lamp is the Lamb. 24 By its light will the nations walk, and the kings of the earth will bring their glory into it, 25 and its gates will never be shut by day—and there will be no night there. 26 They will bring into it the glory and the honor of the nations. 27 But nothing unclean will ever enter it, nor anyone who does what is detestable or false, but only those who are written in the Lamb's book of life. </a:t>
            </a:r>
            <a:endParaRPr lang="en-US" sz="2400" dirty="0"/>
          </a:p>
        </p:txBody>
      </p:sp>
    </p:spTree>
    <p:extLst>
      <p:ext uri="{BB962C8B-B14F-4D97-AF65-F5344CB8AC3E}">
        <p14:creationId xmlns:p14="http://schemas.microsoft.com/office/powerpoint/2010/main" val="19475776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524000"/>
            <a:ext cx="8077200" cy="4893647"/>
          </a:xfrm>
          <a:prstGeom prst="rect">
            <a:avLst/>
          </a:prstGeom>
        </p:spPr>
        <p:txBody>
          <a:bodyPr wrap="square">
            <a:spAutoFit/>
          </a:bodyPr>
          <a:lstStyle/>
          <a:p>
            <a:r>
              <a:rPr lang="en-US" sz="2600" dirty="0" smtClean="0"/>
              <a:t>1 Then the angel showed me the river of the water of life, bright as crystal, flowing from the throne of God and of the Lamb 2 through the middle of the street of the city; also, on either side of the river, the tree of life with its twelve kinds of fruit, yielding its fruit each month. The leaves of the tree were for the healing of the nations. 3 No longer will there be anything accursed, but the throne of God and of the Lamb will be in it, and his servants will worship him. 4 They will see his face, and his name will be on their foreheads. 5 And night will be no more. They will need no light of lamp or sun, for the Lord God will be their light, and they will reign forever and ever.</a:t>
            </a:r>
            <a:endParaRPr lang="en-US" sz="2600" dirty="0"/>
          </a:p>
        </p:txBody>
      </p:sp>
      <p:sp>
        <p:nvSpPr>
          <p:cNvPr id="3" name="Title 2"/>
          <p:cNvSpPr>
            <a:spLocks noGrp="1"/>
          </p:cNvSpPr>
          <p:nvPr>
            <p:ph type="title"/>
          </p:nvPr>
        </p:nvSpPr>
        <p:spPr/>
        <p:txBody>
          <a:bodyPr/>
          <a:lstStyle/>
          <a:p>
            <a:r>
              <a:rPr lang="en-US" dirty="0" smtClean="0"/>
              <a:t>Revelation 22</a:t>
            </a:r>
            <a:endParaRPr lang="en-US" dirty="0"/>
          </a:p>
        </p:txBody>
      </p:sp>
    </p:spTree>
    <p:extLst>
      <p:ext uri="{BB962C8B-B14F-4D97-AF65-F5344CB8AC3E}">
        <p14:creationId xmlns:p14="http://schemas.microsoft.com/office/powerpoint/2010/main" val="38109168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sz="3600" b="1" dirty="0" smtClean="0"/>
              <a:t>Heaven is Everything to the Christian</a:t>
            </a:r>
            <a:endParaRPr lang="en-US" sz="3600" b="1" dirty="0"/>
          </a:p>
        </p:txBody>
      </p:sp>
      <p:sp>
        <p:nvSpPr>
          <p:cNvPr id="6" name="Content Placeholder 5"/>
          <p:cNvSpPr>
            <a:spLocks noGrp="1"/>
          </p:cNvSpPr>
          <p:nvPr>
            <p:ph idx="1"/>
          </p:nvPr>
        </p:nvSpPr>
        <p:spPr/>
        <p:txBody>
          <a:bodyPr>
            <a:noAutofit/>
          </a:bodyPr>
          <a:lstStyle/>
          <a:p>
            <a:r>
              <a:rPr lang="en-US" sz="2800" dirty="0" smtClean="0"/>
              <a:t>Our </a:t>
            </a:r>
            <a:r>
              <a:rPr lang="en-US" sz="2800" b="1" dirty="0" smtClean="0"/>
              <a:t>reward</a:t>
            </a:r>
            <a:r>
              <a:rPr lang="en-US" sz="2800" dirty="0" smtClean="0"/>
              <a:t> involves heaven: “</a:t>
            </a:r>
            <a:r>
              <a:rPr lang="en-US" sz="2800" dirty="0"/>
              <a:t>Rejoice and be glad, for your </a:t>
            </a:r>
            <a:r>
              <a:rPr lang="en-US" sz="2800" b="1" dirty="0"/>
              <a:t>reward is great in heaven</a:t>
            </a:r>
            <a:r>
              <a:rPr lang="en-US" sz="2800" dirty="0"/>
              <a:t>, for so they persecuted the prophets who were before </a:t>
            </a:r>
            <a:r>
              <a:rPr lang="en-US" sz="2800" dirty="0" smtClean="0"/>
              <a:t>you” (Mt. 5:12; Heb. 11:6)</a:t>
            </a:r>
          </a:p>
          <a:p>
            <a:r>
              <a:rPr lang="en-US" sz="2800" dirty="0" smtClean="0"/>
              <a:t>Our </a:t>
            </a:r>
            <a:r>
              <a:rPr lang="en-US" sz="2800" b="1" dirty="0" smtClean="0"/>
              <a:t>citizenship</a:t>
            </a:r>
            <a:r>
              <a:rPr lang="en-US" sz="2800" dirty="0" smtClean="0"/>
              <a:t> is </a:t>
            </a:r>
            <a:r>
              <a:rPr lang="en-US" sz="2800" dirty="0"/>
              <a:t>in heaven: “But our </a:t>
            </a:r>
            <a:r>
              <a:rPr lang="en-US" sz="2800" b="1" dirty="0"/>
              <a:t>citizenship is in heaven</a:t>
            </a:r>
            <a:r>
              <a:rPr lang="en-US" sz="2800" dirty="0"/>
              <a:t>, and from it we await a Savior, the Lord Jesus </a:t>
            </a:r>
            <a:r>
              <a:rPr lang="en-US" sz="2800" dirty="0" smtClean="0"/>
              <a:t>Christ” (Phil. 3:20)</a:t>
            </a:r>
          </a:p>
          <a:p>
            <a:r>
              <a:rPr lang="en-US" sz="2800" dirty="0" smtClean="0"/>
              <a:t>Our </a:t>
            </a:r>
            <a:r>
              <a:rPr lang="en-US" sz="2800" b="1" dirty="0" smtClean="0"/>
              <a:t>hope </a:t>
            </a:r>
            <a:r>
              <a:rPr lang="en-US" sz="2800" dirty="0" smtClean="0"/>
              <a:t>is </a:t>
            </a:r>
            <a:r>
              <a:rPr lang="en-US" sz="2800" dirty="0"/>
              <a:t>in heaven: </a:t>
            </a:r>
            <a:r>
              <a:rPr lang="en-US" sz="2800" dirty="0" smtClean="0"/>
              <a:t>“Because </a:t>
            </a:r>
            <a:r>
              <a:rPr lang="en-US" sz="2800" dirty="0"/>
              <a:t>of the </a:t>
            </a:r>
            <a:r>
              <a:rPr lang="en-US" sz="2800" b="1" dirty="0"/>
              <a:t>hope laid up for you in heaven</a:t>
            </a:r>
            <a:r>
              <a:rPr lang="en-US" sz="2800" dirty="0"/>
              <a:t>. Of this you have heard before in the word of the truth, the </a:t>
            </a:r>
            <a:r>
              <a:rPr lang="en-US" sz="2800" dirty="0" smtClean="0"/>
              <a:t>gospel” (Col. 1:5)</a:t>
            </a:r>
            <a:endParaRPr lang="en-US" sz="2800" dirty="0"/>
          </a:p>
        </p:txBody>
      </p:sp>
    </p:spTree>
    <p:extLst>
      <p:ext uri="{BB962C8B-B14F-4D97-AF65-F5344CB8AC3E}">
        <p14:creationId xmlns:p14="http://schemas.microsoft.com/office/powerpoint/2010/main" val="2828679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smtClean="0"/>
              <a:t>Forever family in </a:t>
            </a:r>
            <a:r>
              <a:rPr lang="en-US" sz="3600" b="1" dirty="0" smtClean="0"/>
              <a:t>heavenly dwelling place</a:t>
            </a:r>
            <a:endParaRPr lang="en-US" sz="3600" b="1" dirty="0"/>
          </a:p>
        </p:txBody>
      </p:sp>
      <p:sp>
        <p:nvSpPr>
          <p:cNvPr id="3" name="Content Placeholder 2"/>
          <p:cNvSpPr>
            <a:spLocks noGrp="1"/>
          </p:cNvSpPr>
          <p:nvPr>
            <p:ph idx="1"/>
          </p:nvPr>
        </p:nvSpPr>
        <p:spPr/>
        <p:txBody>
          <a:bodyPr>
            <a:normAutofit lnSpcReduction="10000"/>
          </a:bodyPr>
          <a:lstStyle/>
          <a:p>
            <a:pPr marL="0" indent="0">
              <a:buNone/>
            </a:pPr>
            <a:r>
              <a:rPr lang="en-US" sz="3000" dirty="0" smtClean="0"/>
              <a:t>“What </a:t>
            </a:r>
            <a:r>
              <a:rPr lang="en-US" sz="3000" dirty="0"/>
              <a:t>agreement has the temple of God with idols? For we are the temple of the living God; as God said</a:t>
            </a:r>
            <a:r>
              <a:rPr lang="en-US" sz="3000" dirty="0" smtClean="0"/>
              <a:t>, “</a:t>
            </a:r>
            <a:r>
              <a:rPr lang="en-US" sz="3000" b="1" dirty="0"/>
              <a:t>I will make my dwelling among them and walk among </a:t>
            </a:r>
            <a:r>
              <a:rPr lang="en-US" sz="3000" b="1" dirty="0" smtClean="0"/>
              <a:t>them,</a:t>
            </a:r>
            <a:r>
              <a:rPr lang="en-US" sz="3000" b="1" dirty="0"/>
              <a:t> </a:t>
            </a:r>
            <a:r>
              <a:rPr lang="en-US" sz="3000" b="1" dirty="0" smtClean="0"/>
              <a:t>and</a:t>
            </a:r>
            <a:r>
              <a:rPr lang="en-US" sz="3000" b="1" dirty="0"/>
              <a:t> I will be their </a:t>
            </a:r>
            <a:r>
              <a:rPr lang="en-US" sz="3000" b="1" dirty="0" smtClean="0"/>
              <a:t>God,</a:t>
            </a:r>
            <a:r>
              <a:rPr lang="en-US" sz="3000" b="1" dirty="0"/>
              <a:t> </a:t>
            </a:r>
            <a:r>
              <a:rPr lang="en-US" sz="3000" b="1" dirty="0" smtClean="0"/>
              <a:t>and </a:t>
            </a:r>
            <a:r>
              <a:rPr lang="en-US" sz="3000" b="1" dirty="0"/>
              <a:t>they shall be my </a:t>
            </a:r>
            <a:r>
              <a:rPr lang="en-US" sz="3000" b="1" dirty="0" smtClean="0"/>
              <a:t>people.</a:t>
            </a:r>
            <a:r>
              <a:rPr lang="en-US" sz="3000" dirty="0" smtClean="0"/>
              <a:t> </a:t>
            </a:r>
            <a:r>
              <a:rPr lang="en-US" sz="3000" b="1" baseline="30000" dirty="0" smtClean="0"/>
              <a:t>17</a:t>
            </a:r>
            <a:r>
              <a:rPr lang="en-US" sz="3000" b="1" baseline="30000" dirty="0"/>
              <a:t> </a:t>
            </a:r>
            <a:r>
              <a:rPr lang="en-US" sz="3000" dirty="0"/>
              <a:t>Therefore go out from their </a:t>
            </a:r>
            <a:r>
              <a:rPr lang="en-US" sz="3000" dirty="0" smtClean="0"/>
              <a:t>midst,</a:t>
            </a:r>
            <a:r>
              <a:rPr lang="en-US" sz="3000" dirty="0"/>
              <a:t> </a:t>
            </a:r>
            <a:r>
              <a:rPr lang="en-US" sz="3000" dirty="0" smtClean="0"/>
              <a:t>and </a:t>
            </a:r>
            <a:r>
              <a:rPr lang="en-US" sz="3000" dirty="0"/>
              <a:t>be separate from them, says the </a:t>
            </a:r>
            <a:r>
              <a:rPr lang="en-US" sz="3000" dirty="0" smtClean="0"/>
              <a:t>Lord, and </a:t>
            </a:r>
            <a:r>
              <a:rPr lang="en-US" sz="3000" dirty="0"/>
              <a:t>touch no unclean </a:t>
            </a:r>
            <a:r>
              <a:rPr lang="en-US" sz="3000" dirty="0" smtClean="0"/>
              <a:t>thing;</a:t>
            </a:r>
            <a:r>
              <a:rPr lang="en-US" sz="3000" dirty="0"/>
              <a:t> </a:t>
            </a:r>
            <a:r>
              <a:rPr lang="en-US" sz="3000" dirty="0" smtClean="0"/>
              <a:t>then </a:t>
            </a:r>
            <a:r>
              <a:rPr lang="en-US" sz="3000" dirty="0"/>
              <a:t>I will welcome </a:t>
            </a:r>
            <a:r>
              <a:rPr lang="en-US" sz="3000" dirty="0" smtClean="0"/>
              <a:t>you, </a:t>
            </a:r>
            <a:r>
              <a:rPr lang="en-US" sz="3000" baseline="30000" dirty="0" smtClean="0"/>
              <a:t>18</a:t>
            </a:r>
            <a:r>
              <a:rPr lang="en-US" sz="3000" baseline="30000" dirty="0"/>
              <a:t> </a:t>
            </a:r>
            <a:r>
              <a:rPr lang="en-US" sz="3000" dirty="0"/>
              <a:t>and I will be a father to </a:t>
            </a:r>
            <a:r>
              <a:rPr lang="en-US" sz="3000" dirty="0" smtClean="0"/>
              <a:t>you,</a:t>
            </a:r>
            <a:r>
              <a:rPr lang="en-US" sz="3000" dirty="0"/>
              <a:t> </a:t>
            </a:r>
            <a:r>
              <a:rPr lang="en-US" sz="3000" dirty="0" smtClean="0"/>
              <a:t>and </a:t>
            </a:r>
            <a:r>
              <a:rPr lang="en-US" sz="3000" dirty="0"/>
              <a:t>you shall be </a:t>
            </a:r>
            <a:r>
              <a:rPr lang="en-US" sz="3000" b="1" dirty="0"/>
              <a:t>sons and daughters to </a:t>
            </a:r>
            <a:r>
              <a:rPr lang="en-US" sz="3000" b="1" dirty="0" smtClean="0"/>
              <a:t>me</a:t>
            </a:r>
            <a:r>
              <a:rPr lang="en-US" sz="3000" dirty="0" smtClean="0"/>
              <a:t>, says </a:t>
            </a:r>
            <a:r>
              <a:rPr lang="en-US" sz="3000" dirty="0"/>
              <a:t>the Lord </a:t>
            </a:r>
            <a:r>
              <a:rPr lang="en-US" sz="3000" dirty="0" smtClean="0"/>
              <a:t>Almighty” (2 Cor. 6:16-18</a:t>
            </a:r>
            <a:r>
              <a:rPr lang="en-US" sz="3000" dirty="0" smtClean="0"/>
              <a:t>; </a:t>
            </a:r>
            <a:r>
              <a:rPr lang="en-US" sz="3000" dirty="0" smtClean="0"/>
              <a:t>Ex. 29:46</a:t>
            </a:r>
            <a:r>
              <a:rPr lang="en-US" sz="3000" dirty="0" smtClean="0"/>
              <a:t>).</a:t>
            </a:r>
            <a:endParaRPr lang="en-US" sz="3000" dirty="0"/>
          </a:p>
          <a:p>
            <a:pPr marL="0" indent="0">
              <a:buNone/>
            </a:pPr>
            <a:endParaRPr lang="en-US" dirty="0"/>
          </a:p>
        </p:txBody>
      </p:sp>
    </p:spTree>
    <p:extLst>
      <p:ext uri="{BB962C8B-B14F-4D97-AF65-F5344CB8AC3E}">
        <p14:creationId xmlns:p14="http://schemas.microsoft.com/office/powerpoint/2010/main" val="6872122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Forever family in heavenly Jerusalem</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sz="2800" dirty="0" smtClean="0"/>
              <a:t>But </a:t>
            </a:r>
            <a:r>
              <a:rPr lang="en-US" sz="2800" dirty="0"/>
              <a:t>you have come to Mount Zion and to the city of the living God, the heavenly Jerusalem, and </a:t>
            </a:r>
            <a:r>
              <a:rPr lang="en-US" sz="2800" dirty="0" smtClean="0"/>
              <a:t>to innumerable </a:t>
            </a:r>
            <a:r>
              <a:rPr lang="en-US" sz="2800" dirty="0"/>
              <a:t>angels in festal </a:t>
            </a:r>
            <a:r>
              <a:rPr lang="en-US" sz="2800" dirty="0" smtClean="0"/>
              <a:t>gathering” (Heb. 12:22)</a:t>
            </a:r>
          </a:p>
          <a:p>
            <a:endParaRPr lang="en-US" sz="2800" dirty="0"/>
          </a:p>
          <a:p>
            <a:r>
              <a:rPr lang="en-US" sz="2800" dirty="0" smtClean="0"/>
              <a:t>“But </a:t>
            </a:r>
            <a:r>
              <a:rPr lang="en-US" sz="2800" dirty="0"/>
              <a:t>nothing unclean will ever enter it, nor anyone who does what is detestable or false, but </a:t>
            </a:r>
            <a:r>
              <a:rPr lang="en-US" sz="2800" b="1" dirty="0"/>
              <a:t>only those who are written in the Lamb's book of </a:t>
            </a:r>
            <a:r>
              <a:rPr lang="en-US" sz="2800" b="1" dirty="0" smtClean="0"/>
              <a:t>life</a:t>
            </a:r>
            <a:r>
              <a:rPr lang="en-US" sz="2800" dirty="0" smtClean="0"/>
              <a:t>” (Rev. 21:27)</a:t>
            </a:r>
            <a:br>
              <a:rPr lang="en-US" sz="2800" dirty="0" smtClean="0"/>
            </a:br>
            <a:endParaRPr lang="en-US" sz="2800" dirty="0" smtClean="0"/>
          </a:p>
          <a:p>
            <a:r>
              <a:rPr lang="en-US" sz="2800" dirty="0" smtClean="0"/>
              <a:t>God has put eternity in our hearts! (</a:t>
            </a:r>
            <a:r>
              <a:rPr lang="en-US" sz="2800" dirty="0" err="1" smtClean="0"/>
              <a:t>Ecc</a:t>
            </a:r>
            <a:r>
              <a:rPr lang="en-US" sz="2800" dirty="0" smtClean="0"/>
              <a:t>. 3:11)</a:t>
            </a:r>
            <a:endParaRPr lang="en-US" sz="2800" dirty="0"/>
          </a:p>
        </p:txBody>
      </p:sp>
    </p:spTree>
    <p:extLst>
      <p:ext uri="{BB962C8B-B14F-4D97-AF65-F5344CB8AC3E}">
        <p14:creationId xmlns:p14="http://schemas.microsoft.com/office/powerpoint/2010/main" val="38061674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3584</TotalTime>
  <Words>1739</Words>
  <Application>Microsoft Office PowerPoint</Application>
  <PresentationFormat>On-screen Show (4:3)</PresentationFormat>
  <Paragraphs>131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A  GLIMPSE OF HEAVEN</vt:lpstr>
      <vt:lpstr>Revelation 21</vt:lpstr>
      <vt:lpstr>PowerPoint Presentation</vt:lpstr>
      <vt:lpstr>PowerPoint Presentation</vt:lpstr>
      <vt:lpstr>PowerPoint Presentation</vt:lpstr>
      <vt:lpstr>Revelation 22</vt:lpstr>
      <vt:lpstr>Heaven is Everything to the Christian</vt:lpstr>
      <vt:lpstr>Forever family in heavenly dwelling place</vt:lpstr>
      <vt:lpstr>Forever family in heavenly Jerusalem</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What is heaven?</vt:lpstr>
      <vt:lpstr>Are you ready?</vt:lpstr>
      <vt:lpstr>The Final Judgment Scene – Mt. 25:31-46)</vt:lpstr>
      <vt:lpstr>Heaven is a Beautiful Place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GLIMPSE OF HEAVEN</dc:title>
  <dc:creator>Ross C. Fink</dc:creator>
  <cp:lastModifiedBy>Ross C. Fink</cp:lastModifiedBy>
  <cp:revision>44</cp:revision>
  <cp:lastPrinted>2015-11-15T12:05:21Z</cp:lastPrinted>
  <dcterms:created xsi:type="dcterms:W3CDTF">2015-11-10T23:32:34Z</dcterms:created>
  <dcterms:modified xsi:type="dcterms:W3CDTF">2015-11-15T12:57:59Z</dcterms:modified>
</cp:coreProperties>
</file>