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handoutMasterIdLst>
    <p:handoutMasterId r:id="rId13"/>
  </p:handoutMasterIdLst>
  <p:sldIdLst>
    <p:sldId id="256" r:id="rId2"/>
    <p:sldId id="265" r:id="rId3"/>
    <p:sldId id="257" r:id="rId4"/>
    <p:sldId id="258" r:id="rId5"/>
    <p:sldId id="259" r:id="rId6"/>
    <p:sldId id="266" r:id="rId7"/>
    <p:sldId id="260" r:id="rId8"/>
    <p:sldId id="262" r:id="rId9"/>
    <p:sldId id="261"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71"/>
  </p:normalViewPr>
  <p:slideViewPr>
    <p:cSldViewPr snapToGrid="0" snapToObjects="1">
      <p:cViewPr varScale="1">
        <p:scale>
          <a:sx n="81" d="100"/>
          <a:sy n="81" d="100"/>
        </p:scale>
        <p:origin x="200" y="3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8DF586-D901-AA42-BBC9-B5B916A6F4DD}" type="datetimeFigureOut">
              <a:rPr lang="en-US" smtClean="0"/>
              <a:t>2/14/16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5724EC-B6D4-A246-9FC0-88EA3558AA27}" type="slidenum">
              <a:rPr lang="en-US" smtClean="0"/>
              <a:t>‹#›</a:t>
            </a:fld>
            <a:endParaRPr lang="en-US" dirty="0"/>
          </a:p>
        </p:txBody>
      </p:sp>
    </p:spTree>
    <p:extLst>
      <p:ext uri="{BB962C8B-B14F-4D97-AF65-F5344CB8AC3E}">
        <p14:creationId xmlns:p14="http://schemas.microsoft.com/office/powerpoint/2010/main" val="3114222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2/14/16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2/14/16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2/14/16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2/14/16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2/14/16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2/14/16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Providence &amp; Prayer</a:t>
            </a:r>
            <a:endParaRPr lang="en-US" dirty="0"/>
          </a:p>
        </p:txBody>
      </p:sp>
      <p:sp>
        <p:nvSpPr>
          <p:cNvPr id="3" name="Subtitle 2"/>
          <p:cNvSpPr>
            <a:spLocks noGrp="1"/>
          </p:cNvSpPr>
          <p:nvPr>
            <p:ph type="subTitle" idx="1"/>
          </p:nvPr>
        </p:nvSpPr>
        <p:spPr/>
        <p:txBody>
          <a:bodyPr/>
          <a:lstStyle/>
          <a:p>
            <a:r>
              <a:rPr lang="en-US" dirty="0" smtClean="0"/>
              <a:t>Psalms </a:t>
            </a:r>
            <a:r>
              <a:rPr lang="en-US" dirty="0" smtClean="0"/>
              <a:t>104:1-23</a:t>
            </a:r>
            <a:endParaRPr lang="en-US" dirty="0"/>
          </a:p>
        </p:txBody>
      </p:sp>
    </p:spTree>
    <p:extLst>
      <p:ext uri="{BB962C8B-B14F-4D97-AF65-F5344CB8AC3E}">
        <p14:creationId xmlns:p14="http://schemas.microsoft.com/office/powerpoint/2010/main" val="149167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Prayer</a:t>
            </a:r>
            <a:r>
              <a:rPr lang="en-US" dirty="0" smtClean="0"/>
              <a:t> </a:t>
            </a:r>
            <a:r>
              <a:rPr lang="en-US" sz="4400" dirty="0" smtClean="0">
                <a:latin typeface="Arial" charset="0"/>
                <a:ea typeface="Arial" charset="0"/>
                <a:cs typeface="Arial" charset="0"/>
              </a:rPr>
              <a:t>(</a:t>
            </a:r>
            <a:r>
              <a:rPr lang="en-US" sz="4400" dirty="0" smtClean="0">
                <a:latin typeface="Arial" charset="0"/>
                <a:ea typeface="Arial" charset="0"/>
                <a:cs typeface="Arial" charset="0"/>
              </a:rPr>
              <a:t>JAmes </a:t>
            </a:r>
            <a:r>
              <a:rPr lang="en-US" sz="4400" dirty="0" smtClean="0">
                <a:latin typeface="Arial" charset="0"/>
                <a:ea typeface="Arial" charset="0"/>
                <a:cs typeface="Arial" charset="0"/>
              </a:rPr>
              <a:t>5:16)</a:t>
            </a:r>
            <a:endParaRPr lang="en-US" sz="4400" dirty="0"/>
          </a:p>
        </p:txBody>
      </p:sp>
      <p:sp>
        <p:nvSpPr>
          <p:cNvPr id="3" name="Content Placeholder 2"/>
          <p:cNvSpPr>
            <a:spLocks noGrp="1"/>
          </p:cNvSpPr>
          <p:nvPr>
            <p:ph idx="1"/>
          </p:nvPr>
        </p:nvSpPr>
        <p:spPr>
          <a:ln>
            <a:solidFill>
              <a:schemeClr val="tx1"/>
            </a:solidFill>
          </a:ln>
        </p:spPr>
        <p:txBody>
          <a:bodyPr>
            <a:normAutofit/>
          </a:bodyPr>
          <a:lstStyle/>
          <a:p>
            <a:r>
              <a:rPr lang="en-US" sz="2800" dirty="0" smtClean="0"/>
              <a:t>Pray “without ceasing” (1 Th. 5:17)</a:t>
            </a:r>
          </a:p>
          <a:p>
            <a:r>
              <a:rPr lang="en-US" sz="2800" dirty="0" smtClean="0"/>
              <a:t>“They </a:t>
            </a:r>
            <a:r>
              <a:rPr lang="en-US" sz="2800" dirty="0"/>
              <a:t>ought always to pray and not lose </a:t>
            </a:r>
            <a:r>
              <a:rPr lang="en-US" sz="2800" dirty="0" smtClean="0"/>
              <a:t>heart” </a:t>
            </a:r>
            <a:r>
              <a:rPr lang="en-US" sz="2800" dirty="0" smtClean="0"/>
              <a:t>(</a:t>
            </a:r>
            <a:r>
              <a:rPr lang="en-US" sz="2800" dirty="0" smtClean="0"/>
              <a:t>Luke </a:t>
            </a:r>
            <a:r>
              <a:rPr lang="en-US" sz="2800" dirty="0" smtClean="0"/>
              <a:t> </a:t>
            </a:r>
            <a:r>
              <a:rPr lang="en-US" sz="2800" dirty="0" smtClean="0"/>
              <a:t>18:1)</a:t>
            </a:r>
          </a:p>
          <a:p>
            <a:endParaRPr lang="en-US" sz="2800" dirty="0"/>
          </a:p>
          <a:p>
            <a:endParaRPr lang="en-US" sz="2800" dirty="0" smtClean="0"/>
          </a:p>
          <a:p>
            <a:pPr marL="0" indent="0" algn="ctr">
              <a:buNone/>
            </a:pPr>
            <a:r>
              <a:rPr lang="en-US" sz="4000" dirty="0" smtClean="0">
                <a:latin typeface="Arial Rounded MT Bold" charset="0"/>
                <a:ea typeface="Arial Rounded MT Bold" charset="0"/>
                <a:cs typeface="Arial Rounded MT Bold" charset="0"/>
              </a:rPr>
              <a:t>PRAY CONSISTENTLY! </a:t>
            </a:r>
            <a:endParaRPr lang="en-US" sz="40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51499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Providence &amp; Prayer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7156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928468" y="1899138"/>
            <a:ext cx="10199780" cy="4273062"/>
          </a:xfrm>
        </p:spPr>
        <p:txBody>
          <a:bodyPr>
            <a:noAutofit/>
          </a:bodyPr>
          <a:lstStyle/>
          <a:p>
            <a:r>
              <a:rPr lang="en-US" sz="2800" dirty="0" smtClean="0"/>
              <a:t>Providence: from </a:t>
            </a:r>
            <a:r>
              <a:rPr lang="en-US" sz="2800" i="1" dirty="0" smtClean="0"/>
              <a:t>proidentia </a:t>
            </a:r>
            <a:r>
              <a:rPr lang="en-US" sz="2800" dirty="0" smtClean="0"/>
              <a:t>(Latin) – Providence concerns God’s support, care, and supervision of all creation, from the moment of the first creation to all the future into eternity</a:t>
            </a:r>
            <a:r>
              <a:rPr lang="is-IS" sz="2800" dirty="0" smtClean="0"/>
              <a:t>…Providecen is God’s activity through His unlimited power and lnowledge to fulfill His purpose for the whole creation, including man... </a:t>
            </a:r>
            <a:r>
              <a:rPr lang="is-IS" sz="2400" i="1" dirty="0" smtClean="0"/>
              <a:t>The Zondervan Bible Encyclopedia, </a:t>
            </a:r>
            <a:r>
              <a:rPr lang="is-IS" sz="2400" dirty="0" smtClean="0"/>
              <a:t>Volume 4,</a:t>
            </a:r>
            <a:r>
              <a:rPr lang="is-IS" sz="2400" i="1" dirty="0" smtClean="0"/>
              <a:t> </a:t>
            </a:r>
            <a:r>
              <a:rPr lang="is-IS" sz="2400" u="sng" dirty="0" smtClean="0"/>
              <a:t>page 920.</a:t>
            </a:r>
            <a:endParaRPr lang="is-IS" sz="2400" i="1" dirty="0" smtClean="0"/>
          </a:p>
          <a:p>
            <a:endParaRPr lang="is-IS" sz="2800" dirty="0"/>
          </a:p>
          <a:p>
            <a:pPr lvl="2">
              <a:buFont typeface="Wingdings" charset="2"/>
              <a:buChar char="Ø"/>
            </a:pPr>
            <a:r>
              <a:rPr lang="is-IS" sz="2400" b="1" dirty="0" smtClean="0">
                <a:solidFill>
                  <a:srgbClr val="0070C0"/>
                </a:solidFill>
                <a:latin typeface="American Typewriter" charset="0"/>
                <a:ea typeface="American Typewriter" charset="0"/>
                <a:cs typeface="American Typewriter" charset="0"/>
              </a:rPr>
              <a:t>Here’s the question: In the relationship between providence and man’s free agency, what is the relationship between providence and the answers God gives to prayer? </a:t>
            </a:r>
            <a:r>
              <a:rPr lang="en-US" sz="2400" b="1" dirty="0" smtClean="0">
                <a:solidFill>
                  <a:srgbClr val="0070C0"/>
                </a:solidFill>
                <a:latin typeface="American Typewriter" charset="0"/>
                <a:ea typeface="American Typewriter" charset="0"/>
                <a:cs typeface="American Typewriter" charset="0"/>
              </a:rPr>
              <a:t>   </a:t>
            </a:r>
            <a:endParaRPr lang="en-US" sz="2400" b="1" dirty="0">
              <a:solidFill>
                <a:srgbClr val="0070C0"/>
              </a:solidFill>
              <a:latin typeface="American Typewriter" charset="0"/>
              <a:ea typeface="American Typewriter" charset="0"/>
              <a:cs typeface="American Typewriter" charset="0"/>
            </a:endParaRPr>
          </a:p>
        </p:txBody>
      </p:sp>
    </p:spTree>
    <p:extLst>
      <p:ext uri="{BB962C8B-B14F-4D97-AF65-F5344CB8AC3E}">
        <p14:creationId xmlns:p14="http://schemas.microsoft.com/office/powerpoint/2010/main" val="138646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265" y="484632"/>
            <a:ext cx="10241983" cy="373497"/>
          </a:xfrm>
        </p:spPr>
        <p:txBody>
          <a:bodyPr>
            <a:normAutofit fontScale="90000"/>
          </a:bodyPr>
          <a:lstStyle/>
          <a:p>
            <a:r>
              <a:rPr lang="en-US" sz="4000" dirty="0" smtClean="0"/>
              <a:t>HaileY’s Take on “providence”</a:t>
            </a:r>
            <a:endParaRPr lang="en-US" sz="4000" dirty="0"/>
          </a:p>
        </p:txBody>
      </p:sp>
      <p:sp>
        <p:nvSpPr>
          <p:cNvPr id="3" name="Content Placeholder 2"/>
          <p:cNvSpPr>
            <a:spLocks noGrp="1"/>
          </p:cNvSpPr>
          <p:nvPr>
            <p:ph idx="1"/>
          </p:nvPr>
        </p:nvSpPr>
        <p:spPr>
          <a:xfrm>
            <a:off x="407963" y="1069145"/>
            <a:ext cx="11465169" cy="5106571"/>
          </a:xfrm>
          <a:ln>
            <a:solidFill>
              <a:schemeClr val="tx1"/>
            </a:solidFill>
          </a:ln>
        </p:spPr>
        <p:txBody>
          <a:bodyPr>
            <a:normAutofit/>
          </a:bodyPr>
          <a:lstStyle/>
          <a:p>
            <a:r>
              <a:rPr lang="en-US" sz="2200" dirty="0" smtClean="0"/>
              <a:t>“</a:t>
            </a:r>
            <a:r>
              <a:rPr lang="en-US" sz="2200" dirty="0"/>
              <a:t>The word “providence” occurs often in our speech.  We say of some incident, “It was an act of providence” or when we fail to do our duty, “I was providentially hindered.” Our English word “providence” was taken from the Latin </a:t>
            </a:r>
            <a:r>
              <a:rPr lang="en-US" sz="2200" i="1" dirty="0"/>
              <a:t>providere</a:t>
            </a:r>
            <a:r>
              <a:rPr lang="en-US" sz="2200" i="1" dirty="0"/>
              <a:t>. Pro </a:t>
            </a:r>
            <a:r>
              <a:rPr lang="en-US" sz="2200" dirty="0"/>
              <a:t>means before, and </a:t>
            </a:r>
            <a:r>
              <a:rPr lang="en-US" sz="2200" i="1" dirty="0"/>
              <a:t>vidre</a:t>
            </a:r>
            <a:r>
              <a:rPr lang="en-US" sz="2200" i="1" dirty="0"/>
              <a:t> </a:t>
            </a:r>
            <a:r>
              <a:rPr lang="en-US" sz="2200" dirty="0"/>
              <a:t>means to see, literally to see before; therefore, it expresses forethought and foresight, i.e. conveys the idea of providential care.  The idea of God’s forethought and foresight in making provision for man’s need and His ability to hear and answer man’s prayers run throughout both testaments.  Two parallel Greek words express the same idea.  The verb, </a:t>
            </a:r>
            <a:r>
              <a:rPr lang="en-US" sz="2200" i="1" dirty="0"/>
              <a:t>pronoeo</a:t>
            </a:r>
            <a:r>
              <a:rPr lang="en-US" sz="2200" i="1" dirty="0"/>
              <a:t>, </a:t>
            </a:r>
            <a:r>
              <a:rPr lang="en-US" sz="2200" dirty="0"/>
              <a:t>which occurs three times in the NT, means to have regard for and is translated “take thought” twice (Ro. 12:17; 2 Cor. 8:21, ASV) and “</a:t>
            </a:r>
            <a:r>
              <a:rPr lang="en-US" sz="2200" dirty="0"/>
              <a:t>provideth</a:t>
            </a:r>
            <a:r>
              <a:rPr lang="en-US" sz="2200" dirty="0"/>
              <a:t>” once (I </a:t>
            </a:r>
            <a:r>
              <a:rPr lang="en-US" sz="2200" dirty="0"/>
              <a:t>Ti</a:t>
            </a:r>
            <a:r>
              <a:rPr lang="en-US" sz="2200" dirty="0"/>
              <a:t>. 5:8, ASV).  The noun usage, </a:t>
            </a:r>
            <a:r>
              <a:rPr lang="en-US" sz="2200" i="1" dirty="0"/>
              <a:t>pronoia</a:t>
            </a:r>
            <a:r>
              <a:rPr lang="en-US" sz="2200" i="1" dirty="0"/>
              <a:t> </a:t>
            </a:r>
            <a:r>
              <a:rPr lang="en-US" sz="2200" dirty="0"/>
              <a:t>occurs twice and expresses the idea of forethought, foresight, care, provision for something.  It is translated “providence” (Acts 24:2) and “make provision” (Ro. </a:t>
            </a:r>
            <a:r>
              <a:rPr lang="en-US" sz="2200" dirty="0" smtClean="0"/>
              <a:t>13:14, ASV).  </a:t>
            </a:r>
            <a:r>
              <a:rPr lang="en-US" sz="2200" u="sng" dirty="0"/>
              <a:t>When applied to God, the word means His foresight and forethought in creating the universe whereby He would be in control and could carry out His purpose to its ultimate consummation</a:t>
            </a:r>
            <a:r>
              <a:rPr lang="en-US" sz="2200" dirty="0"/>
              <a:t>.” </a:t>
            </a:r>
            <a:r>
              <a:rPr lang="en-US" sz="2200" dirty="0" smtClean="0"/>
              <a:t>   --- </a:t>
            </a:r>
            <a:r>
              <a:rPr lang="en-US" sz="2200" i="1" dirty="0" smtClean="0"/>
              <a:t>Homer Hailey1987 </a:t>
            </a:r>
            <a:r>
              <a:rPr lang="en-US" sz="2200" i="1" dirty="0"/>
              <a:t>FC lecture book on Prayer, Praise and Providence, page </a:t>
            </a:r>
            <a:r>
              <a:rPr lang="en-US" sz="2200" i="1" dirty="0" smtClean="0"/>
              <a:t>139-141.  </a:t>
            </a:r>
            <a:endParaRPr lang="en-US" sz="2200" dirty="0"/>
          </a:p>
        </p:txBody>
      </p:sp>
    </p:spTree>
    <p:extLst>
      <p:ext uri="{BB962C8B-B14F-4D97-AF65-F5344CB8AC3E}">
        <p14:creationId xmlns:p14="http://schemas.microsoft.com/office/powerpoint/2010/main" val="1963596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Hailey’s Summary</a:t>
            </a:r>
            <a:endParaRPr lang="en-US" dirty="0"/>
          </a:p>
        </p:txBody>
      </p:sp>
      <p:sp>
        <p:nvSpPr>
          <p:cNvPr id="3" name="Content Placeholder 2"/>
          <p:cNvSpPr>
            <a:spLocks noGrp="1"/>
          </p:cNvSpPr>
          <p:nvPr>
            <p:ph idx="1"/>
          </p:nvPr>
        </p:nvSpPr>
        <p:spPr>
          <a:xfrm>
            <a:off x="362607" y="1907628"/>
            <a:ext cx="11383916" cy="4211818"/>
          </a:xfrm>
          <a:ln>
            <a:solidFill>
              <a:schemeClr val="tx1"/>
            </a:solidFill>
          </a:ln>
        </p:spPr>
        <p:txBody>
          <a:bodyPr/>
          <a:lstStyle/>
          <a:p>
            <a:pPr marL="514350" indent="-514350">
              <a:buFont typeface="+mj-lt"/>
              <a:buAutoNum type="arabicPeriod"/>
            </a:pPr>
            <a:r>
              <a:rPr lang="en-US" sz="2800" dirty="0" smtClean="0"/>
              <a:t>Man </a:t>
            </a:r>
            <a:r>
              <a:rPr lang="en-US" sz="2800" dirty="0"/>
              <a:t>under the natural order is subject to all natural laws and consequences – blessings, accidents, suffering, and death. </a:t>
            </a:r>
            <a:endParaRPr lang="en-US" sz="2800" dirty="0" smtClean="0"/>
          </a:p>
          <a:p>
            <a:pPr marL="514350" indent="-514350">
              <a:buFont typeface="+mj-lt"/>
              <a:buAutoNum type="arabicPeriod"/>
            </a:pPr>
            <a:r>
              <a:rPr lang="en-US" sz="2800" dirty="0" smtClean="0"/>
              <a:t>The </a:t>
            </a:r>
            <a:r>
              <a:rPr lang="en-US" sz="2800" dirty="0"/>
              <a:t>natural order is adapted to the moral and spiritual training of free beings (Ja. 1:3-5; 1 Pet. 1:5-6</a:t>
            </a:r>
            <a:r>
              <a:rPr lang="en-US" sz="2800" dirty="0" smtClean="0"/>
              <a:t>).</a:t>
            </a:r>
            <a:endParaRPr lang="en-US" sz="2800" dirty="0"/>
          </a:p>
          <a:p>
            <a:pPr marL="514350" indent="-514350">
              <a:buFont typeface="+mj-lt"/>
              <a:buAutoNum type="arabicPeriod"/>
            </a:pPr>
            <a:r>
              <a:rPr lang="en-US" sz="2800" dirty="0" smtClean="0"/>
              <a:t>God </a:t>
            </a:r>
            <a:r>
              <a:rPr lang="en-US" sz="2800" dirty="0"/>
              <a:t>has the power of guiding free beings from above their freedom without interfering with it; this includes nations and individuals.  </a:t>
            </a:r>
          </a:p>
          <a:p>
            <a:pPr marL="514350" indent="-514350">
              <a:buFont typeface="+mj-lt"/>
              <a:buAutoNum type="arabicPeriod"/>
            </a:pPr>
            <a:r>
              <a:rPr lang="en-US" sz="2800" dirty="0" smtClean="0"/>
              <a:t>If </a:t>
            </a:r>
            <a:r>
              <a:rPr lang="en-US" sz="2800" dirty="0"/>
              <a:t>He wills, God can directly alter the course of events in answer to human prayer or without it. </a:t>
            </a:r>
          </a:p>
        </p:txBody>
      </p:sp>
    </p:spTree>
    <p:extLst>
      <p:ext uri="{BB962C8B-B14F-4D97-AF65-F5344CB8AC3E}">
        <p14:creationId xmlns:p14="http://schemas.microsoft.com/office/powerpoint/2010/main" val="9099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providence</a:t>
            </a:r>
            <a:endParaRPr lang="en-US" dirty="0"/>
          </a:p>
        </p:txBody>
      </p:sp>
      <p:sp>
        <p:nvSpPr>
          <p:cNvPr id="3" name="Content Placeholder 2"/>
          <p:cNvSpPr>
            <a:spLocks noGrp="1"/>
          </p:cNvSpPr>
          <p:nvPr>
            <p:ph idx="1"/>
          </p:nvPr>
        </p:nvSpPr>
        <p:spPr>
          <a:ln>
            <a:solidFill>
              <a:schemeClr val="tx1"/>
            </a:solidFill>
          </a:ln>
        </p:spPr>
        <p:txBody>
          <a:bodyPr>
            <a:normAutofit/>
          </a:bodyPr>
          <a:lstStyle/>
          <a:p>
            <a:r>
              <a:rPr lang="en-US" sz="2800" dirty="0" smtClean="0"/>
              <a:t>“Again </a:t>
            </a:r>
            <a:r>
              <a:rPr lang="en-US" sz="2800" dirty="0"/>
              <a:t>I saw that under the sun the race is not to the swift, nor the battle to the strong, nor bread to the wise, nor riches to the intelligent, nor favor to those with knowledge, but </a:t>
            </a:r>
            <a:r>
              <a:rPr lang="en-US" sz="2800" b="1" dirty="0"/>
              <a:t>time and chance happen to them </a:t>
            </a:r>
            <a:r>
              <a:rPr lang="en-US" sz="2800" b="1" dirty="0" smtClean="0"/>
              <a:t>all</a:t>
            </a:r>
            <a:r>
              <a:rPr lang="en-US" sz="2800" dirty="0" smtClean="0"/>
              <a:t>” (Ecc. 9:11)</a:t>
            </a:r>
            <a:endParaRPr lang="en-US" sz="2800" dirty="0"/>
          </a:p>
        </p:txBody>
      </p:sp>
    </p:spTree>
    <p:extLst>
      <p:ext uri="{BB962C8B-B14F-4D97-AF65-F5344CB8AC3E}">
        <p14:creationId xmlns:p14="http://schemas.microsoft.com/office/powerpoint/2010/main" val="1009916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providence</a:t>
            </a:r>
            <a:endParaRPr lang="en-US" dirty="0"/>
          </a:p>
        </p:txBody>
      </p:sp>
      <p:sp>
        <p:nvSpPr>
          <p:cNvPr id="3" name="Content Placeholder 2"/>
          <p:cNvSpPr>
            <a:spLocks noGrp="1"/>
          </p:cNvSpPr>
          <p:nvPr>
            <p:ph idx="1"/>
          </p:nvPr>
        </p:nvSpPr>
        <p:spPr/>
        <p:txBody>
          <a:bodyPr>
            <a:normAutofit/>
          </a:bodyPr>
          <a:lstStyle/>
          <a:p>
            <a:pPr marL="0" indent="0">
              <a:buNone/>
            </a:pPr>
            <a:r>
              <a:rPr lang="en-US" sz="2800" b="1" baseline="30000" dirty="0"/>
              <a:t>22 </a:t>
            </a:r>
            <a:r>
              <a:rPr lang="en-US" sz="2800" dirty="0"/>
              <a:t>“Men of Israel, hear these words: Jesus of Nazareth, a man attested to you by God </a:t>
            </a:r>
            <a:r>
              <a:rPr lang="en-US" sz="2800" dirty="0" smtClean="0"/>
              <a:t>with mighty </a:t>
            </a:r>
            <a:r>
              <a:rPr lang="en-US" sz="2800" dirty="0"/>
              <a:t>works and wonders and signs that God did through him in your midst, as you yourselves know— </a:t>
            </a:r>
            <a:r>
              <a:rPr lang="en-US" sz="2800" b="1" baseline="30000" dirty="0"/>
              <a:t>23 </a:t>
            </a:r>
            <a:r>
              <a:rPr lang="en-US" sz="2800" dirty="0"/>
              <a:t>this Jesus, delivered up according to the definite plan </a:t>
            </a:r>
            <a:r>
              <a:rPr lang="en-US" sz="2800" dirty="0" smtClean="0"/>
              <a:t>and foreknowledge </a:t>
            </a:r>
            <a:r>
              <a:rPr lang="en-US" sz="2800" dirty="0"/>
              <a:t>of God, you crucified and </a:t>
            </a:r>
            <a:r>
              <a:rPr lang="en-US" sz="2800" u="sng" dirty="0"/>
              <a:t>killed by the hands of lawless men</a:t>
            </a:r>
            <a:r>
              <a:rPr lang="en-US" sz="2800" dirty="0"/>
              <a:t>. </a:t>
            </a:r>
            <a:r>
              <a:rPr lang="en-US" sz="2800" b="1" baseline="30000" dirty="0"/>
              <a:t>24 </a:t>
            </a:r>
            <a:r>
              <a:rPr lang="en-US" sz="2800" dirty="0"/>
              <a:t>God raised him up, loosing the pangs of death, because it was not possible for him to be held </a:t>
            </a:r>
            <a:r>
              <a:rPr lang="en-US" sz="2800" dirty="0" smtClean="0"/>
              <a:t>by” (Acts 2:22-24)</a:t>
            </a:r>
            <a:endParaRPr lang="en-US" sz="2800" dirty="0"/>
          </a:p>
        </p:txBody>
      </p:sp>
    </p:spTree>
    <p:extLst>
      <p:ext uri="{BB962C8B-B14F-4D97-AF65-F5344CB8AC3E}">
        <p14:creationId xmlns:p14="http://schemas.microsoft.com/office/powerpoint/2010/main" val="158454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providence</a:t>
            </a:r>
            <a:endParaRPr lang="en-US" dirty="0"/>
          </a:p>
        </p:txBody>
      </p:sp>
      <p:sp>
        <p:nvSpPr>
          <p:cNvPr id="3" name="Content Placeholder 2"/>
          <p:cNvSpPr>
            <a:spLocks noGrp="1"/>
          </p:cNvSpPr>
          <p:nvPr>
            <p:ph idx="1"/>
          </p:nvPr>
        </p:nvSpPr>
        <p:spPr>
          <a:ln>
            <a:solidFill>
              <a:schemeClr val="tx1"/>
            </a:solidFill>
          </a:ln>
        </p:spPr>
        <p:txBody>
          <a:bodyPr/>
          <a:lstStyle/>
          <a:p>
            <a:pPr marL="0" indent="0">
              <a:buNone/>
            </a:pPr>
            <a:r>
              <a:rPr lang="en-US" sz="2800" b="1" baseline="30000" dirty="0" smtClean="0"/>
              <a:t>“</a:t>
            </a:r>
            <a:r>
              <a:rPr lang="en-US" sz="2800" b="1" baseline="30000" dirty="0"/>
              <a:t> </a:t>
            </a:r>
            <a:r>
              <a:rPr lang="en-US" sz="2800" dirty="0"/>
              <a:t>Then Mordecai told them to reply to Esther, “Do not think to yourself that in the king's palace you will escape any more than all the other Jews. </a:t>
            </a:r>
            <a:r>
              <a:rPr lang="en-US" sz="2800" b="1" baseline="30000" dirty="0"/>
              <a:t>14 </a:t>
            </a:r>
            <a:r>
              <a:rPr lang="en-US" sz="2800" dirty="0"/>
              <a:t>For if you keep silent at this time, relief and deliverance will rise for the Jews from another place, but you and your father's house will perish. And </a:t>
            </a:r>
            <a:r>
              <a:rPr lang="en-US" sz="2800" b="1" dirty="0"/>
              <a:t>who knows</a:t>
            </a:r>
            <a:r>
              <a:rPr lang="en-US" sz="2800" dirty="0"/>
              <a:t> whether you have not come to the kingdom for such a time as this</a:t>
            </a:r>
            <a:r>
              <a:rPr lang="en-US" sz="2800" dirty="0" smtClean="0"/>
              <a:t>?” (Esther 4:13-14)</a:t>
            </a:r>
            <a:endParaRPr lang="en-US" sz="2800" dirty="0"/>
          </a:p>
        </p:txBody>
      </p:sp>
    </p:spTree>
    <p:extLst>
      <p:ext uri="{BB962C8B-B14F-4D97-AF65-F5344CB8AC3E}">
        <p14:creationId xmlns:p14="http://schemas.microsoft.com/office/powerpoint/2010/main" val="1342938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PROVIDENVCE</a:t>
            </a:r>
            <a:endParaRPr lang="en-US" dirty="0"/>
          </a:p>
        </p:txBody>
      </p:sp>
      <p:sp>
        <p:nvSpPr>
          <p:cNvPr id="3" name="Content Placeholder 2"/>
          <p:cNvSpPr>
            <a:spLocks noGrp="1"/>
          </p:cNvSpPr>
          <p:nvPr>
            <p:ph idx="1"/>
          </p:nvPr>
        </p:nvSpPr>
        <p:spPr>
          <a:ln>
            <a:solidFill>
              <a:schemeClr val="tx1"/>
            </a:solidFill>
          </a:ln>
        </p:spPr>
        <p:txBody>
          <a:bodyPr>
            <a:normAutofit/>
          </a:bodyPr>
          <a:lstStyle/>
          <a:p>
            <a:pPr marL="0" indent="0">
              <a:buNone/>
            </a:pPr>
            <a:r>
              <a:rPr lang="en-US" sz="2800" dirty="0" smtClean="0"/>
              <a:t>“For </a:t>
            </a:r>
            <a:r>
              <a:rPr lang="en-US" sz="2800" dirty="0"/>
              <a:t>this </a:t>
            </a:r>
            <a:r>
              <a:rPr lang="en-US" sz="2800" b="1" dirty="0"/>
              <a:t>perhaps </a:t>
            </a:r>
            <a:r>
              <a:rPr lang="en-US" sz="2800" dirty="0"/>
              <a:t>is why he was parted from you for a while, that you might have him back </a:t>
            </a:r>
            <a:r>
              <a:rPr lang="en-US" sz="2800" dirty="0" smtClean="0"/>
              <a:t>forever” (Philemon 1:15)</a:t>
            </a:r>
            <a:endParaRPr lang="en-US" sz="2800" dirty="0"/>
          </a:p>
        </p:txBody>
      </p:sp>
    </p:spTree>
    <p:extLst>
      <p:ext uri="{BB962C8B-B14F-4D97-AF65-F5344CB8AC3E}">
        <p14:creationId xmlns:p14="http://schemas.microsoft.com/office/powerpoint/2010/main" val="87618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 8:16-17</a:t>
            </a:r>
            <a:endParaRPr lang="en-US" dirty="0"/>
          </a:p>
        </p:txBody>
      </p:sp>
      <p:sp>
        <p:nvSpPr>
          <p:cNvPr id="3" name="Content Placeholder 2"/>
          <p:cNvSpPr>
            <a:spLocks noGrp="1"/>
          </p:cNvSpPr>
          <p:nvPr>
            <p:ph idx="1"/>
          </p:nvPr>
        </p:nvSpPr>
        <p:spPr>
          <a:ln>
            <a:solidFill>
              <a:schemeClr val="tx1"/>
            </a:solidFill>
          </a:ln>
        </p:spPr>
        <p:txBody>
          <a:bodyPr>
            <a:normAutofit/>
          </a:bodyPr>
          <a:lstStyle/>
          <a:p>
            <a:pPr marL="0" indent="0">
              <a:buNone/>
            </a:pPr>
            <a:r>
              <a:rPr lang="en-US" sz="2800" b="1" baseline="30000" dirty="0" smtClean="0"/>
              <a:t>“</a:t>
            </a:r>
            <a:r>
              <a:rPr lang="en-US" sz="2800" dirty="0" smtClean="0"/>
              <a:t>When </a:t>
            </a:r>
            <a:r>
              <a:rPr lang="en-US" sz="2800" dirty="0"/>
              <a:t>I applied my heart to know wisdom, and to see the business that is done on earth, how neither day nor night do one's eyes see sleep, </a:t>
            </a:r>
            <a:r>
              <a:rPr lang="en-US" sz="2800" b="1" baseline="30000" dirty="0"/>
              <a:t>17 </a:t>
            </a:r>
            <a:r>
              <a:rPr lang="en-US" sz="2800" dirty="0"/>
              <a:t>then I saw all the work of God, that man cannot find out the work that is done under the sun. However much man may toil in seeking, he will not find it out. </a:t>
            </a:r>
            <a:r>
              <a:rPr lang="en-US" sz="2800" u="sng" dirty="0"/>
              <a:t>Even though a wise man claims to know, he cannot find it </a:t>
            </a:r>
            <a:r>
              <a:rPr lang="en-US" sz="2800" u="sng" dirty="0" smtClean="0"/>
              <a:t>out</a:t>
            </a:r>
            <a:r>
              <a:rPr lang="en-US" sz="2800" dirty="0" smtClean="0"/>
              <a:t>” (cf. Isa. 55:8-9)</a:t>
            </a:r>
          </a:p>
          <a:p>
            <a:pPr marL="0" indent="0">
              <a:buNone/>
            </a:pPr>
            <a:endParaRPr lang="en-US" sz="2800" dirty="0"/>
          </a:p>
          <a:p>
            <a:pPr marL="0" indent="0" algn="ctr">
              <a:buNone/>
            </a:pPr>
            <a:r>
              <a:rPr lang="en-US" sz="2800" b="1" dirty="0" smtClean="0"/>
              <a:t>WE </a:t>
            </a:r>
            <a:r>
              <a:rPr lang="en-US" sz="2800" b="1" dirty="0" smtClean="0"/>
              <a:t>WON’T </a:t>
            </a:r>
            <a:r>
              <a:rPr lang="en-US" sz="2800" b="1" dirty="0" smtClean="0"/>
              <a:t>BE ABLE TO SEE </a:t>
            </a:r>
            <a:r>
              <a:rPr lang="en-US" sz="2800" b="1" dirty="0" smtClean="0"/>
              <a:t>EITHER GP or SP! </a:t>
            </a:r>
            <a:endParaRPr lang="en-US" sz="2800" b="1" dirty="0"/>
          </a:p>
        </p:txBody>
      </p:sp>
    </p:spTree>
    <p:extLst>
      <p:ext uri="{BB962C8B-B14F-4D97-AF65-F5344CB8AC3E}">
        <p14:creationId xmlns:p14="http://schemas.microsoft.com/office/powerpoint/2010/main" val="89881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107</TotalTime>
  <Words>461</Words>
  <Application>Microsoft Macintosh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American Typewriter</vt:lpstr>
      <vt:lpstr>Arial Rounded MT Bold</vt:lpstr>
      <vt:lpstr>Calibri</vt:lpstr>
      <vt:lpstr>Rockwell</vt:lpstr>
      <vt:lpstr>Rockwell Condensed</vt:lpstr>
      <vt:lpstr>Rockwell Extra Bold</vt:lpstr>
      <vt:lpstr>Wingdings</vt:lpstr>
      <vt:lpstr>Arial</vt:lpstr>
      <vt:lpstr>Wood Type</vt:lpstr>
      <vt:lpstr>Providence &amp; Prayer</vt:lpstr>
      <vt:lpstr>Definition</vt:lpstr>
      <vt:lpstr>HaileY’s Take on “providence”</vt:lpstr>
      <vt:lpstr>Hailey’s Summary</vt:lpstr>
      <vt:lpstr>General providence</vt:lpstr>
      <vt:lpstr>Special providence</vt:lpstr>
      <vt:lpstr>Special providence</vt:lpstr>
      <vt:lpstr>SPECIAL PROVIDENVCE</vt:lpstr>
      <vt:lpstr>Ecc. 8:16-17</vt:lpstr>
      <vt:lpstr>Prayer (JAmes 5:16)</vt:lpstr>
      <vt:lpstr>Providence &amp;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&amp; Providence</dc:title>
  <dc:creator>Ross Fink</dc:creator>
  <cp:lastModifiedBy>Microsoft Office User</cp:lastModifiedBy>
  <cp:revision>24</cp:revision>
  <cp:lastPrinted>2016-02-13T20:43:53Z</cp:lastPrinted>
  <dcterms:created xsi:type="dcterms:W3CDTF">2016-02-13T20:05:34Z</dcterms:created>
  <dcterms:modified xsi:type="dcterms:W3CDTF">2016-02-14T19:58:40Z</dcterms:modified>
</cp:coreProperties>
</file>