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 id="257" r:id="rId3"/>
    <p:sldId id="258" r:id="rId4"/>
    <p:sldId id="260" r:id="rId5"/>
    <p:sldId id="259"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71"/>
  </p:normalViewPr>
  <p:slideViewPr>
    <p:cSldViewPr snapToGrid="0" snapToObjects="1">
      <p:cViewPr varScale="1">
        <p:scale>
          <a:sx n="91" d="100"/>
          <a:sy n="91" d="100"/>
        </p:scale>
        <p:origin x="84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2/28/16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2/28/16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2/28/16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2/28/16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2/28/16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2/28/16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2/28/16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2/28/16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2/28/16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2/28/16</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2/28/16</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2/28/16</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42403" y="1824037"/>
            <a:ext cx="8991600" cy="1645920"/>
          </a:xfrm>
        </p:spPr>
        <p:txBody>
          <a:bodyPr>
            <a:normAutofit/>
          </a:bodyPr>
          <a:lstStyle/>
          <a:p>
            <a:r>
              <a:rPr lang="en-US" b="1" dirty="0" smtClean="0"/>
              <a:t>They smell like sheep</a:t>
            </a:r>
            <a:endParaRPr lang="en-US" b="1" dirty="0"/>
          </a:p>
        </p:txBody>
      </p:sp>
      <p:sp>
        <p:nvSpPr>
          <p:cNvPr id="3" name="Subtitle 2"/>
          <p:cNvSpPr>
            <a:spLocks noGrp="1"/>
          </p:cNvSpPr>
          <p:nvPr>
            <p:ph type="subTitle" idx="1"/>
          </p:nvPr>
        </p:nvSpPr>
        <p:spPr>
          <a:xfrm>
            <a:off x="2011680" y="4028986"/>
            <a:ext cx="7962314" cy="2048257"/>
          </a:xfrm>
          <a:solidFill>
            <a:schemeClr val="accent5"/>
          </a:solidFill>
          <a:ln w="76200">
            <a:solidFill>
              <a:schemeClr val="tx1"/>
            </a:solidFill>
          </a:ln>
        </p:spPr>
        <p:txBody>
          <a:bodyPr>
            <a:noAutofit/>
          </a:bodyPr>
          <a:lstStyle/>
          <a:p>
            <a:pPr algn="l"/>
            <a:r>
              <a:rPr lang="en-US" sz="2800" dirty="0" smtClean="0"/>
              <a:t>“</a:t>
            </a:r>
            <a:r>
              <a:rPr lang="en-US" sz="2800" dirty="0"/>
              <a:t>The sheep hear his voice, and he calls his own sheep by name and leads them out. 4 When he has brought out all his own, he goes before them, and the sheep follow him, for they know his </a:t>
            </a:r>
            <a:r>
              <a:rPr lang="en-US" sz="2800" dirty="0" smtClean="0"/>
              <a:t>voice” (John 10:3b-4)</a:t>
            </a:r>
            <a:endParaRPr lang="en-US" sz="2800" dirty="0"/>
          </a:p>
        </p:txBody>
      </p:sp>
    </p:spTree>
    <p:extLst>
      <p:ext uri="{BB962C8B-B14F-4D97-AF65-F5344CB8AC3E}">
        <p14:creationId xmlns:p14="http://schemas.microsoft.com/office/powerpoint/2010/main" val="19189923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114" y="492369"/>
            <a:ext cx="10888394" cy="1055077"/>
          </a:xfrm>
        </p:spPr>
        <p:txBody>
          <a:bodyPr>
            <a:normAutofit/>
          </a:bodyPr>
          <a:lstStyle/>
          <a:p>
            <a:pPr algn="l"/>
            <a:r>
              <a:rPr lang="en-US" sz="3200" b="1" dirty="0" smtClean="0"/>
              <a:t>Three readings</a:t>
            </a:r>
            <a:endParaRPr lang="en-US" sz="3200" b="1" dirty="0"/>
          </a:p>
        </p:txBody>
      </p:sp>
      <p:sp>
        <p:nvSpPr>
          <p:cNvPr id="3" name="Content Placeholder 2"/>
          <p:cNvSpPr>
            <a:spLocks noGrp="1"/>
          </p:cNvSpPr>
          <p:nvPr>
            <p:ph idx="1"/>
          </p:nvPr>
        </p:nvSpPr>
        <p:spPr>
          <a:xfrm>
            <a:off x="647114" y="1772529"/>
            <a:ext cx="10761784" cy="3967498"/>
          </a:xfrm>
        </p:spPr>
        <p:txBody>
          <a:bodyPr>
            <a:normAutofit/>
          </a:bodyPr>
          <a:lstStyle/>
          <a:p>
            <a:pPr marL="514350" indent="-514350">
              <a:buFont typeface="+mj-lt"/>
              <a:buAutoNum type="arabicPeriod"/>
            </a:pPr>
            <a:r>
              <a:rPr lang="en-US" sz="2600" b="1" dirty="0" smtClean="0"/>
              <a:t>Acts 20:17; 28-30</a:t>
            </a:r>
            <a:r>
              <a:rPr lang="en-US" sz="2600" dirty="0" smtClean="0"/>
              <a:t>: “</a:t>
            </a:r>
            <a:r>
              <a:rPr lang="en-US" sz="2800" dirty="0" smtClean="0"/>
              <a:t>Now </a:t>
            </a:r>
            <a:r>
              <a:rPr lang="en-US" sz="2800" dirty="0"/>
              <a:t>from Miletus he sent to Ephesus and called the elders of the church to come to </a:t>
            </a:r>
            <a:r>
              <a:rPr lang="en-US" sz="2800" dirty="0" smtClean="0"/>
              <a:t>him</a:t>
            </a:r>
            <a:r>
              <a:rPr lang="is-IS" sz="2800" dirty="0" smtClean="0"/>
              <a:t>….</a:t>
            </a:r>
            <a:r>
              <a:rPr lang="en-US" sz="2800" b="1" dirty="0"/>
              <a:t> 8 </a:t>
            </a:r>
            <a:r>
              <a:rPr lang="en-US" sz="2800" dirty="0"/>
              <a:t>Pay careful attention to yourselves and to all the flock, in which the Holy Spirit has made you overseers, to care for the church of God, which he obtained with his own blood. </a:t>
            </a:r>
            <a:r>
              <a:rPr lang="en-US" sz="2800" b="1" dirty="0"/>
              <a:t>29 </a:t>
            </a:r>
            <a:r>
              <a:rPr lang="en-US" sz="2800" dirty="0"/>
              <a:t>I know that after my departure fierce wolves will come in among you, not sparing the flock; </a:t>
            </a:r>
            <a:r>
              <a:rPr lang="en-US" sz="2800" b="1" dirty="0"/>
              <a:t>30 </a:t>
            </a:r>
            <a:r>
              <a:rPr lang="en-US" sz="2800" dirty="0"/>
              <a:t>and from among your own selves will arise men speaking twisted things, to draw away the disciples after them</a:t>
            </a:r>
            <a:r>
              <a:rPr lang="en-US" sz="2800" dirty="0" smtClean="0"/>
              <a:t>.”</a:t>
            </a:r>
            <a:endParaRPr lang="en-US" sz="2600" dirty="0" smtClean="0"/>
          </a:p>
        </p:txBody>
      </p:sp>
    </p:spTree>
    <p:extLst>
      <p:ext uri="{BB962C8B-B14F-4D97-AF65-F5344CB8AC3E}">
        <p14:creationId xmlns:p14="http://schemas.microsoft.com/office/powerpoint/2010/main" val="1305065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114" y="492369"/>
            <a:ext cx="10888394" cy="1055077"/>
          </a:xfrm>
        </p:spPr>
        <p:txBody>
          <a:bodyPr/>
          <a:lstStyle/>
          <a:p>
            <a:pPr algn="l"/>
            <a:r>
              <a:rPr lang="en-US" b="1" dirty="0" smtClean="0"/>
              <a:t>Three readings</a:t>
            </a:r>
            <a:endParaRPr lang="en-US" b="1" dirty="0"/>
          </a:p>
        </p:txBody>
      </p:sp>
      <p:sp>
        <p:nvSpPr>
          <p:cNvPr id="3" name="Content Placeholder 2"/>
          <p:cNvSpPr>
            <a:spLocks noGrp="1"/>
          </p:cNvSpPr>
          <p:nvPr>
            <p:ph idx="1"/>
          </p:nvPr>
        </p:nvSpPr>
        <p:spPr>
          <a:xfrm>
            <a:off x="647114" y="1772529"/>
            <a:ext cx="10761784" cy="3967498"/>
          </a:xfrm>
        </p:spPr>
        <p:txBody>
          <a:bodyPr>
            <a:normAutofit/>
          </a:bodyPr>
          <a:lstStyle/>
          <a:p>
            <a:pPr marL="514350" indent="-514350">
              <a:buFont typeface="+mj-lt"/>
              <a:buAutoNum type="arabicPeriod" startAt="2"/>
            </a:pPr>
            <a:r>
              <a:rPr lang="en-US" sz="2600" b="1" dirty="0" smtClean="0"/>
              <a:t>1 Pet. 5:1-4</a:t>
            </a:r>
            <a:r>
              <a:rPr lang="en-US" sz="2600" dirty="0" smtClean="0"/>
              <a:t>: “</a:t>
            </a:r>
            <a:r>
              <a:rPr lang="en-US" sz="2800" dirty="0"/>
              <a:t>So I exhort the elders among you, as a fellow elder and a witness of the sufferings of Christ, as well as a partaker in the glory that is going to be revealed: </a:t>
            </a:r>
            <a:r>
              <a:rPr lang="en-US" sz="2800" b="1" dirty="0"/>
              <a:t>2 </a:t>
            </a:r>
            <a:r>
              <a:rPr lang="en-US" sz="2800" dirty="0"/>
              <a:t>shepherd the flock of God that is among you, exercising oversight, not under compulsion, but willingly, as God would have you; not for shameful gain, but eagerly; </a:t>
            </a:r>
            <a:r>
              <a:rPr lang="en-US" sz="2800" b="1" dirty="0"/>
              <a:t>3 </a:t>
            </a:r>
            <a:r>
              <a:rPr lang="en-US" sz="2800" dirty="0"/>
              <a:t>not domineering over those in your charge, but being examples to the flock. </a:t>
            </a:r>
            <a:r>
              <a:rPr lang="en-US" sz="2800" b="1" dirty="0"/>
              <a:t>4 </a:t>
            </a:r>
            <a:r>
              <a:rPr lang="en-US" sz="2800" dirty="0"/>
              <a:t>And when the chief Shepherd appears, you will receive the unfading crown of glory.</a:t>
            </a:r>
            <a:r>
              <a:rPr lang="en-US" sz="2800" dirty="0" smtClean="0"/>
              <a:t>”</a:t>
            </a:r>
            <a:endParaRPr lang="en-US" sz="2600" dirty="0" smtClean="0"/>
          </a:p>
        </p:txBody>
      </p:sp>
    </p:spTree>
    <p:extLst>
      <p:ext uri="{BB962C8B-B14F-4D97-AF65-F5344CB8AC3E}">
        <p14:creationId xmlns:p14="http://schemas.microsoft.com/office/powerpoint/2010/main" val="21372918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114" y="492369"/>
            <a:ext cx="10888394" cy="1055077"/>
          </a:xfrm>
        </p:spPr>
        <p:txBody>
          <a:bodyPr>
            <a:normAutofit/>
          </a:bodyPr>
          <a:lstStyle/>
          <a:p>
            <a:pPr algn="l"/>
            <a:r>
              <a:rPr lang="en-US" sz="3200" b="1" dirty="0" smtClean="0"/>
              <a:t>Three readings</a:t>
            </a:r>
            <a:endParaRPr lang="en-US" sz="3200" b="1" dirty="0"/>
          </a:p>
        </p:txBody>
      </p:sp>
      <p:sp>
        <p:nvSpPr>
          <p:cNvPr id="3" name="Content Placeholder 2"/>
          <p:cNvSpPr>
            <a:spLocks noGrp="1"/>
          </p:cNvSpPr>
          <p:nvPr>
            <p:ph idx="1"/>
          </p:nvPr>
        </p:nvSpPr>
        <p:spPr>
          <a:xfrm>
            <a:off x="647114" y="1772529"/>
            <a:ext cx="10761784" cy="3967498"/>
          </a:xfrm>
        </p:spPr>
        <p:txBody>
          <a:bodyPr>
            <a:normAutofit/>
          </a:bodyPr>
          <a:lstStyle/>
          <a:p>
            <a:pPr marL="514350" indent="-514350">
              <a:buFont typeface="+mj-lt"/>
              <a:buAutoNum type="arabicPeriod" startAt="3"/>
            </a:pPr>
            <a:r>
              <a:rPr lang="en-US" sz="2600" b="1" dirty="0" smtClean="0"/>
              <a:t>Heb. 13:7, 17</a:t>
            </a:r>
            <a:r>
              <a:rPr lang="en-US" sz="2600" dirty="0" smtClean="0"/>
              <a:t>: </a:t>
            </a:r>
            <a:r>
              <a:rPr lang="en-US" sz="2600" b="1" dirty="0" smtClean="0"/>
              <a:t>7</a:t>
            </a:r>
            <a:r>
              <a:rPr lang="en-US" sz="2800" b="1" dirty="0"/>
              <a:t> </a:t>
            </a:r>
            <a:r>
              <a:rPr lang="en-US" sz="2800" b="1" dirty="0" smtClean="0"/>
              <a:t>”</a:t>
            </a:r>
            <a:r>
              <a:rPr lang="en-US" sz="2800" dirty="0" smtClean="0"/>
              <a:t>Remember </a:t>
            </a:r>
            <a:r>
              <a:rPr lang="en-US" sz="2800" dirty="0"/>
              <a:t>your </a:t>
            </a:r>
            <a:r>
              <a:rPr lang="en-US" sz="2800" dirty="0" smtClean="0"/>
              <a:t>leaders (rule over you, KJV), </a:t>
            </a:r>
            <a:r>
              <a:rPr lang="en-US" sz="2800" dirty="0"/>
              <a:t>those who spoke to you the word of God. Consider the outcome of their way of life, and imitate their </a:t>
            </a:r>
            <a:r>
              <a:rPr lang="en-US" sz="2800" dirty="0" smtClean="0"/>
              <a:t>faith</a:t>
            </a:r>
            <a:r>
              <a:rPr lang="is-IS" sz="2800" dirty="0" smtClean="0"/>
              <a:t>…</a:t>
            </a:r>
            <a:r>
              <a:rPr lang="en-US" sz="2800" b="1" dirty="0"/>
              <a:t> 17 </a:t>
            </a:r>
            <a:r>
              <a:rPr lang="en-US" sz="2800" dirty="0"/>
              <a:t>Obey your leaders and submit to them, for they are keeping watch over your souls, as those who will have to give an account. Let them do this with joy and not with groaning, for that would be of no advantage to </a:t>
            </a:r>
            <a:r>
              <a:rPr lang="en-US" sz="2800" dirty="0" smtClean="0"/>
              <a:t>you.”</a:t>
            </a:r>
            <a:endParaRPr lang="en-US" sz="2600" dirty="0" smtClean="0"/>
          </a:p>
        </p:txBody>
      </p:sp>
    </p:spTree>
    <p:extLst>
      <p:ext uri="{BB962C8B-B14F-4D97-AF65-F5344CB8AC3E}">
        <p14:creationId xmlns:p14="http://schemas.microsoft.com/office/powerpoint/2010/main" val="10985441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114" y="492369"/>
            <a:ext cx="10888394" cy="1055077"/>
          </a:xfrm>
        </p:spPr>
        <p:txBody>
          <a:bodyPr>
            <a:normAutofit fontScale="90000"/>
          </a:bodyPr>
          <a:lstStyle/>
          <a:p>
            <a:pPr algn="l"/>
            <a:r>
              <a:rPr lang="en-US" sz="4000" b="1" dirty="0" smtClean="0"/>
              <a:t>How to be Shepherds</a:t>
            </a:r>
            <a:r>
              <a:rPr lang="is-IS" dirty="0" smtClean="0"/>
              <a:t>…</a:t>
            </a:r>
            <a:r>
              <a:rPr lang="en-US" sz="3100" cap="none" dirty="0" smtClean="0"/>
              <a:t>emulate the chief shepherd (John 10:11)</a:t>
            </a:r>
            <a:endParaRPr lang="en-US" sz="3100" cap="none" dirty="0"/>
          </a:p>
        </p:txBody>
      </p:sp>
      <p:sp>
        <p:nvSpPr>
          <p:cNvPr id="3" name="Content Placeholder 2"/>
          <p:cNvSpPr>
            <a:spLocks noGrp="1"/>
          </p:cNvSpPr>
          <p:nvPr>
            <p:ph idx="1"/>
          </p:nvPr>
        </p:nvSpPr>
        <p:spPr>
          <a:xfrm>
            <a:off x="647114" y="1772529"/>
            <a:ext cx="10761784" cy="3967498"/>
          </a:xfrm>
        </p:spPr>
        <p:txBody>
          <a:bodyPr>
            <a:normAutofit/>
          </a:bodyPr>
          <a:lstStyle/>
          <a:p>
            <a:pPr marL="514350" indent="-514350">
              <a:buFont typeface="+mj-lt"/>
              <a:buAutoNum type="arabicPeriod"/>
            </a:pPr>
            <a:r>
              <a:rPr lang="en-US" sz="2400" dirty="0" smtClean="0"/>
              <a:t>As a ruler – take oversight or leadership (Acts 20:28; 1 Pet. 5:2; Heb. 13:7, 17)</a:t>
            </a:r>
          </a:p>
          <a:p>
            <a:pPr marL="514350" indent="-514350">
              <a:buFont typeface="+mj-lt"/>
              <a:buAutoNum type="arabicPeriod"/>
            </a:pPr>
            <a:r>
              <a:rPr lang="en-US" sz="2400" dirty="0" smtClean="0"/>
              <a:t>As a guide – watch, not by constraint, but by example (Heb. 13:17; 1 Pet. 5:3)</a:t>
            </a:r>
          </a:p>
          <a:p>
            <a:pPr marL="514350" indent="-514350">
              <a:buFont typeface="+mj-lt"/>
              <a:buAutoNum type="arabicPeriod"/>
            </a:pPr>
            <a:r>
              <a:rPr lang="en-US" sz="2400" dirty="0" smtClean="0"/>
              <a:t>As a protector – from wolves, always ready, (Jhn. 10:12; Acts 20:29; 1 Pet. 5:2)</a:t>
            </a:r>
          </a:p>
          <a:p>
            <a:pPr marL="514350" indent="-514350">
              <a:buFont typeface="+mj-lt"/>
              <a:buAutoNum type="arabicPeriod"/>
            </a:pPr>
            <a:r>
              <a:rPr lang="en-US" sz="2400" dirty="0" smtClean="0"/>
              <a:t>As a companion – must smell like sheep, both the flock and the shepherd to answer to the Chief Shepherd (1 Pet. 5:4; Heb. 13:17)</a:t>
            </a:r>
          </a:p>
        </p:txBody>
      </p:sp>
    </p:spTree>
    <p:extLst>
      <p:ext uri="{BB962C8B-B14F-4D97-AF65-F5344CB8AC3E}">
        <p14:creationId xmlns:p14="http://schemas.microsoft.com/office/powerpoint/2010/main" val="1644899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114" y="492369"/>
            <a:ext cx="10888394" cy="1055077"/>
          </a:xfrm>
        </p:spPr>
        <p:txBody>
          <a:bodyPr>
            <a:normAutofit/>
          </a:bodyPr>
          <a:lstStyle/>
          <a:p>
            <a:pPr algn="l"/>
            <a:r>
              <a:rPr lang="en-US" sz="4000" b="1" dirty="0" smtClean="0"/>
              <a:t>How to be Shepherds</a:t>
            </a:r>
            <a:endParaRPr lang="en-US" b="1" cap="none" dirty="0"/>
          </a:p>
        </p:txBody>
      </p:sp>
      <p:sp>
        <p:nvSpPr>
          <p:cNvPr id="3" name="Content Placeholder 2"/>
          <p:cNvSpPr>
            <a:spLocks noGrp="1"/>
          </p:cNvSpPr>
          <p:nvPr>
            <p:ph idx="1"/>
          </p:nvPr>
        </p:nvSpPr>
        <p:spPr>
          <a:xfrm>
            <a:off x="647114" y="1772529"/>
            <a:ext cx="10761784" cy="3967498"/>
          </a:xfrm>
        </p:spPr>
        <p:txBody>
          <a:bodyPr>
            <a:normAutofit/>
          </a:bodyPr>
          <a:lstStyle/>
          <a:p>
            <a:pPr marL="0" indent="0">
              <a:buNone/>
            </a:pPr>
            <a:r>
              <a:rPr lang="en-US" sz="2800" dirty="0" smtClean="0"/>
              <a:t>“The shepherd did not drive his sheep to water and to pasturage, but he called his own sheep by name, so familiar was he with every one of them, and he led them out, and went before them, and the sheep </a:t>
            </a:r>
            <a:r>
              <a:rPr lang="en-US" sz="2800" b="1" dirty="0" smtClean="0"/>
              <a:t>followed </a:t>
            </a:r>
            <a:r>
              <a:rPr lang="en-US" sz="2800" dirty="0" smtClean="0"/>
              <a:t>him, for they know his voice --- J.W McGarvey, comments on John 10:3-4.  </a:t>
            </a:r>
          </a:p>
          <a:p>
            <a:pPr marL="0" indent="0">
              <a:buNone/>
            </a:pPr>
            <a:endParaRPr lang="en-US" sz="2800" dirty="0"/>
          </a:p>
          <a:p>
            <a:pPr>
              <a:buFont typeface="Wingdings" charset="2"/>
              <a:buChar char="Ø"/>
            </a:pPr>
            <a:r>
              <a:rPr lang="en-US" sz="2800" dirty="0" smtClean="0"/>
              <a:t>Notice that Jesus is willing to “lay down His life” for His sheep (John 10:15).</a:t>
            </a:r>
          </a:p>
        </p:txBody>
      </p:sp>
    </p:spTree>
    <p:extLst>
      <p:ext uri="{BB962C8B-B14F-4D97-AF65-F5344CB8AC3E}">
        <p14:creationId xmlns:p14="http://schemas.microsoft.com/office/powerpoint/2010/main" val="1320582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114" y="492369"/>
            <a:ext cx="10888394" cy="1055077"/>
          </a:xfrm>
        </p:spPr>
        <p:txBody>
          <a:bodyPr>
            <a:normAutofit fontScale="90000"/>
          </a:bodyPr>
          <a:lstStyle/>
          <a:p>
            <a:pPr algn="l"/>
            <a:r>
              <a:rPr lang="en-US" sz="4000" b="1" dirty="0" smtClean="0"/>
              <a:t>Three Literal Duties of a Shepherd</a:t>
            </a:r>
            <a:r>
              <a:rPr lang="en-US" sz="4000" dirty="0" smtClean="0"/>
              <a:t> (</a:t>
            </a:r>
            <a:r>
              <a:rPr lang="en-US" sz="4000" cap="none" dirty="0" smtClean="0"/>
              <a:t>cf. </a:t>
            </a:r>
            <a:r>
              <a:rPr lang="en-US" sz="4000" cap="none" dirty="0"/>
              <a:t>E</a:t>
            </a:r>
            <a:r>
              <a:rPr lang="en-US" sz="4000" cap="none" dirty="0" smtClean="0"/>
              <a:t>zek. 34:2, 13-14; </a:t>
            </a:r>
            <a:r>
              <a:rPr lang="en-US" sz="4000" cap="none" dirty="0"/>
              <a:t>J</a:t>
            </a:r>
            <a:r>
              <a:rPr lang="en-US" sz="4000" cap="none" dirty="0" smtClean="0"/>
              <a:t>er. 23:1-4)</a:t>
            </a:r>
            <a:endParaRPr lang="en-US" cap="none" dirty="0"/>
          </a:p>
        </p:txBody>
      </p:sp>
      <p:sp>
        <p:nvSpPr>
          <p:cNvPr id="3" name="Content Placeholder 2"/>
          <p:cNvSpPr>
            <a:spLocks noGrp="1"/>
          </p:cNvSpPr>
          <p:nvPr>
            <p:ph idx="1"/>
          </p:nvPr>
        </p:nvSpPr>
        <p:spPr>
          <a:xfrm>
            <a:off x="600545" y="2040543"/>
            <a:ext cx="10761784" cy="3967498"/>
          </a:xfrm>
        </p:spPr>
        <p:txBody>
          <a:bodyPr>
            <a:normAutofit lnSpcReduction="10000"/>
          </a:bodyPr>
          <a:lstStyle/>
          <a:p>
            <a:pPr marL="514350" indent="-514350">
              <a:buFont typeface="+mj-lt"/>
              <a:buAutoNum type="arabicPeriod"/>
            </a:pPr>
            <a:r>
              <a:rPr lang="en-US" sz="2800" dirty="0" smtClean="0"/>
              <a:t>To keep the sheep from straying (Mt. 9:36)</a:t>
            </a:r>
          </a:p>
          <a:p>
            <a:pPr marL="514350" indent="-514350">
              <a:buFont typeface="+mj-lt"/>
              <a:buAutoNum type="arabicPeriod"/>
            </a:pPr>
            <a:r>
              <a:rPr lang="en-US" sz="2800" dirty="0" smtClean="0"/>
              <a:t>To lead them to water, pasture and back to the fold </a:t>
            </a:r>
          </a:p>
          <a:p>
            <a:pPr marL="514350" indent="-514350">
              <a:buFont typeface="+mj-lt"/>
              <a:buAutoNum type="arabicPeriod"/>
            </a:pPr>
            <a:r>
              <a:rPr lang="en-US" sz="2800" dirty="0" smtClean="0"/>
              <a:t>To protect them from danger (wolves,  Acts 20:29)</a:t>
            </a:r>
          </a:p>
          <a:p>
            <a:pPr marL="514350" indent="-514350">
              <a:buFont typeface="+mj-lt"/>
              <a:buAutoNum type="arabicPeriod"/>
            </a:pPr>
            <a:endParaRPr lang="en-US" sz="2800" dirty="0"/>
          </a:p>
          <a:p>
            <a:pPr marL="0" indent="0">
              <a:buNone/>
            </a:pPr>
            <a:r>
              <a:rPr lang="en-US" sz="2800" dirty="0" smtClean="0"/>
              <a:t>“Woe to the shepherds who destroy and scatter the sheep of my pasture</a:t>
            </a:r>
            <a:r>
              <a:rPr lang="is-IS" sz="2800" dirty="0" smtClean="0"/>
              <a:t>…they (flock) shall fear no one</a:t>
            </a:r>
            <a:r>
              <a:rPr lang="en-US" sz="2800" dirty="0" smtClean="0"/>
              <a:t>” (Jer. 23:1, 4)</a:t>
            </a:r>
            <a:br>
              <a:rPr lang="en-US" sz="2800" dirty="0" smtClean="0"/>
            </a:br>
            <a:r>
              <a:rPr lang="en-US" sz="2800" dirty="0" smtClean="0"/>
              <a:t/>
            </a:r>
            <a:br>
              <a:rPr lang="en-US" sz="2800" dirty="0" smtClean="0"/>
            </a:br>
            <a:endParaRPr lang="en-US" sz="2800" dirty="0" smtClean="0"/>
          </a:p>
          <a:p>
            <a:pPr marL="514350" indent="-514350">
              <a:buFont typeface="+mj-lt"/>
              <a:buAutoNum type="arabicPeriod"/>
            </a:pPr>
            <a:endParaRPr lang="en-US" sz="2800" dirty="0" smtClean="0"/>
          </a:p>
        </p:txBody>
      </p:sp>
    </p:spTree>
    <p:extLst>
      <p:ext uri="{BB962C8B-B14F-4D97-AF65-F5344CB8AC3E}">
        <p14:creationId xmlns:p14="http://schemas.microsoft.com/office/powerpoint/2010/main" val="1380673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197" y="112541"/>
            <a:ext cx="10889213" cy="1026941"/>
          </a:xfrm>
        </p:spPr>
        <p:txBody>
          <a:bodyPr>
            <a:noAutofit/>
          </a:bodyPr>
          <a:lstStyle/>
          <a:p>
            <a:pPr algn="l"/>
            <a:r>
              <a:rPr lang="en-US" sz="3200" b="1" dirty="0" smtClean="0"/>
              <a:t>The church’s obligation to submit </a:t>
            </a:r>
            <a:r>
              <a:rPr lang="en-US" cap="none" dirty="0" smtClean="0"/>
              <a:t>(</a:t>
            </a:r>
            <a:r>
              <a:rPr lang="en-US" cap="none" dirty="0"/>
              <a:t>H</a:t>
            </a:r>
            <a:r>
              <a:rPr lang="en-US" cap="none" dirty="0" smtClean="0"/>
              <a:t>eb. 13:7, 17; 1 </a:t>
            </a:r>
            <a:r>
              <a:rPr lang="en-US" cap="none" dirty="0"/>
              <a:t>T</a:t>
            </a:r>
            <a:r>
              <a:rPr lang="en-US" cap="none" dirty="0" smtClean="0"/>
              <a:t>h. 5:12-14)</a:t>
            </a:r>
            <a:endParaRPr lang="en-US" cap="none" dirty="0"/>
          </a:p>
        </p:txBody>
      </p:sp>
      <p:sp>
        <p:nvSpPr>
          <p:cNvPr id="3" name="Content Placeholder 2"/>
          <p:cNvSpPr>
            <a:spLocks noGrp="1"/>
          </p:cNvSpPr>
          <p:nvPr>
            <p:ph sz="half" idx="1"/>
          </p:nvPr>
        </p:nvSpPr>
        <p:spPr>
          <a:xfrm>
            <a:off x="661182" y="1364566"/>
            <a:ext cx="4417255" cy="5317588"/>
          </a:xfrm>
        </p:spPr>
        <p:txBody>
          <a:bodyPr>
            <a:normAutofit fontScale="55000" lnSpcReduction="20000"/>
          </a:bodyPr>
          <a:lstStyle/>
          <a:p>
            <a:pPr marL="0" indent="0">
              <a:buNone/>
            </a:pPr>
            <a:r>
              <a:rPr lang="en-US" sz="4000" spc="-150" dirty="0" smtClean="0"/>
              <a:t>Two ways one puts themselves under the eldership rule:</a:t>
            </a:r>
          </a:p>
          <a:p>
            <a:pPr marL="742950" lvl="1" indent="-514350">
              <a:buFont typeface="+mj-lt"/>
              <a:buAutoNum type="arabicPeriod"/>
            </a:pPr>
            <a:r>
              <a:rPr lang="en-US" sz="4000" dirty="0" smtClean="0"/>
              <a:t>Baptism (Acts 2:41, 44)</a:t>
            </a:r>
          </a:p>
          <a:p>
            <a:pPr marL="742950" lvl="1" indent="-514350">
              <a:buFont typeface="+mj-lt"/>
              <a:buAutoNum type="arabicPeriod"/>
            </a:pPr>
            <a:r>
              <a:rPr lang="en-US" sz="4000" dirty="0" smtClean="0"/>
              <a:t>Identifying (Acts 9:26)</a:t>
            </a:r>
          </a:p>
          <a:p>
            <a:pPr marL="742950" lvl="1" indent="-514350">
              <a:buFont typeface="+mj-lt"/>
              <a:buAutoNum type="arabicPeriod"/>
            </a:pPr>
            <a:endParaRPr lang="en-US" sz="2600" dirty="0"/>
          </a:p>
          <a:p>
            <a:pPr marL="514350" indent="-514350">
              <a:buFont typeface="+mj-lt"/>
              <a:buAutoNum type="arabicPeriod"/>
            </a:pPr>
            <a:endParaRPr lang="en-US" sz="2800" dirty="0" smtClean="0"/>
          </a:p>
        </p:txBody>
      </p:sp>
      <p:sp>
        <p:nvSpPr>
          <p:cNvPr id="4" name="Content Placeholder 3"/>
          <p:cNvSpPr>
            <a:spLocks noGrp="1"/>
          </p:cNvSpPr>
          <p:nvPr>
            <p:ph sz="half" idx="2"/>
          </p:nvPr>
        </p:nvSpPr>
        <p:spPr>
          <a:xfrm>
            <a:off x="5078437" y="1364566"/>
            <a:ext cx="6682973" cy="5317588"/>
          </a:xfrm>
        </p:spPr>
        <p:txBody>
          <a:bodyPr>
            <a:normAutofit fontScale="55000" lnSpcReduction="20000"/>
          </a:bodyPr>
          <a:lstStyle/>
          <a:p>
            <a:pPr marL="228600" lvl="1" indent="0">
              <a:buNone/>
            </a:pPr>
            <a:r>
              <a:rPr lang="en-US" sz="4500" spc="-150" dirty="0"/>
              <a:t>If we are to find peace we need to</a:t>
            </a:r>
            <a:r>
              <a:rPr lang="is-IS" sz="4500" spc="-150" dirty="0"/>
              <a:t>…</a:t>
            </a:r>
          </a:p>
          <a:p>
            <a:pPr marL="742950" lvl="1" indent="-514350">
              <a:buFont typeface="+mj-lt"/>
              <a:buAutoNum type="arabicPeriod"/>
            </a:pPr>
            <a:r>
              <a:rPr lang="is-IS" sz="4200" spc="-150" dirty="0"/>
              <a:t>Know the elders (1 Th. 5:12; Heb. 13:34)</a:t>
            </a:r>
          </a:p>
          <a:p>
            <a:pPr marL="742950" lvl="1" indent="-514350">
              <a:buFont typeface="+mj-lt"/>
              <a:buAutoNum type="arabicPeriod"/>
            </a:pPr>
            <a:r>
              <a:rPr lang="is-IS" sz="4200" spc="-150" dirty="0"/>
              <a:t>Esteem them in love (1 Th</a:t>
            </a:r>
            <a:r>
              <a:rPr lang="is-IS" sz="4200" spc="-150" dirty="0" smtClean="0"/>
              <a:t>. 5:13</a:t>
            </a:r>
            <a:r>
              <a:rPr lang="is-IS" sz="4200" spc="-150" dirty="0"/>
              <a:t>)</a:t>
            </a:r>
          </a:p>
          <a:p>
            <a:pPr marL="742950" lvl="1" indent="-514350">
              <a:buFont typeface="+mj-lt"/>
              <a:buAutoNum type="arabicPeriod"/>
            </a:pPr>
            <a:r>
              <a:rPr lang="is-IS" sz="4200" spc="-150" dirty="0"/>
              <a:t>Be submissive (Heb. 13:17)</a:t>
            </a:r>
          </a:p>
          <a:p>
            <a:pPr marL="742950" lvl="1" indent="-514350">
              <a:buFont typeface="+mj-lt"/>
              <a:buAutoNum type="arabicPeriod"/>
            </a:pPr>
            <a:r>
              <a:rPr lang="is-IS" sz="4200" spc="-150" dirty="0"/>
              <a:t>Be at peace among ourselves (1 Th. </a:t>
            </a:r>
            <a:r>
              <a:rPr lang="is-IS" sz="4200" spc="-150" dirty="0" smtClean="0"/>
              <a:t>5:13)</a:t>
            </a:r>
            <a:endParaRPr lang="is-IS" sz="4200" spc="-150" dirty="0"/>
          </a:p>
          <a:p>
            <a:pPr marL="742950" lvl="1" indent="-514350">
              <a:buFont typeface="+mj-lt"/>
              <a:buAutoNum type="arabicPeriod"/>
            </a:pPr>
            <a:r>
              <a:rPr lang="is-IS" sz="4200" spc="-150" dirty="0"/>
              <a:t>Obey (Heb. 13:17; 1 Ti. 5:17)</a:t>
            </a:r>
          </a:p>
          <a:p>
            <a:pPr marL="742950" lvl="1" indent="-514350">
              <a:buFont typeface="+mj-lt"/>
              <a:buAutoNum type="arabicPeriod"/>
            </a:pPr>
            <a:r>
              <a:rPr lang="is-IS" sz="4200" spc="-150" dirty="0"/>
              <a:t>Rebuke not an elder – entreat him as a father((1 Ti. 5:1)</a:t>
            </a:r>
          </a:p>
          <a:p>
            <a:pPr marL="742950" lvl="1" indent="-514350">
              <a:buFont typeface="+mj-lt"/>
              <a:buAutoNum type="arabicPeriod"/>
            </a:pPr>
            <a:r>
              <a:rPr lang="is-IS" sz="4200" spc="-150" dirty="0"/>
              <a:t>Receive not an accusation excpet in the mouth of </a:t>
            </a:r>
            <a:r>
              <a:rPr lang="is-IS" sz="4200" spc="-150" dirty="0" smtClean="0"/>
              <a:t>two </a:t>
            </a:r>
            <a:r>
              <a:rPr lang="is-IS" sz="4200" spc="-150" dirty="0"/>
              <a:t>or three witnesses (1 Ti. 5:19)</a:t>
            </a:r>
          </a:p>
          <a:p>
            <a:pPr marL="742950" lvl="1" indent="-514350">
              <a:buFont typeface="+mj-lt"/>
              <a:buAutoNum type="arabicPeriod"/>
            </a:pPr>
            <a:r>
              <a:rPr lang="is-IS" sz="4200" spc="-150" dirty="0"/>
              <a:t>Call the elders when </a:t>
            </a:r>
            <a:r>
              <a:rPr lang="is-IS" sz="4200" spc="-150" dirty="0" smtClean="0"/>
              <a:t>you </a:t>
            </a:r>
            <a:r>
              <a:rPr lang="is-IS" sz="4200" spc="-150" dirty="0"/>
              <a:t>are in need (Ja. 5:14)</a:t>
            </a:r>
          </a:p>
          <a:p>
            <a:pPr marL="742950" lvl="1" indent="-514350">
              <a:buFont typeface="+mj-lt"/>
              <a:buAutoNum type="arabicPeriod"/>
            </a:pPr>
            <a:r>
              <a:rPr lang="is-IS" sz="4200" spc="-150" dirty="0"/>
              <a:t>Elders worthy of doube honor </a:t>
            </a:r>
            <a:r>
              <a:rPr lang="is-IS" sz="4200" spc="-150" dirty="0" smtClean="0"/>
              <a:t>(</a:t>
            </a:r>
            <a:r>
              <a:rPr lang="is-IS" sz="4200" spc="-150" dirty="0"/>
              <a:t>1 Ti. 5:17-18)  </a:t>
            </a:r>
            <a:r>
              <a:rPr lang="en-US" sz="4200" spc="-150" dirty="0"/>
              <a:t/>
            </a:r>
            <a:br>
              <a:rPr lang="en-US" sz="4200" spc="-150" dirty="0"/>
            </a:br>
            <a:r>
              <a:rPr lang="en-US" sz="4200" spc="-150" dirty="0"/>
              <a:t/>
            </a:r>
            <a:br>
              <a:rPr lang="en-US" sz="4200" spc="-150" dirty="0"/>
            </a:br>
            <a:endParaRPr lang="en-US" sz="4200" spc="-150" dirty="0"/>
          </a:p>
          <a:p>
            <a:endParaRPr lang="en-US" dirty="0"/>
          </a:p>
        </p:txBody>
      </p:sp>
    </p:spTree>
    <p:extLst>
      <p:ext uri="{BB962C8B-B14F-4D97-AF65-F5344CB8AC3E}">
        <p14:creationId xmlns:p14="http://schemas.microsoft.com/office/powerpoint/2010/main" val="777327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29478" y="606608"/>
            <a:ext cx="11029071" cy="1139483"/>
          </a:xfrm>
        </p:spPr>
        <p:txBody>
          <a:bodyPr>
            <a:noAutofit/>
          </a:bodyPr>
          <a:lstStyle/>
          <a:p>
            <a:pPr algn="l"/>
            <a:r>
              <a:rPr lang="en-US" sz="3200" b="1" dirty="0" smtClean="0"/>
              <a:t>Four possibilities: </a:t>
            </a:r>
            <a:r>
              <a:rPr lang="is-IS" sz="3200" dirty="0" smtClean="0"/>
              <a:t>A church is either</a:t>
            </a:r>
            <a:r>
              <a:rPr lang="is-IS" sz="3200" b="1" dirty="0" smtClean="0"/>
              <a:t>...</a:t>
            </a:r>
            <a:endParaRPr lang="en-US" sz="3200" b="1" dirty="0"/>
          </a:p>
        </p:txBody>
      </p:sp>
      <p:sp>
        <p:nvSpPr>
          <p:cNvPr id="6" name="Content Placeholder 5"/>
          <p:cNvSpPr>
            <a:spLocks noGrp="1"/>
          </p:cNvSpPr>
          <p:nvPr>
            <p:ph idx="1"/>
          </p:nvPr>
        </p:nvSpPr>
        <p:spPr>
          <a:xfrm>
            <a:off x="1041009" y="2349306"/>
            <a:ext cx="10185009" cy="3390722"/>
          </a:xfrm>
        </p:spPr>
        <p:txBody>
          <a:bodyPr/>
          <a:lstStyle/>
          <a:p>
            <a:pPr marL="342900" indent="-342900">
              <a:buFont typeface="+mj-lt"/>
              <a:buAutoNum type="arabicPeriod"/>
            </a:pPr>
            <a:r>
              <a:rPr lang="en-US" sz="2800" b="1" dirty="0" smtClean="0"/>
              <a:t>Scripturally organized</a:t>
            </a:r>
          </a:p>
          <a:p>
            <a:pPr marL="342900" indent="-342900">
              <a:buFont typeface="+mj-lt"/>
              <a:buAutoNum type="arabicPeriod"/>
            </a:pPr>
            <a:r>
              <a:rPr lang="en-US" sz="2800" b="1" dirty="0" smtClean="0"/>
              <a:t>Scripturally disorganized</a:t>
            </a:r>
          </a:p>
          <a:p>
            <a:pPr marL="342900" indent="-342900">
              <a:buFont typeface="+mj-lt"/>
              <a:buAutoNum type="arabicPeriod"/>
            </a:pPr>
            <a:r>
              <a:rPr lang="en-US" sz="2800" b="1" dirty="0" smtClean="0"/>
              <a:t>Unscripturally organized</a:t>
            </a:r>
          </a:p>
          <a:p>
            <a:pPr marL="342900" indent="-342900">
              <a:buFont typeface="+mj-lt"/>
              <a:buAutoNum type="arabicPeriod"/>
            </a:pPr>
            <a:r>
              <a:rPr lang="en-US" sz="2800" b="1" dirty="0" smtClean="0"/>
              <a:t>Unscripturally disorganized</a:t>
            </a:r>
          </a:p>
          <a:p>
            <a:pPr marL="342900" indent="-342900">
              <a:buFont typeface="+mj-lt"/>
              <a:buAutoNum type="arabicPeriod"/>
            </a:pPr>
            <a:endParaRPr lang="en-US" dirty="0"/>
          </a:p>
        </p:txBody>
      </p:sp>
    </p:spTree>
    <p:extLst>
      <p:ext uri="{BB962C8B-B14F-4D97-AF65-F5344CB8AC3E}">
        <p14:creationId xmlns:p14="http://schemas.microsoft.com/office/powerpoint/2010/main" val="2022592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4497" y="520261"/>
            <a:ext cx="11209282" cy="5029201"/>
          </a:xfrm>
        </p:spPr>
        <p:txBody>
          <a:bodyPr>
            <a:normAutofit/>
          </a:bodyPr>
          <a:lstStyle/>
          <a:p>
            <a:pPr marL="0" indent="0">
              <a:buNone/>
            </a:pPr>
            <a:r>
              <a:rPr lang="en-US" sz="3200" dirty="0" smtClean="0"/>
              <a:t>“Finally, the elders of churches should constantly remember that they are divinely constituted exemplars to the flock, in all virtues and activities of Christian life” --- J.W. McGarvey</a:t>
            </a:r>
            <a:endParaRPr lang="en-US" sz="3200" dirty="0"/>
          </a:p>
        </p:txBody>
      </p:sp>
    </p:spTree>
    <p:extLst>
      <p:ext uri="{BB962C8B-B14F-4D97-AF65-F5344CB8AC3E}">
        <p14:creationId xmlns:p14="http://schemas.microsoft.com/office/powerpoint/2010/main" val="12709945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42403" y="1824037"/>
            <a:ext cx="8991600" cy="1645920"/>
          </a:xfrm>
        </p:spPr>
        <p:txBody>
          <a:bodyPr>
            <a:normAutofit/>
          </a:bodyPr>
          <a:lstStyle/>
          <a:p>
            <a:r>
              <a:rPr lang="en-US" b="1" dirty="0" smtClean="0"/>
              <a:t>They smell like sheep</a:t>
            </a:r>
            <a:endParaRPr lang="en-US" b="1" dirty="0"/>
          </a:p>
        </p:txBody>
      </p:sp>
      <p:sp>
        <p:nvSpPr>
          <p:cNvPr id="3" name="Subtitle 2"/>
          <p:cNvSpPr>
            <a:spLocks noGrp="1"/>
          </p:cNvSpPr>
          <p:nvPr>
            <p:ph type="subTitle" idx="1"/>
          </p:nvPr>
        </p:nvSpPr>
        <p:spPr>
          <a:xfrm>
            <a:off x="2011680" y="4028986"/>
            <a:ext cx="7962314" cy="2048257"/>
          </a:xfrm>
          <a:solidFill>
            <a:schemeClr val="accent5"/>
          </a:solidFill>
          <a:ln w="76200">
            <a:solidFill>
              <a:schemeClr val="tx1"/>
            </a:solidFill>
          </a:ln>
        </p:spPr>
        <p:txBody>
          <a:bodyPr>
            <a:noAutofit/>
          </a:bodyPr>
          <a:lstStyle/>
          <a:p>
            <a:pPr algn="l"/>
            <a:r>
              <a:rPr lang="en-US" sz="2800" dirty="0" smtClean="0"/>
              <a:t>“</a:t>
            </a:r>
            <a:r>
              <a:rPr lang="en-US" sz="2800" dirty="0"/>
              <a:t>The sheep hear his voice, and he calls his own sheep by name and leads them out. 4 When he has brought out all his own, he goes before them, and the sheep follow him, for they know his </a:t>
            </a:r>
            <a:r>
              <a:rPr lang="en-US" sz="2800" dirty="0" smtClean="0"/>
              <a:t>voice” (John 10:3b-4)</a:t>
            </a:r>
            <a:endParaRPr lang="en-US" sz="2800" dirty="0"/>
          </a:p>
        </p:txBody>
      </p:sp>
    </p:spTree>
    <p:extLst>
      <p:ext uri="{BB962C8B-B14F-4D97-AF65-F5344CB8AC3E}">
        <p14:creationId xmlns:p14="http://schemas.microsoft.com/office/powerpoint/2010/main" val="20906133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829" y="182880"/>
            <a:ext cx="11394830" cy="6485206"/>
          </a:xfrm>
          <a:ln>
            <a:solidFill>
              <a:schemeClr val="accent5"/>
            </a:solidFill>
          </a:ln>
        </p:spPr>
        <p:txBody>
          <a:bodyPr>
            <a:normAutofit/>
          </a:bodyPr>
          <a:lstStyle/>
          <a:p>
            <a:r>
              <a:rPr lang="en-US" sz="2800" dirty="0" smtClean="0"/>
              <a:t>“The </a:t>
            </a:r>
            <a:r>
              <a:rPr lang="en-US" sz="2800" dirty="0"/>
              <a:t>saying is trustworthy: If anyone aspires to the office of overseer, he desires a noble </a:t>
            </a:r>
            <a:r>
              <a:rPr lang="en-US" sz="2800" dirty="0" smtClean="0"/>
              <a:t>task” (1 Ti. 3:1)</a:t>
            </a:r>
          </a:p>
          <a:p>
            <a:endParaRPr lang="en-US" sz="2800" dirty="0"/>
          </a:p>
          <a:p>
            <a:r>
              <a:rPr lang="en-US" sz="2800" dirty="0" smtClean="0"/>
              <a:t>“And </a:t>
            </a:r>
            <a:r>
              <a:rPr lang="en-US" sz="2800" dirty="0"/>
              <a:t>he gave the apostles, the prophets, the evangelists, the shepherds and teachers, </a:t>
            </a:r>
            <a:r>
              <a:rPr lang="en-US" sz="2800" b="1" dirty="0"/>
              <a:t>12 </a:t>
            </a:r>
            <a:r>
              <a:rPr lang="en-US" sz="2800" dirty="0"/>
              <a:t>to equip the saints for the work of ministry, for building up the body of Christ, </a:t>
            </a:r>
            <a:r>
              <a:rPr lang="en-US" sz="2800" b="1" dirty="0"/>
              <a:t>13 </a:t>
            </a:r>
            <a:r>
              <a:rPr lang="en-US" sz="2800" dirty="0"/>
              <a:t>until we all attain to the unity of the faith and of the knowledge of the Son of God, to mature manhood, to the measure of the stature of the fullness of Christ, </a:t>
            </a:r>
            <a:r>
              <a:rPr lang="en-US" sz="2800" b="1" dirty="0"/>
              <a:t>14 </a:t>
            </a:r>
            <a:r>
              <a:rPr lang="en-US" sz="2800" dirty="0"/>
              <a:t>so that we may no longer be children, tossed to and fro by the waves and carried about by every wind of doctrine, by human cunning, by craftiness in deceitful schemes. </a:t>
            </a:r>
            <a:r>
              <a:rPr lang="en-US" sz="2800" b="1" dirty="0"/>
              <a:t>15 </a:t>
            </a:r>
            <a:r>
              <a:rPr lang="en-US" sz="2800" dirty="0"/>
              <a:t>Rather, speaking the truth in love, we are to grow up in every way into him who is the head, into Christ, </a:t>
            </a:r>
            <a:r>
              <a:rPr lang="en-US" sz="2800" b="1" dirty="0"/>
              <a:t>16 </a:t>
            </a:r>
            <a:r>
              <a:rPr lang="en-US" sz="2800" dirty="0"/>
              <a:t>from whom the whole body, joined and held together by every joint with which it is equipped, when each part is working properly, makes the body grow so that it builds itself up in </a:t>
            </a:r>
            <a:r>
              <a:rPr lang="en-US" sz="2800" dirty="0" smtClean="0"/>
              <a:t>love (Eph. 4:11-16)</a:t>
            </a:r>
            <a:endParaRPr lang="en-US" sz="2800" dirty="0"/>
          </a:p>
        </p:txBody>
      </p:sp>
    </p:spTree>
    <p:extLst>
      <p:ext uri="{BB962C8B-B14F-4D97-AF65-F5344CB8AC3E}">
        <p14:creationId xmlns:p14="http://schemas.microsoft.com/office/powerpoint/2010/main" val="2113301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1693" y="182880"/>
            <a:ext cx="11535508" cy="6527408"/>
          </a:xfrm>
        </p:spPr>
        <p:txBody>
          <a:bodyPr>
            <a:noAutofit/>
          </a:bodyPr>
          <a:lstStyle/>
          <a:p>
            <a:pPr marL="0" indent="0">
              <a:buNone/>
            </a:pPr>
            <a:r>
              <a:rPr lang="en-US" sz="2400" dirty="0" smtClean="0"/>
              <a:t>John 10:1-18: “Truly</a:t>
            </a:r>
            <a:r>
              <a:rPr lang="en-US" sz="2400" dirty="0"/>
              <a:t>, truly, I say to you, he who does not enter the sheepfold by the door but climbs in by another way, that man is a thief and a robber. </a:t>
            </a:r>
            <a:r>
              <a:rPr lang="en-US" sz="2400" b="1" dirty="0"/>
              <a:t>2 </a:t>
            </a:r>
            <a:r>
              <a:rPr lang="en-US" sz="2400" dirty="0"/>
              <a:t>But he who enters by the door is the shepherd of the sheep. </a:t>
            </a:r>
            <a:r>
              <a:rPr lang="en-US" sz="2400" b="1" dirty="0"/>
              <a:t>3 </a:t>
            </a:r>
            <a:r>
              <a:rPr lang="en-US" sz="2400" dirty="0"/>
              <a:t>To him the gatekeeper opens. The sheep hear his voice, and he calls his own sheep by name and leads them out. </a:t>
            </a:r>
            <a:r>
              <a:rPr lang="en-US" sz="2400" b="1" dirty="0"/>
              <a:t>4 </a:t>
            </a:r>
            <a:r>
              <a:rPr lang="en-US" sz="2400" dirty="0"/>
              <a:t>When he has brought out all his own, he goes before them, and the sheep follow him, for they know his voice. </a:t>
            </a:r>
            <a:r>
              <a:rPr lang="en-US" sz="2400" b="1" dirty="0"/>
              <a:t>5 </a:t>
            </a:r>
            <a:r>
              <a:rPr lang="en-US" sz="2400" dirty="0"/>
              <a:t>A stranger they will not follow, but they will flee from him, for they do not know the voice of strangers.” </a:t>
            </a:r>
            <a:r>
              <a:rPr lang="en-US" sz="2400" b="1" dirty="0"/>
              <a:t>6 </a:t>
            </a:r>
            <a:r>
              <a:rPr lang="en-US" sz="2400" dirty="0"/>
              <a:t>This figure of speech Jesus used with them, but they did not understand what he was saying to </a:t>
            </a:r>
            <a:r>
              <a:rPr lang="en-US" sz="2400" dirty="0" smtClean="0"/>
              <a:t>them. </a:t>
            </a:r>
            <a:r>
              <a:rPr lang="en-US" sz="2400" b="1" dirty="0" smtClean="0"/>
              <a:t>7</a:t>
            </a:r>
            <a:r>
              <a:rPr lang="en-US" sz="2400" b="1" dirty="0"/>
              <a:t> </a:t>
            </a:r>
            <a:r>
              <a:rPr lang="en-US" sz="2400" dirty="0"/>
              <a:t>So Jesus again said to them, “Truly, truly, I say to you, I am the door of the sheep. </a:t>
            </a:r>
            <a:r>
              <a:rPr lang="en-US" sz="2400" b="1" dirty="0"/>
              <a:t>8 </a:t>
            </a:r>
            <a:r>
              <a:rPr lang="en-US" sz="2400" dirty="0"/>
              <a:t>All who came before me are thieves and robbers, but the sheep did not listen to them. </a:t>
            </a:r>
            <a:r>
              <a:rPr lang="en-US" sz="2400" b="1" dirty="0"/>
              <a:t>9 </a:t>
            </a:r>
            <a:r>
              <a:rPr lang="en-US" sz="2400" dirty="0"/>
              <a:t>I am the door. If anyone enters by me, he will be saved and will go in and out and find pasture. </a:t>
            </a:r>
            <a:r>
              <a:rPr lang="en-US" sz="2400" b="1" dirty="0"/>
              <a:t>10 </a:t>
            </a:r>
            <a:r>
              <a:rPr lang="en-US" sz="2400" dirty="0"/>
              <a:t>The thief comes only to steal and kill and destroy. I came that they may have life and have it abundantly. </a:t>
            </a:r>
            <a:r>
              <a:rPr lang="en-US" sz="2400" b="1" dirty="0"/>
              <a:t>11 </a:t>
            </a:r>
            <a:r>
              <a:rPr lang="en-US" sz="2400" dirty="0"/>
              <a:t>I am the good shepherd. The good shepherd lays down his life for the sheep. </a:t>
            </a:r>
            <a:r>
              <a:rPr lang="en-US" sz="2400" b="1" dirty="0"/>
              <a:t>12 </a:t>
            </a:r>
            <a:r>
              <a:rPr lang="en-US" sz="2400" dirty="0"/>
              <a:t>He who is a hired hand and not a shepherd, who does not own the sheep, sees the wolf coming and leaves the sheep and flees, and the wolf snatches them and scatters them. </a:t>
            </a:r>
            <a:r>
              <a:rPr lang="en-US" sz="2400" b="1" dirty="0"/>
              <a:t>13 </a:t>
            </a:r>
            <a:r>
              <a:rPr lang="en-US" sz="2400" dirty="0"/>
              <a:t>He flees because he is a hired hand and cares nothing for the sheep. </a:t>
            </a:r>
            <a:r>
              <a:rPr lang="en-US" sz="2400" b="1" dirty="0"/>
              <a:t>14 </a:t>
            </a:r>
            <a:r>
              <a:rPr lang="en-US" sz="2400" dirty="0"/>
              <a:t>I am the good shepherd. I know my own and my own know me, </a:t>
            </a:r>
            <a:r>
              <a:rPr lang="en-US" sz="2400" b="1" dirty="0"/>
              <a:t>15 </a:t>
            </a:r>
            <a:r>
              <a:rPr lang="en-US" sz="2400" dirty="0"/>
              <a:t>just as the Father knows me and I know the </a:t>
            </a:r>
            <a:r>
              <a:rPr lang="en-US" sz="2400" dirty="0" smtClean="0"/>
              <a:t>Father; and I lay down my life for the sheep. </a:t>
            </a:r>
            <a:endParaRPr lang="en-US" sz="2400" dirty="0"/>
          </a:p>
        </p:txBody>
      </p:sp>
    </p:spTree>
    <p:extLst>
      <p:ext uri="{BB962C8B-B14F-4D97-AF65-F5344CB8AC3E}">
        <p14:creationId xmlns:p14="http://schemas.microsoft.com/office/powerpoint/2010/main" val="1345227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1693" y="182880"/>
            <a:ext cx="11535508" cy="6527408"/>
          </a:xfrm>
        </p:spPr>
        <p:txBody>
          <a:bodyPr>
            <a:noAutofit/>
          </a:bodyPr>
          <a:lstStyle/>
          <a:p>
            <a:pPr marL="0" indent="0">
              <a:buNone/>
            </a:pPr>
            <a:r>
              <a:rPr lang="en-US" sz="2400" dirty="0" smtClean="0"/>
              <a:t>I </a:t>
            </a:r>
            <a:r>
              <a:rPr lang="en-US" sz="2400" dirty="0"/>
              <a:t>must bring them also, and they will listen to my voice. So there will be one flock, one shepherd. </a:t>
            </a:r>
            <a:r>
              <a:rPr lang="en-US" sz="2400" b="1" dirty="0"/>
              <a:t>17 </a:t>
            </a:r>
            <a:r>
              <a:rPr lang="en-US" sz="2400" dirty="0"/>
              <a:t>For this reason the Father loves me, because I lay down my life that I may take it up again. </a:t>
            </a:r>
            <a:r>
              <a:rPr lang="en-US" sz="2400" b="1" dirty="0"/>
              <a:t>18 </a:t>
            </a:r>
            <a:r>
              <a:rPr lang="en-US" sz="2400" dirty="0"/>
              <a:t>No one takes it from me, but I lay it down of my own accord. I have authority to lay it down, and I have authority to take it up again. This charge I have received from my </a:t>
            </a:r>
            <a:r>
              <a:rPr lang="en-US" sz="2400" dirty="0" smtClean="0"/>
              <a:t>Father” (John 10:1-18)</a:t>
            </a:r>
            <a:endParaRPr lang="en-US" sz="2400" dirty="0"/>
          </a:p>
        </p:txBody>
      </p:sp>
    </p:spTree>
    <p:extLst>
      <p:ext uri="{BB962C8B-B14F-4D97-AF65-F5344CB8AC3E}">
        <p14:creationId xmlns:p14="http://schemas.microsoft.com/office/powerpoint/2010/main" val="9367058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8129" y="214896"/>
            <a:ext cx="10705514" cy="1172470"/>
          </a:xfrm>
        </p:spPr>
        <p:txBody>
          <a:bodyPr>
            <a:normAutofit fontScale="90000"/>
          </a:bodyPr>
          <a:lstStyle/>
          <a:p>
            <a:pPr algn="l"/>
            <a:r>
              <a:rPr lang="en-US" sz="4000" b="1" dirty="0" smtClean="0"/>
              <a:t>Word Studies </a:t>
            </a:r>
            <a:r>
              <a:rPr lang="en-US" dirty="0" smtClean="0"/>
              <a:t>– </a:t>
            </a:r>
            <a:r>
              <a:rPr lang="en-US" sz="4000" cap="none" spc="-150" dirty="0"/>
              <a:t>T</a:t>
            </a:r>
            <a:r>
              <a:rPr lang="en-US" sz="4000" cap="none" spc="-150" dirty="0" smtClean="0"/>
              <a:t>hree  pairs of words embodying three different duties</a:t>
            </a:r>
            <a:endParaRPr lang="en-US" sz="4000" spc="-150" dirty="0"/>
          </a:p>
        </p:txBody>
      </p:sp>
      <p:sp>
        <p:nvSpPr>
          <p:cNvPr id="3" name="Content Placeholder 2"/>
          <p:cNvSpPr>
            <a:spLocks noGrp="1"/>
          </p:cNvSpPr>
          <p:nvPr>
            <p:ph idx="1"/>
          </p:nvPr>
        </p:nvSpPr>
        <p:spPr>
          <a:xfrm>
            <a:off x="858129" y="1547446"/>
            <a:ext cx="10705514" cy="4192582"/>
          </a:xfrm>
        </p:spPr>
        <p:txBody>
          <a:bodyPr>
            <a:normAutofit/>
          </a:bodyPr>
          <a:lstStyle/>
          <a:p>
            <a:r>
              <a:rPr lang="en-US" sz="3200" dirty="0" smtClean="0"/>
              <a:t>Presbyter </a:t>
            </a:r>
          </a:p>
          <a:p>
            <a:r>
              <a:rPr lang="en-US" sz="3200" dirty="0" smtClean="0"/>
              <a:t>Bishop</a:t>
            </a:r>
          </a:p>
          <a:p>
            <a:r>
              <a:rPr lang="en-US" sz="3200" dirty="0" smtClean="0"/>
              <a:t>Pastor</a:t>
            </a:r>
            <a:endParaRPr lang="en-US" sz="3200" dirty="0"/>
          </a:p>
        </p:txBody>
      </p:sp>
    </p:spTree>
    <p:extLst>
      <p:ext uri="{BB962C8B-B14F-4D97-AF65-F5344CB8AC3E}">
        <p14:creationId xmlns:p14="http://schemas.microsoft.com/office/powerpoint/2010/main" val="6845639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979" y="309490"/>
            <a:ext cx="10948789" cy="841394"/>
          </a:xfrm>
        </p:spPr>
        <p:txBody>
          <a:bodyPr>
            <a:normAutofit/>
          </a:bodyPr>
          <a:lstStyle/>
          <a:p>
            <a:pPr algn="l"/>
            <a:r>
              <a:rPr lang="en-US" sz="3200" b="1" dirty="0" smtClean="0"/>
              <a:t>Presbyter (Elder)</a:t>
            </a:r>
            <a:endParaRPr lang="en-US" sz="3100" b="1" spc="-150" dirty="0"/>
          </a:p>
        </p:txBody>
      </p:sp>
      <p:sp>
        <p:nvSpPr>
          <p:cNvPr id="3" name="Content Placeholder 2"/>
          <p:cNvSpPr>
            <a:spLocks noGrp="1"/>
          </p:cNvSpPr>
          <p:nvPr>
            <p:ph idx="1"/>
          </p:nvPr>
        </p:nvSpPr>
        <p:spPr>
          <a:xfrm>
            <a:off x="858129" y="1547446"/>
            <a:ext cx="10705514" cy="4192582"/>
          </a:xfrm>
        </p:spPr>
        <p:txBody>
          <a:bodyPr>
            <a:normAutofit/>
          </a:bodyPr>
          <a:lstStyle/>
          <a:p>
            <a:r>
              <a:rPr lang="en-US" sz="2800" dirty="0" smtClean="0"/>
              <a:t> From </a:t>
            </a:r>
            <a:r>
              <a:rPr lang="en-US" sz="2800" i="1" dirty="0" smtClean="0"/>
              <a:t>presbuteros </a:t>
            </a:r>
            <a:r>
              <a:rPr lang="en-US" sz="2800" dirty="0" smtClean="0"/>
              <a:t>or “elder.”  Designates maturity.  </a:t>
            </a:r>
          </a:p>
          <a:p>
            <a:pPr marL="0" indent="0">
              <a:buNone/>
            </a:pPr>
            <a:endParaRPr lang="en-US" sz="2800" dirty="0"/>
          </a:p>
          <a:p>
            <a:pPr marL="0" indent="0">
              <a:buNone/>
            </a:pPr>
            <a:r>
              <a:rPr lang="en-US" sz="2800" dirty="0" smtClean="0"/>
              <a:t>“Do </a:t>
            </a:r>
            <a:r>
              <a:rPr lang="en-US" sz="2800" dirty="0"/>
              <a:t>not neglect the gift you have, which was given you by prophecy when the council of </a:t>
            </a:r>
            <a:r>
              <a:rPr lang="en-US" sz="2800" b="1" dirty="0" smtClean="0"/>
              <a:t>elders </a:t>
            </a:r>
            <a:r>
              <a:rPr lang="en-US" sz="2800" dirty="0" smtClean="0"/>
              <a:t>(presbytery, KJV, ASV, NASV)</a:t>
            </a:r>
            <a:r>
              <a:rPr lang="en-US" sz="2800" b="1" dirty="0" smtClean="0"/>
              <a:t> </a:t>
            </a:r>
            <a:r>
              <a:rPr lang="en-US" sz="2800" dirty="0"/>
              <a:t>laid their hands on </a:t>
            </a:r>
            <a:r>
              <a:rPr lang="en-US" sz="2800" dirty="0" smtClean="0"/>
              <a:t>you” (1 Ti. 4:14).</a:t>
            </a:r>
          </a:p>
        </p:txBody>
      </p:sp>
    </p:spTree>
    <p:extLst>
      <p:ext uri="{BB962C8B-B14F-4D97-AF65-F5344CB8AC3E}">
        <p14:creationId xmlns:p14="http://schemas.microsoft.com/office/powerpoint/2010/main" val="303641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8129" y="309489"/>
            <a:ext cx="10705514" cy="872197"/>
          </a:xfrm>
        </p:spPr>
        <p:txBody>
          <a:bodyPr>
            <a:normAutofit/>
          </a:bodyPr>
          <a:lstStyle/>
          <a:p>
            <a:pPr algn="l"/>
            <a:r>
              <a:rPr lang="en-US" sz="3200" b="1" dirty="0" smtClean="0"/>
              <a:t>Bishop</a:t>
            </a:r>
            <a:endParaRPr lang="en-US" sz="3100" b="1" spc="-150" dirty="0"/>
          </a:p>
        </p:txBody>
      </p:sp>
      <p:sp>
        <p:nvSpPr>
          <p:cNvPr id="3" name="Content Placeholder 2"/>
          <p:cNvSpPr>
            <a:spLocks noGrp="1"/>
          </p:cNvSpPr>
          <p:nvPr>
            <p:ph idx="1"/>
          </p:nvPr>
        </p:nvSpPr>
        <p:spPr>
          <a:xfrm>
            <a:off x="801858" y="1610508"/>
            <a:ext cx="10705514" cy="4192582"/>
          </a:xfrm>
        </p:spPr>
        <p:txBody>
          <a:bodyPr>
            <a:normAutofit fontScale="85000" lnSpcReduction="20000"/>
          </a:bodyPr>
          <a:lstStyle/>
          <a:p>
            <a:r>
              <a:rPr lang="en-US" sz="2800" dirty="0" smtClean="0"/>
              <a:t> </a:t>
            </a:r>
            <a:r>
              <a:rPr lang="en-US" sz="3300" dirty="0" smtClean="0"/>
              <a:t>From </a:t>
            </a:r>
            <a:r>
              <a:rPr lang="en-US" sz="3300" i="1" dirty="0" smtClean="0"/>
              <a:t>episcopos </a:t>
            </a:r>
            <a:r>
              <a:rPr lang="en-US" sz="3300" dirty="0" smtClean="0"/>
              <a:t>means “overseer.” Designates oversight.</a:t>
            </a:r>
          </a:p>
          <a:p>
            <a:endParaRPr lang="en-US" sz="2800" i="1" dirty="0"/>
          </a:p>
          <a:p>
            <a:pPr marL="0" indent="0">
              <a:buNone/>
            </a:pPr>
            <a:r>
              <a:rPr lang="en-US" sz="2800" dirty="0" smtClean="0"/>
              <a:t>“Paul </a:t>
            </a:r>
            <a:r>
              <a:rPr lang="en-US" sz="2800" dirty="0"/>
              <a:t>and Timothy, servants of Christ </a:t>
            </a:r>
            <a:r>
              <a:rPr lang="en-US" sz="2800" dirty="0" smtClean="0"/>
              <a:t>Jesus, to </a:t>
            </a:r>
            <a:r>
              <a:rPr lang="en-US" sz="2800" dirty="0"/>
              <a:t>all the saints in Christ Jesus who are at Philippi, with the </a:t>
            </a:r>
            <a:r>
              <a:rPr lang="en-US" sz="2800" b="1" dirty="0"/>
              <a:t>overseers</a:t>
            </a:r>
            <a:r>
              <a:rPr lang="en-US" sz="2800" dirty="0"/>
              <a:t> </a:t>
            </a:r>
            <a:r>
              <a:rPr lang="en-US" sz="2800" dirty="0" smtClean="0"/>
              <a:t>(bishops, KJV, NKJV, NASV) and deacons” (Phil. 1:1)</a:t>
            </a:r>
            <a:endParaRPr lang="en-US" sz="2800" i="1" dirty="0" smtClean="0"/>
          </a:p>
          <a:p>
            <a:pPr marL="0" indent="0">
              <a:buNone/>
            </a:pPr>
            <a:endParaRPr lang="en-US" sz="2800" dirty="0"/>
          </a:p>
          <a:p>
            <a:pPr marL="0" indent="0">
              <a:buNone/>
            </a:pPr>
            <a:r>
              <a:rPr lang="en-US" sz="2800" dirty="0" smtClean="0"/>
              <a:t>“The </a:t>
            </a:r>
            <a:r>
              <a:rPr lang="en-US" sz="2800" dirty="0"/>
              <a:t>saying is trustworthy: If anyone aspires to the office of </a:t>
            </a:r>
            <a:r>
              <a:rPr lang="en-US" sz="2800" b="1" dirty="0" smtClean="0"/>
              <a:t>overseer </a:t>
            </a:r>
            <a:r>
              <a:rPr lang="en-US" sz="2800" dirty="0" smtClean="0"/>
              <a:t>(bishop, KJV, NKJV, ASV)</a:t>
            </a:r>
            <a:r>
              <a:rPr lang="en-US" sz="2800" b="1" dirty="0" smtClean="0"/>
              <a:t>,</a:t>
            </a:r>
            <a:r>
              <a:rPr lang="en-US" sz="2800" dirty="0" smtClean="0"/>
              <a:t> </a:t>
            </a:r>
            <a:r>
              <a:rPr lang="en-US" sz="2800" dirty="0"/>
              <a:t>he desires a noble </a:t>
            </a:r>
            <a:r>
              <a:rPr lang="en-US" sz="2800" dirty="0" smtClean="0"/>
              <a:t>task” (1 Ti. 3:1)</a:t>
            </a:r>
          </a:p>
          <a:p>
            <a:pPr marL="0" indent="0">
              <a:buNone/>
            </a:pPr>
            <a:endParaRPr lang="en-US" sz="2800" dirty="0"/>
          </a:p>
          <a:p>
            <a:pPr marL="0" indent="0">
              <a:buNone/>
            </a:pPr>
            <a:r>
              <a:rPr lang="en-US" sz="2800" dirty="0" smtClean="0"/>
              <a:t>“Pay </a:t>
            </a:r>
            <a:r>
              <a:rPr lang="en-US" sz="2800" dirty="0"/>
              <a:t>careful attention to yourselves and to all the flock, in which the Holy Spirit has made you </a:t>
            </a:r>
            <a:r>
              <a:rPr lang="en-US" sz="2800" b="1" dirty="0" smtClean="0"/>
              <a:t>overseers </a:t>
            </a:r>
            <a:r>
              <a:rPr lang="en-US" sz="2800" dirty="0" smtClean="0"/>
              <a:t>(bishops, ASV), </a:t>
            </a:r>
            <a:r>
              <a:rPr lang="en-US" sz="2800" dirty="0"/>
              <a:t>to care for the church of God, which he obtained with his own </a:t>
            </a:r>
            <a:r>
              <a:rPr lang="en-US" sz="2800" dirty="0" smtClean="0"/>
              <a:t>blood” (Acts 20:28)</a:t>
            </a:r>
          </a:p>
          <a:p>
            <a:pPr marL="0" indent="0">
              <a:buNone/>
            </a:pPr>
            <a:endParaRPr lang="en-US" sz="2800" dirty="0"/>
          </a:p>
          <a:p>
            <a:pPr marL="0" indent="0">
              <a:buNone/>
            </a:pPr>
            <a:endParaRPr lang="en-US" sz="2800" dirty="0" smtClean="0"/>
          </a:p>
        </p:txBody>
      </p:sp>
    </p:spTree>
    <p:extLst>
      <p:ext uri="{BB962C8B-B14F-4D97-AF65-F5344CB8AC3E}">
        <p14:creationId xmlns:p14="http://schemas.microsoft.com/office/powerpoint/2010/main" val="2068987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8129" y="196948"/>
            <a:ext cx="10705514" cy="872197"/>
          </a:xfrm>
        </p:spPr>
        <p:txBody>
          <a:bodyPr>
            <a:normAutofit/>
          </a:bodyPr>
          <a:lstStyle/>
          <a:p>
            <a:pPr algn="l"/>
            <a:r>
              <a:rPr lang="en-US" sz="3200" b="1" dirty="0" smtClean="0"/>
              <a:t>Pastor</a:t>
            </a:r>
            <a:endParaRPr lang="en-US" sz="3100" b="1" spc="-150" dirty="0"/>
          </a:p>
        </p:txBody>
      </p:sp>
      <p:sp>
        <p:nvSpPr>
          <p:cNvPr id="3" name="Content Placeholder 2"/>
          <p:cNvSpPr>
            <a:spLocks noGrp="1"/>
          </p:cNvSpPr>
          <p:nvPr>
            <p:ph idx="1"/>
          </p:nvPr>
        </p:nvSpPr>
        <p:spPr>
          <a:xfrm>
            <a:off x="646386" y="1547445"/>
            <a:ext cx="10917257" cy="4712677"/>
          </a:xfrm>
        </p:spPr>
        <p:txBody>
          <a:bodyPr>
            <a:normAutofit lnSpcReduction="10000"/>
          </a:bodyPr>
          <a:lstStyle/>
          <a:p>
            <a:r>
              <a:rPr lang="en-US" sz="2800" dirty="0" smtClean="0"/>
              <a:t> </a:t>
            </a:r>
            <a:r>
              <a:rPr lang="en-US" sz="2600" dirty="0" smtClean="0"/>
              <a:t>From </a:t>
            </a:r>
            <a:r>
              <a:rPr lang="en-US" sz="2600" i="1" dirty="0" smtClean="0"/>
              <a:t>poimen </a:t>
            </a:r>
            <a:r>
              <a:rPr lang="en-US" sz="2600" dirty="0" smtClean="0"/>
              <a:t>means “pastor” or “shepherd.” Designates </a:t>
            </a:r>
            <a:r>
              <a:rPr lang="en-US" sz="2600" dirty="0"/>
              <a:t>f</a:t>
            </a:r>
            <a:r>
              <a:rPr lang="en-US" sz="2600" dirty="0" smtClean="0"/>
              <a:t>eeding or tending </a:t>
            </a:r>
            <a:endParaRPr lang="en-US" sz="2600" i="1" dirty="0"/>
          </a:p>
          <a:p>
            <a:pPr marL="0" indent="0">
              <a:buNone/>
            </a:pPr>
            <a:endParaRPr lang="en-US" sz="2400" i="1" dirty="0" smtClean="0"/>
          </a:p>
          <a:p>
            <a:pPr marL="0" indent="0">
              <a:buNone/>
            </a:pPr>
            <a:r>
              <a:rPr lang="en-US" sz="2400" i="1" dirty="0" smtClean="0"/>
              <a:t>“</a:t>
            </a:r>
            <a:r>
              <a:rPr lang="en-US" sz="2400" dirty="0"/>
              <a:t>And he gave the apostles, the prophets, the evangelists, the </a:t>
            </a:r>
            <a:r>
              <a:rPr lang="en-US" sz="2400" b="1" dirty="0"/>
              <a:t>shepherds</a:t>
            </a:r>
            <a:r>
              <a:rPr lang="en-US" sz="2400" dirty="0"/>
              <a:t> and </a:t>
            </a:r>
            <a:r>
              <a:rPr lang="en-US" sz="2400" dirty="0" smtClean="0"/>
              <a:t>teachers” (Eph. 4:11)</a:t>
            </a:r>
          </a:p>
          <a:p>
            <a:pPr marL="0" indent="0">
              <a:buNone/>
            </a:pPr>
            <a:endParaRPr lang="en-US" sz="2400" i="1" dirty="0" smtClean="0"/>
          </a:p>
          <a:p>
            <a:pPr marL="0" indent="0">
              <a:buNone/>
            </a:pPr>
            <a:r>
              <a:rPr lang="en-US" sz="2400" dirty="0" smtClean="0"/>
              <a:t>“Be </a:t>
            </a:r>
            <a:r>
              <a:rPr lang="en-US" sz="2400" dirty="0"/>
              <a:t>on guard for yourselves and for all the flock, among which the Holy Spirit has made you overseers, to </a:t>
            </a:r>
            <a:r>
              <a:rPr lang="en-US" sz="2400" b="1" dirty="0" smtClean="0"/>
              <a:t>shepherd</a:t>
            </a:r>
            <a:r>
              <a:rPr lang="en-US" sz="2400" dirty="0" smtClean="0"/>
              <a:t> (feed, KJV, NKJV) </a:t>
            </a:r>
            <a:r>
              <a:rPr lang="en-US" sz="2400" dirty="0"/>
              <a:t>the church of God which He purchased with His own </a:t>
            </a:r>
            <a:r>
              <a:rPr lang="en-US" sz="2400" dirty="0" smtClean="0"/>
              <a:t>blood” (Acts 20:28, ASV, NASV).  </a:t>
            </a:r>
          </a:p>
          <a:p>
            <a:pPr marL="0" indent="0">
              <a:buNone/>
            </a:pPr>
            <a:endParaRPr lang="en-US" sz="2400" dirty="0"/>
          </a:p>
          <a:p>
            <a:pPr marL="0" indent="0">
              <a:buNone/>
            </a:pPr>
            <a:r>
              <a:rPr lang="en-US" sz="2400" dirty="0" smtClean="0"/>
              <a:t>“</a:t>
            </a:r>
            <a:r>
              <a:rPr lang="en-US" sz="2400" b="1" dirty="0" smtClean="0"/>
              <a:t>Shepherd </a:t>
            </a:r>
            <a:r>
              <a:rPr lang="en-US" sz="2400" dirty="0" smtClean="0"/>
              <a:t>(KJV says feed, ASV says tend) the </a:t>
            </a:r>
            <a:r>
              <a:rPr lang="en-US" sz="2400" dirty="0"/>
              <a:t>flock of God that is among </a:t>
            </a:r>
            <a:r>
              <a:rPr lang="en-US" sz="2400" dirty="0" smtClean="0"/>
              <a:t>you”</a:t>
            </a:r>
            <a:r>
              <a:rPr lang="is-IS" sz="2400" dirty="0" smtClean="0"/>
              <a:t>… (1 Pet. 5:2a)</a:t>
            </a:r>
            <a:endParaRPr lang="en-US" sz="2400" dirty="0" smtClean="0"/>
          </a:p>
          <a:p>
            <a:pPr marL="0" indent="0">
              <a:buNone/>
            </a:pPr>
            <a:endParaRPr lang="en-US" sz="2400" i="1" dirty="0"/>
          </a:p>
          <a:p>
            <a:pPr marL="0" indent="0">
              <a:buNone/>
            </a:pPr>
            <a:endParaRPr lang="en-US" sz="2400" i="1" dirty="0"/>
          </a:p>
          <a:p>
            <a:pPr marL="0" indent="0">
              <a:buNone/>
            </a:pPr>
            <a:endParaRPr lang="en-US" sz="2400" i="1" dirty="0"/>
          </a:p>
          <a:p>
            <a:pPr marL="0" indent="0">
              <a:buNone/>
            </a:pPr>
            <a:endParaRPr lang="en-US" sz="2800" dirty="0" smtClean="0"/>
          </a:p>
        </p:txBody>
      </p:sp>
    </p:spTree>
    <p:extLst>
      <p:ext uri="{BB962C8B-B14F-4D97-AF65-F5344CB8AC3E}">
        <p14:creationId xmlns:p14="http://schemas.microsoft.com/office/powerpoint/2010/main" val="472942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114" y="492369"/>
            <a:ext cx="10888394" cy="1055077"/>
          </a:xfrm>
        </p:spPr>
        <p:txBody>
          <a:bodyPr>
            <a:normAutofit/>
          </a:bodyPr>
          <a:lstStyle/>
          <a:p>
            <a:pPr algn="l"/>
            <a:r>
              <a:rPr lang="en-US" sz="3600" b="1" dirty="0" smtClean="0"/>
              <a:t>Other terms</a:t>
            </a:r>
            <a:endParaRPr lang="en-US" sz="3600" b="1" dirty="0"/>
          </a:p>
        </p:txBody>
      </p:sp>
      <p:sp>
        <p:nvSpPr>
          <p:cNvPr id="3" name="Content Placeholder 2"/>
          <p:cNvSpPr>
            <a:spLocks noGrp="1"/>
          </p:cNvSpPr>
          <p:nvPr>
            <p:ph idx="1"/>
          </p:nvPr>
        </p:nvSpPr>
        <p:spPr>
          <a:xfrm>
            <a:off x="647114" y="1772529"/>
            <a:ext cx="10761784" cy="3967498"/>
          </a:xfrm>
        </p:spPr>
        <p:txBody>
          <a:bodyPr>
            <a:normAutofit/>
          </a:bodyPr>
          <a:lstStyle/>
          <a:p>
            <a:r>
              <a:rPr lang="en-US" sz="2800" dirty="0" smtClean="0"/>
              <a:t>Ro. 12:8: “The one that </a:t>
            </a:r>
            <a:r>
              <a:rPr lang="en-US" sz="2800" b="1" dirty="0" smtClean="0"/>
              <a:t>leads</a:t>
            </a:r>
            <a:r>
              <a:rPr lang="en-US" sz="2800" dirty="0" smtClean="0"/>
              <a:t>” (ESV) or “He that </a:t>
            </a:r>
            <a:r>
              <a:rPr lang="en-US" sz="2800" b="1" dirty="0" smtClean="0"/>
              <a:t>ruleth</a:t>
            </a:r>
            <a:r>
              <a:rPr lang="en-US" sz="2800" dirty="0" smtClean="0"/>
              <a:t>” (KJV) “</a:t>
            </a:r>
          </a:p>
          <a:p>
            <a:r>
              <a:rPr lang="en-US" sz="2800" dirty="0" smtClean="0"/>
              <a:t>1 Th. 5:12: “The one having </a:t>
            </a:r>
            <a:r>
              <a:rPr lang="en-US" sz="2800" b="1" dirty="0" smtClean="0"/>
              <a:t>charge </a:t>
            </a:r>
            <a:r>
              <a:rPr lang="en-US" sz="2800" dirty="0" smtClean="0"/>
              <a:t>over you” (NASV) or “</a:t>
            </a:r>
            <a:r>
              <a:rPr lang="en-US" sz="2800" b="1" dirty="0" smtClean="0"/>
              <a:t>over </a:t>
            </a:r>
            <a:r>
              <a:rPr lang="en-US" sz="2800" dirty="0" smtClean="0"/>
              <a:t>you” (ESV)</a:t>
            </a:r>
          </a:p>
          <a:p>
            <a:r>
              <a:rPr lang="en-US" sz="2800" dirty="0" smtClean="0"/>
              <a:t> Heb. 13:7:  The ones who </a:t>
            </a:r>
            <a:r>
              <a:rPr lang="en-US" sz="2800" b="1" dirty="0" smtClean="0"/>
              <a:t>lead</a:t>
            </a:r>
            <a:r>
              <a:rPr lang="en-US" sz="2800" dirty="0" smtClean="0"/>
              <a:t> (ESV) or having the </a:t>
            </a:r>
            <a:r>
              <a:rPr lang="en-US" sz="2800" b="1" dirty="0" smtClean="0"/>
              <a:t>rule</a:t>
            </a:r>
            <a:r>
              <a:rPr lang="en-US" sz="2800" dirty="0" smtClean="0"/>
              <a:t>” (KJV)</a:t>
            </a:r>
          </a:p>
        </p:txBody>
      </p:sp>
    </p:spTree>
    <p:extLst>
      <p:ext uri="{BB962C8B-B14F-4D97-AF65-F5344CB8AC3E}">
        <p14:creationId xmlns:p14="http://schemas.microsoft.com/office/powerpoint/2010/main" val="1975694847"/>
      </p:ext>
    </p:extLst>
  </p:cSld>
  <p:clrMapOvr>
    <a:masterClrMapping/>
  </p:clrMapOvr>
  <p:timing>
    <p:tnLst>
      <p:par>
        <p:cTn id="1" dur="indefinite" restart="never" nodeType="tmRoot"/>
      </p:par>
    </p:tn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261</TotalTime>
  <Words>1124</Words>
  <Application>Microsoft Macintosh PowerPoint</Application>
  <PresentationFormat>Widescreen</PresentationFormat>
  <Paragraphs>80</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Gill Sans MT</vt:lpstr>
      <vt:lpstr>Wingdings</vt:lpstr>
      <vt:lpstr>Arial</vt:lpstr>
      <vt:lpstr>Parcel</vt:lpstr>
      <vt:lpstr>They smell like sheep</vt:lpstr>
      <vt:lpstr>PowerPoint Presentation</vt:lpstr>
      <vt:lpstr>PowerPoint Presentation</vt:lpstr>
      <vt:lpstr>PowerPoint Presentation</vt:lpstr>
      <vt:lpstr>Word Studies – Three  pairs of words embodying three different duties</vt:lpstr>
      <vt:lpstr>Presbyter (Elder)</vt:lpstr>
      <vt:lpstr>Bishop</vt:lpstr>
      <vt:lpstr>Pastor</vt:lpstr>
      <vt:lpstr>Other terms</vt:lpstr>
      <vt:lpstr>Three readings</vt:lpstr>
      <vt:lpstr>Three readings</vt:lpstr>
      <vt:lpstr>Three readings</vt:lpstr>
      <vt:lpstr>How to be Shepherds…emulate the chief shepherd (John 10:11)</vt:lpstr>
      <vt:lpstr>How to be Shepherds</vt:lpstr>
      <vt:lpstr>Three Literal Duties of a Shepherd (cf. Ezek. 34:2, 13-14; Jer. 23:1-4)</vt:lpstr>
      <vt:lpstr>The church’s obligation to submit (Heb. 13:7, 17; 1 Th. 5:12-14)</vt:lpstr>
      <vt:lpstr>Four possibilities: A church is either...</vt:lpstr>
      <vt:lpstr>PowerPoint Presentation</vt:lpstr>
      <vt:lpstr>They smell like sheep</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They smell like sheep</dc:title>
  <dc:creator>Microsoft Office User</dc:creator>
  <cp:lastModifiedBy>Microsoft Office User</cp:lastModifiedBy>
  <cp:revision>30</cp:revision>
  <dcterms:created xsi:type="dcterms:W3CDTF">2016-02-28T01:47:44Z</dcterms:created>
  <dcterms:modified xsi:type="dcterms:W3CDTF">2016-02-28T20:26:41Z</dcterms:modified>
</cp:coreProperties>
</file>