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7" r:id="rId2"/>
    <p:sldId id="258" r:id="rId3"/>
    <p:sldId id="259" r:id="rId4"/>
    <p:sldId id="266" r:id="rId5"/>
    <p:sldId id="268" r:id="rId6"/>
    <p:sldId id="270" r:id="rId7"/>
    <p:sldId id="271" r:id="rId8"/>
    <p:sldId id="272" r:id="rId9"/>
    <p:sldId id="273" r:id="rId10"/>
    <p:sldId id="274" r:id="rId11"/>
    <p:sldId id="275" r:id="rId12"/>
    <p:sldId id="276" r:id="rId13"/>
    <p:sldId id="277" r:id="rId14"/>
    <p:sldId id="278" r:id="rId15"/>
    <p:sldId id="280" r:id="rId16"/>
    <p:sldId id="281" r:id="rId17"/>
    <p:sldId id="282" r:id="rId18"/>
    <p:sldId id="283" r:id="rId19"/>
    <p:sldId id="284" r:id="rId20"/>
    <p:sldId id="285" r:id="rId21"/>
    <p:sldId id="291" r:id="rId22"/>
    <p:sldId id="287" r:id="rId23"/>
    <p:sldId id="289" r:id="rId24"/>
    <p:sldId id="288"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5"/>
    <p:restoredTop sz="93783"/>
  </p:normalViewPr>
  <p:slideViewPr>
    <p:cSldViewPr snapToGrid="0" snapToObjects="1">
      <p:cViewPr>
        <p:scale>
          <a:sx n="66" d="100"/>
          <a:sy n="66" d="100"/>
        </p:scale>
        <p:origin x="1792" y="7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884059-1668-0E48-9C8C-F74CD1867340}" type="datetimeFigureOut">
              <a:rPr lang="en-US" smtClean="0"/>
              <a:t>3/27/16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5D623-F1EB-DE4B-8C0B-B9A97CA811CC}" type="slidenum">
              <a:rPr lang="en-US" smtClean="0"/>
              <a:t>‹#›</a:t>
            </a:fld>
            <a:endParaRPr lang="en-US" dirty="0"/>
          </a:p>
        </p:txBody>
      </p:sp>
    </p:spTree>
    <p:extLst>
      <p:ext uri="{BB962C8B-B14F-4D97-AF65-F5344CB8AC3E}">
        <p14:creationId xmlns:p14="http://schemas.microsoft.com/office/powerpoint/2010/main" val="83026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families</a:t>
            </a:r>
            <a:r>
              <a:rPr lang="en-US" baseline="0" dirty="0" smtClean="0"/>
              <a:t> go, so go the city, the country and the world.  When for example, love. Respect, honesty, responsibility, subjection, and fairness – the bonding elements of the family – are not taught in the home, how can they possibly exist in society? No nation can long survive the absence of these fundamentals in family life; they are the basis of all human relationships” --- L.A. Stauffer, Family Life, </a:t>
            </a:r>
            <a:r>
              <a:rPr lang="en-US" b="1" baseline="0" dirty="0" smtClean="0"/>
              <a:t>A Biblical Perspective</a:t>
            </a:r>
            <a:r>
              <a:rPr lang="en-US" baseline="0" dirty="0" smtClean="0"/>
              <a:t>, </a:t>
            </a:r>
            <a:r>
              <a:rPr lang="en-US" i="1" u="sng" baseline="0" dirty="0" smtClean="0"/>
              <a:t>page 2</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06CEBA4-AE70-4285-867B-A0325F8307A3}" type="slidenum">
              <a:rPr lang="en-US" smtClean="0"/>
              <a:t>1</a:t>
            </a:fld>
            <a:endParaRPr lang="en-US" dirty="0"/>
          </a:p>
        </p:txBody>
      </p:sp>
    </p:spTree>
    <p:extLst>
      <p:ext uri="{BB962C8B-B14F-4D97-AF65-F5344CB8AC3E}">
        <p14:creationId xmlns:p14="http://schemas.microsoft.com/office/powerpoint/2010/main" val="112032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Most</a:t>
            </a:r>
            <a:r>
              <a:rPr lang="en-US" sz="1050" baseline="0" dirty="0" smtClean="0"/>
              <a:t> of us are familiar with the character of Scarlett O’Hara in the movie </a:t>
            </a:r>
            <a:r>
              <a:rPr lang="en-US" sz="1050" i="1" baseline="0" dirty="0" smtClean="0"/>
              <a:t>Gone with the Wind</a:t>
            </a:r>
            <a:r>
              <a:rPr lang="en-US" sz="1050" i="0" baseline="0" dirty="0" smtClean="0"/>
              <a:t>.  It stands as one of the great movies of all times.  At first glance the emphasis appears to be the American South and Civil War challenges of the period; however, it is really about Scarlett who is flirtatious, beguiling and manipulative.  Her southern charm drives men to her like a magnet and she delights in the attention.  One is reminded of Solomon’s picture of such a woman as she “snares” her prey and seduces men with her words (7:21-23).  </a:t>
            </a:r>
          </a:p>
          <a:p>
            <a:endParaRPr lang="en-US" sz="1050" i="0" baseline="0" dirty="0" smtClean="0"/>
          </a:p>
          <a:p>
            <a:r>
              <a:rPr lang="en-US" sz="1050" i="0" baseline="0" dirty="0" smtClean="0"/>
              <a:t>Proverbs is similar to this contrast in its development of the good way to the bad way, the good son to the foolish son, the ant to the sluggard – and with our emphasis in this lesson – the foolish woman to the wise woman.  Not every wife is a “good thing” as Solomon says some are “rottenness in his (husband’s) bones” (prov. 18:22, 24).</a:t>
            </a:r>
          </a:p>
          <a:p>
            <a:endParaRPr lang="en-US" sz="1050" i="0" baseline="0" dirty="0" smtClean="0"/>
          </a:p>
          <a:p>
            <a:r>
              <a:rPr lang="en-US" sz="1050" i="0" baseline="0" dirty="0" smtClean="0"/>
              <a:t> We will spend a great dal of time talking about the worthy woman so we should read that section now (31:10-31).  The ASV calls her “worthy” while the NASV says she is “excellent” and the KJV has it as “virtuous.” The NIV calls her the “woman of noble character.”  This woman has it together.  Keep in mind that this woman is virtuous not because of what she does but because of who she is.  That she is a producer of good fruits is the result of a good heart. </a:t>
            </a:r>
          </a:p>
          <a:p>
            <a:endParaRPr lang="en-US" sz="1050" i="0" baseline="0" dirty="0" smtClean="0"/>
          </a:p>
          <a:p>
            <a:r>
              <a:rPr lang="en-US" sz="1050" i="0" baseline="0" dirty="0" smtClean="0"/>
              <a:t>While wisdom is personified (wisdom is the thing that is shown as a person or a woman in this scenario – 8:11; 9:1-5).  In chapter 31 wisdom is lived out in this woman.  With all the emphasis in this present world liberating women and their rights.  Solomon provides us with a living portrait of the liberated woman.  The Bible liberates a woman like no other; however, like all the freedoms or liberties, there are constraints (laws).  The “excellent” woman of Proverbs is liberated because she is wise and she proves herself by adapting her life to God’s vision of worthiness and virtue.  Chapter 31 is acrostic, or a Hebrew arrangement that has 22 letters of the alphabet highlighted (vv. 10-31; Psa. 119).  </a:t>
            </a:r>
          </a:p>
          <a:p>
            <a:endParaRPr lang="en-US" sz="1050" i="0" baseline="0" dirty="0" smtClean="0"/>
          </a:p>
          <a:p>
            <a:r>
              <a:rPr lang="en-US" sz="1050" i="0" baseline="0" dirty="0" smtClean="0"/>
              <a:t>A study of 1 Pet. 3:1-6 and Tit. 2:3-5 are in order as a precursor to this study.  </a:t>
            </a:r>
            <a:endParaRPr lang="en-US" sz="1050" dirty="0"/>
          </a:p>
        </p:txBody>
      </p:sp>
      <p:sp>
        <p:nvSpPr>
          <p:cNvPr id="4" name="Slide Number Placeholder 3"/>
          <p:cNvSpPr>
            <a:spLocks noGrp="1"/>
          </p:cNvSpPr>
          <p:nvPr>
            <p:ph type="sldNum" sz="quarter" idx="10"/>
          </p:nvPr>
        </p:nvSpPr>
        <p:spPr/>
        <p:txBody>
          <a:bodyPr/>
          <a:lstStyle/>
          <a:p>
            <a:fld id="{091CEFCD-EA17-433B-9713-904AEEC115B0}" type="slidenum">
              <a:rPr lang="en-US" smtClean="0"/>
              <a:t>8</a:t>
            </a:fld>
            <a:endParaRPr lang="en-US" dirty="0"/>
          </a:p>
        </p:txBody>
      </p:sp>
    </p:spTree>
    <p:extLst>
      <p:ext uri="{BB962C8B-B14F-4D97-AF65-F5344CB8AC3E}">
        <p14:creationId xmlns:p14="http://schemas.microsoft.com/office/powerpoint/2010/main" val="173514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1CEFCD-EA17-433B-9713-904AEEC115B0}" type="slidenum">
              <a:rPr lang="en-US" smtClean="0"/>
              <a:t>9</a:t>
            </a:fld>
            <a:endParaRPr lang="en-US" dirty="0"/>
          </a:p>
        </p:txBody>
      </p:sp>
    </p:spTree>
    <p:extLst>
      <p:ext uri="{BB962C8B-B14F-4D97-AF65-F5344CB8AC3E}">
        <p14:creationId xmlns:p14="http://schemas.microsoft.com/office/powerpoint/2010/main" val="79001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1AC759-24BF-EC4D-892E-A8B729C85833}" type="datetime1">
              <a:rPr lang="en-US" smtClean="0"/>
              <a:t>3/27/16</a:t>
            </a:fld>
            <a:endParaRPr lang="en-US" dirty="0"/>
          </a:p>
        </p:txBody>
      </p:sp>
      <p:sp>
        <p:nvSpPr>
          <p:cNvPr id="5" name="Footer Placeholder 4"/>
          <p:cNvSpPr>
            <a:spLocks noGrp="1"/>
          </p:cNvSpPr>
          <p:nvPr>
            <p:ph type="ftr" sz="quarter" idx="11"/>
          </p:nvPr>
        </p:nvSpPr>
        <p:spPr/>
        <p:txBody>
          <a:bodyPr/>
          <a:lstStyle/>
          <a:p>
            <a:r>
              <a:rPr lang="en-US" dirty="0" smtClean="0"/>
              <a:t>A Godly Family - The First S - Spirituality (Wife)</a:t>
            </a:r>
            <a:endParaRPr lang="en-US" dirty="0"/>
          </a:p>
        </p:txBody>
      </p:sp>
      <p:sp>
        <p:nvSpPr>
          <p:cNvPr id="6" name="Slide Number Placeholder 5"/>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7675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6C365E-51F4-344B-9B15-120AC526F694}" type="datetime1">
              <a:rPr lang="en-US" smtClean="0"/>
              <a:t>3/27/16</a:t>
            </a:fld>
            <a:endParaRPr lang="en-US" dirty="0"/>
          </a:p>
        </p:txBody>
      </p:sp>
      <p:sp>
        <p:nvSpPr>
          <p:cNvPr id="5" name="Footer Placeholder 4"/>
          <p:cNvSpPr>
            <a:spLocks noGrp="1"/>
          </p:cNvSpPr>
          <p:nvPr>
            <p:ph type="ftr" sz="quarter" idx="11"/>
          </p:nvPr>
        </p:nvSpPr>
        <p:spPr/>
        <p:txBody>
          <a:bodyPr/>
          <a:lstStyle/>
          <a:p>
            <a:r>
              <a:rPr lang="en-US" dirty="0" smtClean="0"/>
              <a:t>A Godly Family - The First S - Spirituality (Wife)</a:t>
            </a:r>
            <a:endParaRPr lang="en-US" dirty="0"/>
          </a:p>
        </p:txBody>
      </p:sp>
      <p:sp>
        <p:nvSpPr>
          <p:cNvPr id="6" name="Slide Number Placeholder 5"/>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28616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D1807C-22AD-114C-8821-312BDF17D164}" type="datetime1">
              <a:rPr lang="en-US" smtClean="0"/>
              <a:t>3/27/16</a:t>
            </a:fld>
            <a:endParaRPr lang="en-US" dirty="0"/>
          </a:p>
        </p:txBody>
      </p:sp>
      <p:sp>
        <p:nvSpPr>
          <p:cNvPr id="5" name="Footer Placeholder 4"/>
          <p:cNvSpPr>
            <a:spLocks noGrp="1"/>
          </p:cNvSpPr>
          <p:nvPr>
            <p:ph type="ftr" sz="quarter" idx="11"/>
          </p:nvPr>
        </p:nvSpPr>
        <p:spPr/>
        <p:txBody>
          <a:bodyPr/>
          <a:lstStyle/>
          <a:p>
            <a:r>
              <a:rPr lang="en-US" dirty="0" smtClean="0"/>
              <a:t>A Godly Family - The First S - Spirituality (Wife)</a:t>
            </a:r>
            <a:endParaRPr lang="en-US" dirty="0"/>
          </a:p>
        </p:txBody>
      </p:sp>
      <p:sp>
        <p:nvSpPr>
          <p:cNvPr id="6" name="Slide Number Placeholder 5"/>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133510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A2B8C3-B790-D745-B021-AAB77D51937F}" type="datetime1">
              <a:rPr lang="en-US" smtClean="0"/>
              <a:t>3/27/16</a:t>
            </a:fld>
            <a:endParaRPr lang="en-US" dirty="0"/>
          </a:p>
        </p:txBody>
      </p:sp>
      <p:sp>
        <p:nvSpPr>
          <p:cNvPr id="5" name="Footer Placeholder 4"/>
          <p:cNvSpPr>
            <a:spLocks noGrp="1"/>
          </p:cNvSpPr>
          <p:nvPr>
            <p:ph type="ftr" sz="quarter" idx="11"/>
          </p:nvPr>
        </p:nvSpPr>
        <p:spPr/>
        <p:txBody>
          <a:bodyPr/>
          <a:lstStyle/>
          <a:p>
            <a:r>
              <a:rPr lang="en-US" dirty="0" smtClean="0"/>
              <a:t>A Godly Family - The First S - Spirituality (Wife)</a:t>
            </a:r>
            <a:endParaRPr lang="en-US" dirty="0"/>
          </a:p>
        </p:txBody>
      </p:sp>
      <p:sp>
        <p:nvSpPr>
          <p:cNvPr id="6" name="Slide Number Placeholder 5"/>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149805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371B7A-9417-6147-8F6D-DDC13371B31E}" type="datetime1">
              <a:rPr lang="en-US" smtClean="0"/>
              <a:t>3/27/16</a:t>
            </a:fld>
            <a:endParaRPr lang="en-US" dirty="0"/>
          </a:p>
        </p:txBody>
      </p:sp>
      <p:sp>
        <p:nvSpPr>
          <p:cNvPr id="5" name="Footer Placeholder 4"/>
          <p:cNvSpPr>
            <a:spLocks noGrp="1"/>
          </p:cNvSpPr>
          <p:nvPr>
            <p:ph type="ftr" sz="quarter" idx="11"/>
          </p:nvPr>
        </p:nvSpPr>
        <p:spPr/>
        <p:txBody>
          <a:bodyPr/>
          <a:lstStyle/>
          <a:p>
            <a:r>
              <a:rPr lang="en-US" dirty="0" smtClean="0"/>
              <a:t>A Godly Family - The First S - Spirituality (Wife)</a:t>
            </a:r>
            <a:endParaRPr lang="en-US" dirty="0"/>
          </a:p>
        </p:txBody>
      </p:sp>
      <p:sp>
        <p:nvSpPr>
          <p:cNvPr id="6" name="Slide Number Placeholder 5"/>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69930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48E676-B493-EB47-B695-78512D4FEF7D}" type="datetime1">
              <a:rPr lang="en-US" smtClean="0"/>
              <a:t>3/27/16</a:t>
            </a:fld>
            <a:endParaRPr lang="en-US" dirty="0"/>
          </a:p>
        </p:txBody>
      </p:sp>
      <p:sp>
        <p:nvSpPr>
          <p:cNvPr id="6" name="Footer Placeholder 5"/>
          <p:cNvSpPr>
            <a:spLocks noGrp="1"/>
          </p:cNvSpPr>
          <p:nvPr>
            <p:ph type="ftr" sz="quarter" idx="11"/>
          </p:nvPr>
        </p:nvSpPr>
        <p:spPr/>
        <p:txBody>
          <a:bodyPr/>
          <a:lstStyle/>
          <a:p>
            <a:r>
              <a:rPr lang="en-US" dirty="0" smtClean="0"/>
              <a:t>A Godly Family - The First S - Spirituality (Wife)</a:t>
            </a:r>
            <a:endParaRPr lang="en-US" dirty="0"/>
          </a:p>
        </p:txBody>
      </p:sp>
      <p:sp>
        <p:nvSpPr>
          <p:cNvPr id="7" name="Slide Number Placeholder 6"/>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211530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4DDBB4-3187-4D48-86C2-06A1E5CD8497}" type="datetime1">
              <a:rPr lang="en-US" smtClean="0"/>
              <a:t>3/27/16</a:t>
            </a:fld>
            <a:endParaRPr lang="en-US" dirty="0"/>
          </a:p>
        </p:txBody>
      </p:sp>
      <p:sp>
        <p:nvSpPr>
          <p:cNvPr id="8" name="Footer Placeholder 7"/>
          <p:cNvSpPr>
            <a:spLocks noGrp="1"/>
          </p:cNvSpPr>
          <p:nvPr>
            <p:ph type="ftr" sz="quarter" idx="11"/>
          </p:nvPr>
        </p:nvSpPr>
        <p:spPr/>
        <p:txBody>
          <a:bodyPr/>
          <a:lstStyle/>
          <a:p>
            <a:r>
              <a:rPr lang="en-US" dirty="0" smtClean="0"/>
              <a:t>A Godly Family - The First S - Spirituality (Wife)</a:t>
            </a:r>
            <a:endParaRPr lang="en-US" dirty="0"/>
          </a:p>
        </p:txBody>
      </p:sp>
      <p:sp>
        <p:nvSpPr>
          <p:cNvPr id="9" name="Slide Number Placeholder 8"/>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36426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9F86D0-2B65-F443-B25B-1AEAE82BDEF4}" type="datetime1">
              <a:rPr lang="en-US" smtClean="0"/>
              <a:t>3/27/16</a:t>
            </a:fld>
            <a:endParaRPr lang="en-US"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
        <p:nvSpPr>
          <p:cNvPr id="5" name="Slide Number Placeholder 4"/>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190520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E54D-2CAA-044C-B96D-C31BA05AF013}" type="datetime1">
              <a:rPr lang="en-US" smtClean="0"/>
              <a:t>3/27/16</a:t>
            </a:fld>
            <a:endParaRPr lang="en-US" dirty="0"/>
          </a:p>
        </p:txBody>
      </p:sp>
      <p:sp>
        <p:nvSpPr>
          <p:cNvPr id="3" name="Footer Placeholder 2"/>
          <p:cNvSpPr>
            <a:spLocks noGrp="1"/>
          </p:cNvSpPr>
          <p:nvPr>
            <p:ph type="ftr" sz="quarter" idx="11"/>
          </p:nvPr>
        </p:nvSpPr>
        <p:spPr/>
        <p:txBody>
          <a:bodyPr/>
          <a:lstStyle/>
          <a:p>
            <a:r>
              <a:rPr lang="en-US" dirty="0" smtClean="0"/>
              <a:t>A Godly Family - The First S - Spirituality (Wife)</a:t>
            </a:r>
            <a:endParaRPr lang="en-US" dirty="0"/>
          </a:p>
        </p:txBody>
      </p:sp>
      <p:sp>
        <p:nvSpPr>
          <p:cNvPr id="4" name="Slide Number Placeholder 3"/>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187443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C296A-3049-A042-B478-7917C6915C3B}" type="datetime1">
              <a:rPr lang="en-US" smtClean="0"/>
              <a:t>3/27/16</a:t>
            </a:fld>
            <a:endParaRPr lang="en-US" dirty="0"/>
          </a:p>
        </p:txBody>
      </p:sp>
      <p:sp>
        <p:nvSpPr>
          <p:cNvPr id="6" name="Footer Placeholder 5"/>
          <p:cNvSpPr>
            <a:spLocks noGrp="1"/>
          </p:cNvSpPr>
          <p:nvPr>
            <p:ph type="ftr" sz="quarter" idx="11"/>
          </p:nvPr>
        </p:nvSpPr>
        <p:spPr/>
        <p:txBody>
          <a:bodyPr/>
          <a:lstStyle/>
          <a:p>
            <a:r>
              <a:rPr lang="en-US" dirty="0" smtClean="0"/>
              <a:t>A Godly Family - The First S - Spirituality (Wife)</a:t>
            </a:r>
            <a:endParaRPr lang="en-US" dirty="0"/>
          </a:p>
        </p:txBody>
      </p:sp>
      <p:sp>
        <p:nvSpPr>
          <p:cNvPr id="7" name="Slide Number Placeholder 6"/>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5975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EC497-B8DB-F741-9189-1BF283619401}" type="datetime1">
              <a:rPr lang="en-US" smtClean="0"/>
              <a:t>3/27/16</a:t>
            </a:fld>
            <a:endParaRPr lang="en-US" dirty="0"/>
          </a:p>
        </p:txBody>
      </p:sp>
      <p:sp>
        <p:nvSpPr>
          <p:cNvPr id="6" name="Footer Placeholder 5"/>
          <p:cNvSpPr>
            <a:spLocks noGrp="1"/>
          </p:cNvSpPr>
          <p:nvPr>
            <p:ph type="ftr" sz="quarter" idx="11"/>
          </p:nvPr>
        </p:nvSpPr>
        <p:spPr/>
        <p:txBody>
          <a:bodyPr/>
          <a:lstStyle/>
          <a:p>
            <a:r>
              <a:rPr lang="en-US" dirty="0" smtClean="0"/>
              <a:t>A Godly Family - The First S - Spirituality (Wife)</a:t>
            </a:r>
            <a:endParaRPr lang="en-US" dirty="0"/>
          </a:p>
        </p:txBody>
      </p:sp>
      <p:sp>
        <p:nvSpPr>
          <p:cNvPr id="7" name="Slide Number Placeholder 6"/>
          <p:cNvSpPr>
            <a:spLocks noGrp="1"/>
          </p:cNvSpPr>
          <p:nvPr>
            <p:ph type="sldNum" sz="quarter" idx="12"/>
          </p:nvPr>
        </p:nvSpPr>
        <p:spPr/>
        <p:txBody>
          <a:bodyPr/>
          <a:lstStyle/>
          <a:p>
            <a:fld id="{5B99DEC9-7952-9547-9857-BAC48C850B8E}" type="slidenum">
              <a:rPr lang="en-US" smtClean="0"/>
              <a:t>‹#›</a:t>
            </a:fld>
            <a:endParaRPr lang="en-US" dirty="0"/>
          </a:p>
        </p:txBody>
      </p:sp>
    </p:spTree>
    <p:extLst>
      <p:ext uri="{BB962C8B-B14F-4D97-AF65-F5344CB8AC3E}">
        <p14:creationId xmlns:p14="http://schemas.microsoft.com/office/powerpoint/2010/main" val="1492918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24A57-35F9-4441-BCC6-26390A62127A}" type="datetime1">
              <a:rPr lang="en-US" smtClean="0"/>
              <a:t>3/27/16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 Godly Family - The First S - Spirituality (Wife)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DEC9-7952-9547-9857-BAC48C850B8E}" type="slidenum">
              <a:rPr lang="en-US" smtClean="0"/>
              <a:t>‹#›</a:t>
            </a:fld>
            <a:endParaRPr lang="en-US" dirty="0"/>
          </a:p>
        </p:txBody>
      </p:sp>
    </p:spTree>
    <p:extLst>
      <p:ext uri="{BB962C8B-B14F-4D97-AF65-F5344CB8AC3E}">
        <p14:creationId xmlns:p14="http://schemas.microsoft.com/office/powerpoint/2010/main" val="653692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94338" y="5145833"/>
            <a:ext cx="7419365" cy="358408"/>
          </a:xfrm>
        </p:spPr>
        <p:txBody>
          <a:bodyPr>
            <a:normAutofit fontScale="90000"/>
          </a:bodyPr>
          <a:lstStyle/>
          <a:p>
            <a:r>
              <a:rPr lang="en-US" sz="2800" dirty="0" smtClean="0">
                <a:solidFill>
                  <a:schemeClr val="bg1"/>
                </a:solidFill>
                <a:latin typeface="Arial Black" panose="020B0A04020102020204" pitchFamily="34" charset="0"/>
              </a:rPr>
              <a:t>The Value of Prayer… </a:t>
            </a:r>
            <a:endParaRPr lang="en-US" sz="2800" dirty="0">
              <a:solidFill>
                <a:schemeClr val="bg1"/>
              </a:solidFill>
              <a:latin typeface="Arial Black" panose="020B0A04020102020204" pitchFamily="34" charset="0"/>
            </a:endParaRPr>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6019" r="6019"/>
          <a:stretch>
            <a:fillRect/>
          </a:stretch>
        </p:blipFill>
        <p:spPr>
          <a:xfrm>
            <a:off x="1383323" y="281355"/>
            <a:ext cx="9144000" cy="4727575"/>
          </a:xfrm>
        </p:spPr>
      </p:pic>
      <p:sp>
        <p:nvSpPr>
          <p:cNvPr id="6" name="Text Placeholder 5"/>
          <p:cNvSpPr>
            <a:spLocks noGrp="1"/>
          </p:cNvSpPr>
          <p:nvPr>
            <p:ph type="body" sz="half" idx="2"/>
          </p:nvPr>
        </p:nvSpPr>
        <p:spPr>
          <a:xfrm>
            <a:off x="1688123" y="5641145"/>
            <a:ext cx="8979877" cy="900331"/>
          </a:xfrm>
        </p:spPr>
        <p:txBody>
          <a:bodyPr>
            <a:noAutofit/>
          </a:bodyPr>
          <a:lstStyle/>
          <a:p>
            <a:r>
              <a:rPr lang="en-US" sz="2400" b="1" dirty="0">
                <a:solidFill>
                  <a:schemeClr val="bg1"/>
                </a:solidFill>
              </a:rPr>
              <a:t>“First of all, then, I urge that supplications, prayers, intercessions, and thanksgivings be made for all people” (1 Ti. 2:1)</a:t>
            </a: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204903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smtClean="0">
                <a:solidFill>
                  <a:prstClr val="white"/>
                </a:solidFill>
              </a:rPr>
              <a:t>SPIRITUALITY </a:t>
            </a:r>
            <a:r>
              <a:rPr lang="en-US" sz="2700" dirty="0">
                <a:solidFill>
                  <a:prstClr val="white"/>
                </a:solidFill>
              </a:rPr>
              <a:t>(</a:t>
            </a:r>
            <a:r>
              <a:rPr lang="en-US" sz="2700" b="1" dirty="0">
                <a:solidFill>
                  <a:srgbClr val="FFFF00"/>
                </a:solidFill>
              </a:rPr>
              <a:t>Gen. 2:18</a:t>
            </a:r>
            <a:r>
              <a:rPr lang="en-US" sz="2700" dirty="0">
                <a:solidFill>
                  <a:prstClr val="white"/>
                </a:solidFill>
              </a:rPr>
              <a:t>: 3:16; Eph. 5:22-24; 1 Cor. 11:3, 9; Col. 3:18; 1 Ti. 2:15; 5:13; Tit. 2:5; 1 Pet. 2:18-3:6; 1 Cor. 7:2-5)</a:t>
            </a:r>
            <a:endParaRPr lang="en-US" dirty="0"/>
          </a:p>
        </p:txBody>
      </p:sp>
      <p:sp>
        <p:nvSpPr>
          <p:cNvPr id="3" name="Content Placeholder 2"/>
          <p:cNvSpPr>
            <a:spLocks noGrp="1"/>
          </p:cNvSpPr>
          <p:nvPr>
            <p:ph idx="1"/>
          </p:nvPr>
        </p:nvSpPr>
        <p:spPr>
          <a:solidFill>
            <a:schemeClr val="bg1"/>
          </a:solidFill>
        </p:spPr>
        <p:txBody>
          <a:bodyPr>
            <a:normAutofit/>
          </a:bodyPr>
          <a:lstStyle/>
          <a:p>
            <a:pPr marL="0" indent="0">
              <a:buNone/>
            </a:pPr>
            <a:r>
              <a:rPr lang="en-US" b="1" dirty="0"/>
              <a:t>What is a wife?</a:t>
            </a:r>
          </a:p>
          <a:p>
            <a:r>
              <a:rPr lang="en-US" dirty="0"/>
              <a:t>“Then the </a:t>
            </a:r>
            <a:r>
              <a:rPr lang="en-US" cap="small" dirty="0"/>
              <a:t>Lord</a:t>
            </a:r>
            <a:r>
              <a:rPr lang="en-US" dirty="0"/>
              <a:t> God said, “It is not good that the man should be alone; I will make him a </a:t>
            </a:r>
            <a:r>
              <a:rPr lang="en-US" b="1" dirty="0"/>
              <a:t>helper fit </a:t>
            </a:r>
            <a:r>
              <a:rPr lang="en-US" dirty="0"/>
              <a:t>for him.”</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927369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schemeClr val="bg1"/>
                </a:solidFill>
              </a:rPr>
              <a:t> </a:t>
            </a:r>
            <a:r>
              <a:rPr lang="en-US" sz="2700" dirty="0">
                <a:solidFill>
                  <a:schemeClr val="bg1"/>
                </a:solidFill>
              </a:rPr>
              <a:t>(Gen. 2:18</a:t>
            </a:r>
            <a:r>
              <a:rPr lang="en-US" sz="2700" dirty="0">
                <a:solidFill>
                  <a:prstClr val="white"/>
                </a:solidFill>
              </a:rPr>
              <a:t>: </a:t>
            </a:r>
            <a:r>
              <a:rPr lang="en-US" sz="2700" b="1" dirty="0">
                <a:solidFill>
                  <a:srgbClr val="FFFF00"/>
                </a:solidFill>
              </a:rPr>
              <a:t>3:16</a:t>
            </a:r>
            <a:r>
              <a:rPr lang="en-US" sz="2700" dirty="0">
                <a:solidFill>
                  <a:prstClr val="white"/>
                </a:solidFill>
              </a:rPr>
              <a:t>; Eph. 5:22-24; 1 Cor. 11:3, 9; Col. 3:18; 1 Ti. 2:15; 5:13; Tit. 2:5; 1 Pet. 2:18-3:6; 1 Cor. 7:2-5)</a:t>
            </a:r>
            <a:endParaRPr lang="en-US" dirty="0"/>
          </a:p>
        </p:txBody>
      </p:sp>
      <p:sp>
        <p:nvSpPr>
          <p:cNvPr id="3" name="Content Placeholder 2"/>
          <p:cNvSpPr>
            <a:spLocks noGrp="1"/>
          </p:cNvSpPr>
          <p:nvPr>
            <p:ph idx="1"/>
          </p:nvPr>
        </p:nvSpPr>
        <p:spPr>
          <a:solidFill>
            <a:schemeClr val="bg1"/>
          </a:solidFill>
        </p:spPr>
        <p:txBody>
          <a:bodyPr>
            <a:normAutofit/>
          </a:bodyPr>
          <a:lstStyle/>
          <a:p>
            <a:pPr marL="0" indent="0">
              <a:buNone/>
            </a:pPr>
            <a:r>
              <a:rPr lang="en-US" b="1" dirty="0"/>
              <a:t>What is a wife?</a:t>
            </a:r>
          </a:p>
          <a:p>
            <a:r>
              <a:rPr lang="en-US" dirty="0"/>
              <a:t>“To the woman he said, “I will surely multiply your pain in childbearing; in pain you shall bring forth children. </a:t>
            </a:r>
            <a:r>
              <a:rPr lang="en-US" b="1" dirty="0"/>
              <a:t>Your desire shall be for your husband</a:t>
            </a:r>
            <a:r>
              <a:rPr lang="en-US" dirty="0"/>
              <a:t>, and </a:t>
            </a:r>
            <a:r>
              <a:rPr lang="en-US" b="1" dirty="0"/>
              <a:t>he shall rule over you</a:t>
            </a:r>
            <a:r>
              <a:rPr lang="en-US" dirty="0"/>
              <a:t>.”</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738867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prstClr val="white"/>
                </a:solidFill>
              </a:rPr>
              <a:t> </a:t>
            </a:r>
            <a:r>
              <a:rPr lang="en-US" sz="2700" dirty="0">
                <a:solidFill>
                  <a:prstClr val="white"/>
                </a:solidFill>
              </a:rPr>
              <a:t>(</a:t>
            </a:r>
            <a:r>
              <a:rPr lang="en-US" sz="2700" dirty="0">
                <a:solidFill>
                  <a:schemeClr val="bg1"/>
                </a:solidFill>
              </a:rPr>
              <a:t>Gen. 2:18: 3:16; </a:t>
            </a:r>
            <a:r>
              <a:rPr lang="en-US" sz="2700" b="1" dirty="0">
                <a:solidFill>
                  <a:srgbClr val="FFFF00"/>
                </a:solidFill>
              </a:rPr>
              <a:t>Eph. 5:22-24</a:t>
            </a:r>
            <a:r>
              <a:rPr lang="en-US" sz="2700" dirty="0">
                <a:solidFill>
                  <a:prstClr val="white"/>
                </a:solidFill>
              </a:rPr>
              <a:t>; </a:t>
            </a:r>
            <a:r>
              <a:rPr lang="en-US" sz="2700" dirty="0">
                <a:solidFill>
                  <a:schemeClr val="bg1"/>
                </a:solidFill>
              </a:rPr>
              <a:t>1 Cor. 11:3, 9</a:t>
            </a:r>
            <a:r>
              <a:rPr lang="en-US" sz="2700" dirty="0"/>
              <a:t>;</a:t>
            </a:r>
            <a:r>
              <a:rPr lang="en-US" sz="2700" dirty="0">
                <a:solidFill>
                  <a:prstClr val="white"/>
                </a:solidFill>
              </a:rPr>
              <a:t> Col. 3:18; 1 Ti. 2:15; 5:13; Tit. 2:5; 1 Pet. 2:18-3:6; 1 Cor. 7:2-5)</a:t>
            </a:r>
            <a:endParaRPr lang="en-US" dirty="0"/>
          </a:p>
        </p:txBody>
      </p:sp>
      <p:sp>
        <p:nvSpPr>
          <p:cNvPr id="3" name="Content Placeholder 2"/>
          <p:cNvSpPr>
            <a:spLocks noGrp="1"/>
          </p:cNvSpPr>
          <p:nvPr>
            <p:ph idx="1"/>
          </p:nvPr>
        </p:nvSpPr>
        <p:spPr>
          <a:xfrm>
            <a:off x="1981200" y="1524001"/>
            <a:ext cx="8229600" cy="4525963"/>
          </a:xfrm>
          <a:solidFill>
            <a:schemeClr val="bg1"/>
          </a:solidFill>
        </p:spPr>
        <p:txBody>
          <a:bodyPr>
            <a:normAutofit/>
          </a:bodyPr>
          <a:lstStyle/>
          <a:p>
            <a:pPr marL="0" indent="0">
              <a:buNone/>
            </a:pPr>
            <a:r>
              <a:rPr lang="en-US" b="1" dirty="0"/>
              <a:t>What is a wife?</a:t>
            </a:r>
          </a:p>
          <a:p>
            <a:r>
              <a:rPr lang="en-US" dirty="0"/>
              <a:t>“Wives, </a:t>
            </a:r>
            <a:r>
              <a:rPr lang="en-US" b="1" dirty="0"/>
              <a:t>submit</a:t>
            </a:r>
            <a:r>
              <a:rPr lang="en-US" dirty="0">
                <a:solidFill>
                  <a:srgbClr val="FFFF00"/>
                </a:solidFill>
              </a:rPr>
              <a:t> </a:t>
            </a:r>
            <a:r>
              <a:rPr lang="en-US" dirty="0"/>
              <a:t>to your own husbands, as to the Lord. </a:t>
            </a:r>
            <a:r>
              <a:rPr lang="en-US" baseline="30000" dirty="0"/>
              <a:t>23 </a:t>
            </a:r>
            <a:r>
              <a:rPr lang="en-US" dirty="0"/>
              <a:t>For the husband is the head of the wife even as Christ is the head of the church, his body, and is himself its Savior. </a:t>
            </a:r>
            <a:r>
              <a:rPr lang="en-US" baseline="30000" dirty="0"/>
              <a:t>24 </a:t>
            </a:r>
            <a:r>
              <a:rPr lang="en-US" dirty="0"/>
              <a:t>Now as the church submits to Christ, so also </a:t>
            </a:r>
            <a:r>
              <a:rPr lang="en-US" b="1" dirty="0"/>
              <a:t>wives should submit in everything</a:t>
            </a:r>
            <a:r>
              <a:rPr lang="en-US" dirty="0"/>
              <a:t> to their husbands.”</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746202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 </a:t>
            </a:r>
            <a:r>
              <a:rPr lang="en-US" sz="2700" dirty="0">
                <a:solidFill>
                  <a:prstClr val="white"/>
                </a:solidFill>
              </a:rPr>
              <a:t>(</a:t>
            </a:r>
            <a:r>
              <a:rPr lang="en-US" sz="2700" dirty="0">
                <a:solidFill>
                  <a:schemeClr val="bg1"/>
                </a:solidFill>
              </a:rPr>
              <a:t>Gen. 2:18: 3:16; Eph. 5:22-24</a:t>
            </a:r>
            <a:r>
              <a:rPr lang="en-US" sz="2700" dirty="0"/>
              <a:t>; </a:t>
            </a:r>
            <a:r>
              <a:rPr lang="en-US" sz="2700" b="1" dirty="0">
                <a:solidFill>
                  <a:srgbClr val="FFFF00"/>
                </a:solidFill>
              </a:rPr>
              <a:t>1 Cor. 11:3, 9</a:t>
            </a:r>
            <a:r>
              <a:rPr lang="en-US" sz="2700" dirty="0">
                <a:solidFill>
                  <a:srgbClr val="FFFF00"/>
                </a:solidFill>
              </a:rPr>
              <a:t>;</a:t>
            </a:r>
            <a:r>
              <a:rPr lang="en-US" sz="2700" dirty="0">
                <a:solidFill>
                  <a:prstClr val="white"/>
                </a:solidFill>
              </a:rPr>
              <a:t> Col. 3:18; 1 Ti. 2:15; 5:13; Tit. 2:5; 1 Pet. 2:18-3:6; 1 Cor. 7:2-5)</a:t>
            </a:r>
            <a:endParaRPr lang="en-US" dirty="0"/>
          </a:p>
        </p:txBody>
      </p:sp>
      <p:sp>
        <p:nvSpPr>
          <p:cNvPr id="3" name="Content Placeholder 2"/>
          <p:cNvSpPr>
            <a:spLocks noGrp="1"/>
          </p:cNvSpPr>
          <p:nvPr>
            <p:ph idx="1"/>
          </p:nvPr>
        </p:nvSpPr>
        <p:spPr>
          <a:xfrm>
            <a:off x="1390650" y="1690688"/>
            <a:ext cx="9829800" cy="4359276"/>
          </a:xfrm>
          <a:solidFill>
            <a:schemeClr val="bg1"/>
          </a:solidFill>
        </p:spPr>
        <p:txBody>
          <a:bodyPr>
            <a:normAutofit/>
          </a:bodyPr>
          <a:lstStyle/>
          <a:p>
            <a:pPr marL="0" indent="0">
              <a:buNone/>
            </a:pPr>
            <a:r>
              <a:rPr lang="en-US" b="1" dirty="0"/>
              <a:t>What is a wife?</a:t>
            </a:r>
          </a:p>
          <a:p>
            <a:r>
              <a:rPr lang="en-US" dirty="0"/>
              <a:t>“But I want you to understand that the head of every man is Christ, the head of a wife is her husband, and the head of Christ is God…Neither was man created for woman, but </a:t>
            </a:r>
            <a:r>
              <a:rPr lang="en-US" b="1" dirty="0"/>
              <a:t>woman for man</a:t>
            </a:r>
            <a:r>
              <a:rPr lang="en-US" dirty="0"/>
              <a:t>” </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01033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b="1" dirty="0" smtClean="0">
                <a:solidFill>
                  <a:schemeClr val="bg1"/>
                </a:solidFill>
              </a:rPr>
              <a:t> </a:t>
            </a:r>
            <a:r>
              <a:rPr lang="en-US" sz="2700" dirty="0">
                <a:solidFill>
                  <a:schemeClr val="bg1"/>
                </a:solidFill>
              </a:rPr>
              <a:t>(Gen. 2:18: 3:16; Eph. 5:22-24</a:t>
            </a:r>
            <a:r>
              <a:rPr lang="en-US" sz="2700" dirty="0">
                <a:solidFill>
                  <a:prstClr val="white"/>
                </a:solidFill>
              </a:rPr>
              <a:t>; 1 Cor. 11:3, 9; </a:t>
            </a:r>
            <a:r>
              <a:rPr lang="en-US" sz="2700" b="1" dirty="0">
                <a:solidFill>
                  <a:srgbClr val="FFFF00"/>
                </a:solidFill>
              </a:rPr>
              <a:t>Col. 3:18</a:t>
            </a:r>
            <a:r>
              <a:rPr lang="en-US" sz="2700" b="1" dirty="0">
                <a:solidFill>
                  <a:prstClr val="white"/>
                </a:solidFill>
              </a:rPr>
              <a:t>;</a:t>
            </a:r>
            <a:r>
              <a:rPr lang="en-US" sz="2700" dirty="0">
                <a:solidFill>
                  <a:prstClr val="white"/>
                </a:solidFill>
              </a:rPr>
              <a:t> 1 Ti. 2:15; 5:13; Tit. 2:5; 1 Pet. 2:18-3:6; 1 Cor. 7:2-5)</a:t>
            </a:r>
            <a:endParaRPr lang="en-US" dirty="0"/>
          </a:p>
        </p:txBody>
      </p:sp>
      <p:sp>
        <p:nvSpPr>
          <p:cNvPr id="3" name="Content Placeholder 2"/>
          <p:cNvSpPr>
            <a:spLocks noGrp="1"/>
          </p:cNvSpPr>
          <p:nvPr>
            <p:ph idx="1"/>
          </p:nvPr>
        </p:nvSpPr>
        <p:spPr>
          <a:xfrm>
            <a:off x="971550" y="1690688"/>
            <a:ext cx="10058400" cy="4576762"/>
          </a:xfrm>
          <a:solidFill>
            <a:schemeClr val="bg1"/>
          </a:solidFill>
        </p:spPr>
        <p:txBody>
          <a:bodyPr>
            <a:normAutofit/>
          </a:bodyPr>
          <a:lstStyle/>
          <a:p>
            <a:pPr marL="0" indent="0">
              <a:buNone/>
            </a:pPr>
            <a:r>
              <a:rPr lang="en-US" b="1" dirty="0"/>
              <a:t>What is a wife?</a:t>
            </a:r>
          </a:p>
          <a:p>
            <a:r>
              <a:rPr lang="en-US" dirty="0"/>
              <a:t>“Wives, </a:t>
            </a:r>
            <a:r>
              <a:rPr lang="en-US" b="1" dirty="0"/>
              <a:t>submit </a:t>
            </a:r>
            <a:r>
              <a:rPr lang="en-US" dirty="0"/>
              <a:t>to your husbands, as is </a:t>
            </a:r>
            <a:r>
              <a:rPr lang="en-US" b="1" dirty="0"/>
              <a:t>fitting</a:t>
            </a:r>
            <a:r>
              <a:rPr lang="en-US" dirty="0"/>
              <a:t> in the Lord.”</a:t>
            </a:r>
          </a:p>
          <a:p>
            <a:endParaRPr lang="en-US" b="1" dirty="0"/>
          </a:p>
          <a:p>
            <a:r>
              <a:rPr lang="en-US" dirty="0"/>
              <a:t>“Wives, be subject to your husbands [subordinate and adapt yourselves to them], as is right </a:t>
            </a:r>
            <a:r>
              <a:rPr lang="en-US" i="1" dirty="0"/>
              <a:t>and</a:t>
            </a:r>
            <a:r>
              <a:rPr lang="en-US" dirty="0"/>
              <a:t> fitting </a:t>
            </a:r>
            <a:r>
              <a:rPr lang="en-US" i="1" dirty="0"/>
              <a:t>and</a:t>
            </a:r>
            <a:r>
              <a:rPr lang="en-US" dirty="0"/>
              <a:t> your proper duty in the Lord” (Amp)</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855942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schemeClr val="bg1"/>
                </a:solidFill>
              </a:rPr>
              <a:t> </a:t>
            </a:r>
            <a:r>
              <a:rPr lang="en-US" sz="2700" dirty="0">
                <a:solidFill>
                  <a:schemeClr val="bg1"/>
                </a:solidFill>
              </a:rPr>
              <a:t>(Gen. 2:18: 3:16; Eph. 5:22-24</a:t>
            </a:r>
            <a:r>
              <a:rPr lang="en-US" sz="2700" dirty="0">
                <a:solidFill>
                  <a:prstClr val="white"/>
                </a:solidFill>
              </a:rPr>
              <a:t>; 1 Cor. 11:3, 9; Col. 3:18; </a:t>
            </a:r>
            <a:r>
              <a:rPr lang="en-US" sz="2700" b="1" dirty="0">
                <a:solidFill>
                  <a:srgbClr val="FFFF00"/>
                </a:solidFill>
              </a:rPr>
              <a:t>1 Ti. 2:15</a:t>
            </a:r>
            <a:r>
              <a:rPr lang="en-US" sz="2700" dirty="0">
                <a:solidFill>
                  <a:prstClr val="white"/>
                </a:solidFill>
              </a:rPr>
              <a:t>; </a:t>
            </a:r>
            <a:r>
              <a:rPr lang="en-US" sz="2700" b="1" dirty="0">
                <a:solidFill>
                  <a:schemeClr val="bg1"/>
                </a:solidFill>
              </a:rPr>
              <a:t>5:13</a:t>
            </a:r>
            <a:r>
              <a:rPr lang="en-US" sz="2700" dirty="0">
                <a:solidFill>
                  <a:schemeClr val="bg1"/>
                </a:solidFill>
              </a:rPr>
              <a:t>;</a:t>
            </a:r>
            <a:r>
              <a:rPr lang="en-US" sz="2700" dirty="0">
                <a:solidFill>
                  <a:prstClr val="white"/>
                </a:solidFill>
              </a:rPr>
              <a:t> Tit. 2:5; 1 Pet. 2:18-3:6; 1 Cor. 7:2-5)</a:t>
            </a:r>
            <a:endParaRPr lang="en-US" dirty="0"/>
          </a:p>
        </p:txBody>
      </p:sp>
      <p:sp>
        <p:nvSpPr>
          <p:cNvPr id="3" name="Content Placeholder 2"/>
          <p:cNvSpPr>
            <a:spLocks noGrp="1"/>
          </p:cNvSpPr>
          <p:nvPr>
            <p:ph idx="1"/>
          </p:nvPr>
        </p:nvSpPr>
        <p:spPr>
          <a:xfrm>
            <a:off x="1047750" y="1690688"/>
            <a:ext cx="10153650" cy="4359276"/>
          </a:xfrm>
          <a:solidFill>
            <a:schemeClr val="bg1"/>
          </a:solidFill>
        </p:spPr>
        <p:txBody>
          <a:bodyPr>
            <a:noAutofit/>
          </a:bodyPr>
          <a:lstStyle/>
          <a:p>
            <a:pPr marL="0" indent="0">
              <a:buNone/>
            </a:pPr>
            <a:r>
              <a:rPr lang="en-US" b="1" dirty="0"/>
              <a:t>What is a wife?</a:t>
            </a:r>
          </a:p>
          <a:p>
            <a:r>
              <a:rPr lang="en-US" dirty="0"/>
              <a:t>“</a:t>
            </a:r>
            <a:r>
              <a:rPr lang="en-US" sz="2400" dirty="0"/>
              <a:t>Yet she will be saved through childbearing—if they </a:t>
            </a:r>
            <a:r>
              <a:rPr lang="en-US" sz="2400" b="1" dirty="0"/>
              <a:t>continue in faith and love and holiness, with self-control</a:t>
            </a:r>
            <a:r>
              <a:rPr lang="en-US" sz="2400" dirty="0"/>
              <a:t>...”</a:t>
            </a:r>
          </a:p>
          <a:p>
            <a:endParaRPr lang="en-US" sz="2400" b="1" dirty="0"/>
          </a:p>
          <a:p>
            <a:r>
              <a:rPr lang="en-US" sz="2400" dirty="0"/>
              <a:t>“But </a:t>
            </a:r>
            <a:r>
              <a:rPr lang="en-US" sz="2400" i="1" dirty="0"/>
              <a:t>women</a:t>
            </a:r>
            <a:r>
              <a:rPr lang="en-US" sz="2400" dirty="0"/>
              <a:t> will be preserved through the bearing of children if they </a:t>
            </a:r>
            <a:r>
              <a:rPr lang="en-US" sz="2400" b="1" dirty="0"/>
              <a:t>continue in faith and love and sanctity with self-restrain</a:t>
            </a:r>
            <a:r>
              <a:rPr lang="en-US" sz="2400" dirty="0"/>
              <a:t>t” (NASV)</a:t>
            </a:r>
          </a:p>
          <a:p>
            <a:endParaRPr lang="en-US" sz="2400" b="1" dirty="0"/>
          </a:p>
          <a:p>
            <a:r>
              <a:rPr lang="en-US" sz="2400" dirty="0"/>
              <a:t>“Nevertheless [the sentence put upon women of pain in motherhood does not hinder their souls’ salvation, and] they will be saved [eternally] if they continue in faith and love and holiness with self-control…” (Amp)</a:t>
            </a:r>
            <a:endParaRPr lang="en-US" sz="2400"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2012112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schemeClr val="bg1"/>
                </a:solidFill>
              </a:rPr>
              <a:t>SPIRITUALLY </a:t>
            </a:r>
            <a:r>
              <a:rPr lang="en-US" sz="2700" dirty="0">
                <a:solidFill>
                  <a:schemeClr val="bg1"/>
                </a:solidFill>
              </a:rPr>
              <a:t>(Gen. 2:18: 3:16; Eph. 5:22-24</a:t>
            </a:r>
            <a:r>
              <a:rPr lang="en-US" sz="2700" dirty="0">
                <a:solidFill>
                  <a:prstClr val="white"/>
                </a:solidFill>
              </a:rPr>
              <a:t>; 1 Cor. 11:3, 9; Col. 3:18; 1 </a:t>
            </a:r>
            <a:r>
              <a:rPr lang="en-US" sz="2700" dirty="0">
                <a:solidFill>
                  <a:schemeClr val="bg1"/>
                </a:solidFill>
              </a:rPr>
              <a:t>Ti. 2:15</a:t>
            </a:r>
            <a:r>
              <a:rPr lang="en-US" sz="2700" dirty="0">
                <a:solidFill>
                  <a:prstClr val="white"/>
                </a:solidFill>
              </a:rPr>
              <a:t>; </a:t>
            </a:r>
            <a:r>
              <a:rPr lang="en-US" sz="2700" dirty="0" smtClean="0">
                <a:solidFill>
                  <a:srgbClr val="FFFF00"/>
                </a:solidFill>
              </a:rPr>
              <a:t>1 </a:t>
            </a:r>
            <a:r>
              <a:rPr lang="en-US" sz="2700" dirty="0" err="1" smtClean="0">
                <a:solidFill>
                  <a:srgbClr val="FFFF00"/>
                </a:solidFill>
              </a:rPr>
              <a:t>Ti</a:t>
            </a:r>
            <a:r>
              <a:rPr lang="en-US" sz="2700" dirty="0" smtClean="0">
                <a:solidFill>
                  <a:srgbClr val="FFFF00"/>
                </a:solidFill>
              </a:rPr>
              <a:t>. 5:13; </a:t>
            </a:r>
            <a:r>
              <a:rPr lang="en-US" sz="2700" b="1" dirty="0" smtClean="0">
                <a:solidFill>
                  <a:schemeClr val="bg1"/>
                </a:solidFill>
              </a:rPr>
              <a:t>Tit</a:t>
            </a:r>
            <a:r>
              <a:rPr lang="en-US" sz="2700" b="1" dirty="0">
                <a:solidFill>
                  <a:schemeClr val="bg1"/>
                </a:solidFill>
              </a:rPr>
              <a:t>. 2:5</a:t>
            </a:r>
            <a:r>
              <a:rPr lang="en-US" sz="2700" dirty="0">
                <a:solidFill>
                  <a:prstClr val="white"/>
                </a:solidFill>
              </a:rPr>
              <a:t>; 1 Pet. 2:18-3:6; 1 Cor. 7:2-5)</a:t>
            </a:r>
            <a:endParaRPr lang="en-US" dirty="0"/>
          </a:p>
        </p:txBody>
      </p:sp>
      <p:sp>
        <p:nvSpPr>
          <p:cNvPr id="3" name="Content Placeholder 2"/>
          <p:cNvSpPr>
            <a:spLocks noGrp="1"/>
          </p:cNvSpPr>
          <p:nvPr>
            <p:ph idx="1"/>
          </p:nvPr>
        </p:nvSpPr>
        <p:spPr>
          <a:xfrm>
            <a:off x="1047750" y="1962150"/>
            <a:ext cx="10306050" cy="4087814"/>
          </a:xfrm>
          <a:solidFill>
            <a:schemeClr val="bg1"/>
          </a:solidFill>
        </p:spPr>
        <p:txBody>
          <a:bodyPr>
            <a:normAutofit/>
          </a:bodyPr>
          <a:lstStyle/>
          <a:p>
            <a:pPr marL="0" indent="0">
              <a:buNone/>
            </a:pPr>
            <a:r>
              <a:rPr lang="en-US" b="1" dirty="0"/>
              <a:t>What is a wife? </a:t>
            </a:r>
            <a:r>
              <a:rPr lang="en-US" dirty="0"/>
              <a:t>(negative perspective…)</a:t>
            </a:r>
          </a:p>
          <a:p>
            <a:r>
              <a:rPr lang="en-US" dirty="0"/>
              <a:t>“Besides that, they learn to be idlers, going about from house to house, and </a:t>
            </a:r>
            <a:r>
              <a:rPr lang="en-US" b="1" dirty="0"/>
              <a:t>not</a:t>
            </a:r>
            <a:r>
              <a:rPr lang="en-US" dirty="0"/>
              <a:t> only idlers, but also gossips and busybodies, saying what they should not.”</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289093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schemeClr val="bg1"/>
                </a:solidFill>
              </a:rPr>
              <a:t> </a:t>
            </a:r>
            <a:r>
              <a:rPr lang="en-US" sz="2700" dirty="0">
                <a:solidFill>
                  <a:schemeClr val="bg1"/>
                </a:solidFill>
              </a:rPr>
              <a:t>(Gen. 2:18: 3:16; Eph. 5:22-24; </a:t>
            </a:r>
            <a:r>
              <a:rPr lang="en-US" sz="2700" dirty="0">
                <a:solidFill>
                  <a:prstClr val="white"/>
                </a:solidFill>
              </a:rPr>
              <a:t>1 Cor. 11:3, 9; Col. 3:18; 1 Ti. 2:15; 5:13; </a:t>
            </a:r>
            <a:r>
              <a:rPr lang="en-US" sz="2700" dirty="0">
                <a:solidFill>
                  <a:srgbClr val="FFFF00"/>
                </a:solidFill>
              </a:rPr>
              <a:t>Tit. 2:5</a:t>
            </a:r>
            <a:r>
              <a:rPr lang="en-US" sz="2700" dirty="0">
                <a:solidFill>
                  <a:prstClr val="white"/>
                </a:solidFill>
              </a:rPr>
              <a:t>; 1 Pet. 2:18-3:6; 1 Cor. 7:2-5)</a:t>
            </a:r>
            <a:endParaRPr lang="en-US" dirty="0"/>
          </a:p>
        </p:txBody>
      </p:sp>
      <p:sp>
        <p:nvSpPr>
          <p:cNvPr id="3" name="Content Placeholder 2"/>
          <p:cNvSpPr>
            <a:spLocks noGrp="1"/>
          </p:cNvSpPr>
          <p:nvPr>
            <p:ph idx="1"/>
          </p:nvPr>
        </p:nvSpPr>
        <p:spPr>
          <a:xfrm>
            <a:off x="1143000" y="1690688"/>
            <a:ext cx="9982200" cy="4359276"/>
          </a:xfrm>
          <a:solidFill>
            <a:schemeClr val="bg1"/>
          </a:solidFill>
        </p:spPr>
        <p:txBody>
          <a:bodyPr>
            <a:normAutofit/>
          </a:bodyPr>
          <a:lstStyle/>
          <a:p>
            <a:pPr marL="0" indent="0">
              <a:buNone/>
            </a:pPr>
            <a:r>
              <a:rPr lang="en-US" b="1" dirty="0"/>
              <a:t>What is a wife?</a:t>
            </a:r>
          </a:p>
          <a:p>
            <a:r>
              <a:rPr lang="en-US" dirty="0"/>
              <a:t>“to be self-controlled, pure, </a:t>
            </a:r>
            <a:r>
              <a:rPr lang="en-US" b="1" dirty="0"/>
              <a:t>working at home</a:t>
            </a:r>
            <a:r>
              <a:rPr lang="en-US" dirty="0"/>
              <a:t>, kind, and submissive to their own husbands, that the </a:t>
            </a:r>
            <a:r>
              <a:rPr lang="en-US" u="sng" dirty="0"/>
              <a:t>word of God may not be reviled</a:t>
            </a:r>
            <a:r>
              <a:rPr lang="en-US" dirty="0"/>
              <a:t>.”</a:t>
            </a:r>
          </a:p>
          <a:p>
            <a:endParaRPr lang="en-US" b="1" dirty="0"/>
          </a:p>
          <a:p>
            <a:r>
              <a:rPr lang="en-US" i="1" dirty="0"/>
              <a:t>“to be</a:t>
            </a:r>
            <a:r>
              <a:rPr lang="en-US" dirty="0"/>
              <a:t> sensible, pure, workers at home, kind, being subject to their own husbands, so that the word of God will not be dishonored” (NASV)</a:t>
            </a:r>
            <a:endParaRPr lang="en-US" b="1"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913984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0"/>
            <a:ext cx="10515600" cy="1325563"/>
          </a:xfrm>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schemeClr val="bg1"/>
                </a:solidFill>
              </a:rPr>
              <a:t> </a:t>
            </a:r>
            <a:r>
              <a:rPr lang="en-US" sz="2700" dirty="0">
                <a:solidFill>
                  <a:schemeClr val="bg1"/>
                </a:solidFill>
              </a:rPr>
              <a:t>(Gen. 2:18: 3:16; Eph. 5:22-24; 1 Cor. 11:3, 9; Col. 3:18; 1 Ti. 2:15; 5:13; Tit. 2:5; </a:t>
            </a:r>
            <a:r>
              <a:rPr lang="en-US" sz="2700" b="1" dirty="0">
                <a:solidFill>
                  <a:srgbClr val="FFFF00"/>
                </a:solidFill>
              </a:rPr>
              <a:t>1 Pet. 3:1-6</a:t>
            </a:r>
            <a:r>
              <a:rPr lang="en-US" sz="2700" b="1" dirty="0">
                <a:solidFill>
                  <a:prstClr val="white"/>
                </a:solidFill>
              </a:rPr>
              <a:t>; </a:t>
            </a:r>
            <a:r>
              <a:rPr lang="en-US" sz="2700" dirty="0">
                <a:solidFill>
                  <a:prstClr val="white"/>
                </a:solidFill>
              </a:rPr>
              <a:t>1 Cor. 7:2-5)</a:t>
            </a:r>
            <a:endParaRPr lang="en-US" dirty="0"/>
          </a:p>
        </p:txBody>
      </p:sp>
      <p:sp>
        <p:nvSpPr>
          <p:cNvPr id="3" name="Content Placeholder 2"/>
          <p:cNvSpPr>
            <a:spLocks noGrp="1"/>
          </p:cNvSpPr>
          <p:nvPr>
            <p:ph idx="1"/>
          </p:nvPr>
        </p:nvSpPr>
        <p:spPr>
          <a:xfrm>
            <a:off x="342900" y="1325562"/>
            <a:ext cx="11315700" cy="5189537"/>
          </a:xfrm>
          <a:solidFill>
            <a:schemeClr val="bg1"/>
          </a:solidFill>
        </p:spPr>
        <p:txBody>
          <a:bodyPr>
            <a:noAutofit/>
          </a:bodyPr>
          <a:lstStyle/>
          <a:p>
            <a:pPr marL="0" indent="0">
              <a:buNone/>
            </a:pPr>
            <a:r>
              <a:rPr lang="en-US" b="1" dirty="0"/>
              <a:t>What is a wife?</a:t>
            </a:r>
          </a:p>
          <a:p>
            <a:r>
              <a:rPr lang="en-US" dirty="0"/>
              <a:t>3 Likewise, wives, be </a:t>
            </a:r>
            <a:r>
              <a:rPr lang="en-US" b="1" dirty="0"/>
              <a:t>subject </a:t>
            </a:r>
            <a:r>
              <a:rPr lang="en-US" dirty="0"/>
              <a:t>to your own husbands, so that even if some do not obey the word, they may be won without a word by the conduct of their wives, </a:t>
            </a:r>
            <a:r>
              <a:rPr lang="en-US" baseline="30000" dirty="0"/>
              <a:t>2 </a:t>
            </a:r>
            <a:r>
              <a:rPr lang="en-US" dirty="0"/>
              <a:t>when they see your </a:t>
            </a:r>
            <a:r>
              <a:rPr lang="en-US" b="1" dirty="0"/>
              <a:t>respectful and pure conduct</a:t>
            </a:r>
            <a:r>
              <a:rPr lang="en-US" dirty="0"/>
              <a:t>. </a:t>
            </a:r>
            <a:r>
              <a:rPr lang="en-US" baseline="30000" dirty="0"/>
              <a:t>3 </a:t>
            </a:r>
            <a:r>
              <a:rPr lang="en-US" dirty="0"/>
              <a:t>Do not let your adorning be external—the braiding of hair and the putting on of gold jewelry, or the clothing you wear— </a:t>
            </a:r>
            <a:r>
              <a:rPr lang="en-US" baseline="30000" dirty="0"/>
              <a:t>4 </a:t>
            </a:r>
            <a:r>
              <a:rPr lang="en-US" dirty="0"/>
              <a:t>but let </a:t>
            </a:r>
            <a:r>
              <a:rPr lang="en-US" b="1" dirty="0"/>
              <a:t>your adorning be the hidden person of the heart</a:t>
            </a:r>
            <a:r>
              <a:rPr lang="en-US" dirty="0"/>
              <a:t> with the imperishable beauty of a </a:t>
            </a:r>
            <a:r>
              <a:rPr lang="en-US" b="1" dirty="0"/>
              <a:t>gentle and quiet </a:t>
            </a:r>
            <a:r>
              <a:rPr lang="en-US" dirty="0"/>
              <a:t>spirit, which in God's sight is very precious. </a:t>
            </a:r>
            <a:r>
              <a:rPr lang="en-US" baseline="30000" dirty="0"/>
              <a:t>5 </a:t>
            </a:r>
            <a:r>
              <a:rPr lang="en-US" dirty="0"/>
              <a:t>For this is how the </a:t>
            </a:r>
            <a:r>
              <a:rPr lang="en-US" b="1" dirty="0"/>
              <a:t>holy women who hoped in God used to adorn themselves</a:t>
            </a:r>
            <a:r>
              <a:rPr lang="en-US" dirty="0"/>
              <a:t>, by submitting to their own husbands, </a:t>
            </a:r>
            <a:r>
              <a:rPr lang="en-US" baseline="30000" dirty="0"/>
              <a:t>6 </a:t>
            </a:r>
            <a:r>
              <a:rPr lang="en-US" dirty="0"/>
              <a:t>as Sarah obeyed Abraham, calling him lord. And you are her children, if you do good and do not fear anything that is frightening.</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216556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a:solidFill>
                  <a:prstClr val="white"/>
                </a:solidFill>
              </a:rPr>
              <a:t>SPIRITUALITY</a:t>
            </a:r>
            <a:r>
              <a:rPr lang="en-US" sz="3600" dirty="0" smtClean="0">
                <a:solidFill>
                  <a:schemeClr val="bg1"/>
                </a:solidFill>
              </a:rPr>
              <a:t> </a:t>
            </a:r>
            <a:r>
              <a:rPr lang="en-US" sz="2700" dirty="0">
                <a:solidFill>
                  <a:schemeClr val="bg1"/>
                </a:solidFill>
              </a:rPr>
              <a:t>(Gen. 2:18: 3:16; Eph. 5:22-24; 1 Cor. 11:3, 9; Col. 3:18; 1 Ti. 2:15; 5:13; Tit. 2:5; 1 Pet. 3:1-6; </a:t>
            </a:r>
            <a:r>
              <a:rPr lang="en-US" sz="2700" b="1" dirty="0">
                <a:solidFill>
                  <a:srgbClr val="FFFF00"/>
                </a:solidFill>
              </a:rPr>
              <a:t>1 Cor. 7:2-5</a:t>
            </a:r>
            <a:r>
              <a:rPr lang="en-US" sz="2700" dirty="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1028700" y="1690688"/>
            <a:ext cx="10153650" cy="4672012"/>
          </a:xfrm>
          <a:solidFill>
            <a:schemeClr val="bg1"/>
          </a:solidFill>
        </p:spPr>
        <p:txBody>
          <a:bodyPr>
            <a:normAutofit/>
          </a:bodyPr>
          <a:lstStyle/>
          <a:p>
            <a:pPr marL="0" indent="0">
              <a:buNone/>
            </a:pPr>
            <a:r>
              <a:rPr lang="en-US" b="1" dirty="0"/>
              <a:t>What is a wife?</a:t>
            </a:r>
          </a:p>
          <a:p>
            <a:r>
              <a:rPr lang="en-US" dirty="0"/>
              <a:t>“But because of the temptation to sexual immorality, each man should have his own wife and each woman her own husband. </a:t>
            </a:r>
            <a:r>
              <a:rPr lang="en-US" baseline="30000" dirty="0"/>
              <a:t>3 </a:t>
            </a:r>
            <a:r>
              <a:rPr lang="en-US" dirty="0"/>
              <a:t>The husband should give to his wife her conjugal rights, and </a:t>
            </a:r>
            <a:r>
              <a:rPr lang="en-US" b="1" dirty="0"/>
              <a:t>likewise the wife to her husband. </a:t>
            </a:r>
            <a:r>
              <a:rPr lang="en-US" baseline="30000" dirty="0"/>
              <a:t>4 </a:t>
            </a:r>
            <a:r>
              <a:rPr lang="en-US" dirty="0"/>
              <a:t>For the wife does not have authority over her own body, but the husband does. Likewise the husband does not have authority over his own body, but the wife does. </a:t>
            </a:r>
            <a:r>
              <a:rPr lang="en-US" baseline="30000" dirty="0"/>
              <a:t>5 </a:t>
            </a:r>
            <a:r>
              <a:rPr lang="en-US" dirty="0"/>
              <a:t>Do not deprive one another, except perhaps by agreement for a limited time, that you may devote yourselves to prayer; but then come together again, so that Satan may not tempt you because of your lack of self-control” </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701548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02221" y="4650829"/>
            <a:ext cx="8161281" cy="599088"/>
          </a:xfrm>
        </p:spPr>
        <p:txBody>
          <a:bodyPr>
            <a:normAutofit/>
          </a:bodyPr>
          <a:lstStyle/>
          <a:p>
            <a:r>
              <a:rPr lang="en-US" sz="2800" dirty="0" smtClean="0">
                <a:solidFill>
                  <a:schemeClr val="bg1"/>
                </a:solidFill>
                <a:latin typeface="Arial Black" panose="020B0A04020102020204" pitchFamily="34" charset="0"/>
              </a:rPr>
              <a:t>Must plan/prepare</a:t>
            </a:r>
            <a:r>
              <a:rPr lang="en-US" dirty="0" smtClean="0">
                <a:solidFill>
                  <a:schemeClr val="bg1"/>
                </a:solidFill>
                <a:latin typeface="Arial Black" panose="020B0A04020102020204" pitchFamily="34" charset="0"/>
              </a:rPr>
              <a:t> for success!</a:t>
            </a:r>
            <a:endParaRPr lang="en-US" dirty="0">
              <a:solidFill>
                <a:schemeClr val="bg1"/>
              </a:solidFill>
              <a:latin typeface="Arial Black" panose="020B0A04020102020204" pitchFamily="34"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6019" r="6019"/>
          <a:stretch>
            <a:fillRect/>
          </a:stretch>
        </p:blipFill>
        <p:spPr>
          <a:xfrm>
            <a:off x="1797269" y="81509"/>
            <a:ext cx="8366234" cy="4325460"/>
          </a:xfrm>
        </p:spPr>
      </p:pic>
      <p:sp>
        <p:nvSpPr>
          <p:cNvPr id="6" name="Text Placeholder 5"/>
          <p:cNvSpPr>
            <a:spLocks noGrp="1"/>
          </p:cNvSpPr>
          <p:nvPr>
            <p:ph type="body" sz="half" idx="2"/>
          </p:nvPr>
        </p:nvSpPr>
        <p:spPr>
          <a:xfrm>
            <a:off x="2443655" y="5367338"/>
            <a:ext cx="7157545" cy="1049228"/>
          </a:xfrm>
        </p:spPr>
        <p:txBody>
          <a:bodyPr>
            <a:noAutofit/>
          </a:bodyPr>
          <a:lstStyle/>
          <a:p>
            <a:pPr marL="342900" indent="-342900">
              <a:buFont typeface="Arial" panose="020B0604020202020204" pitchFamily="34" charset="0"/>
              <a:buChar char="•"/>
            </a:pPr>
            <a:r>
              <a:rPr lang="en-US" sz="2400" b="1" dirty="0">
                <a:solidFill>
                  <a:schemeClr val="bg1"/>
                </a:solidFill>
              </a:rPr>
              <a:t>Visualize your marriage to each other</a:t>
            </a:r>
          </a:p>
          <a:p>
            <a:pPr marL="342900" indent="-342900">
              <a:buFont typeface="Arial" panose="020B0604020202020204" pitchFamily="34" charset="0"/>
              <a:buChar char="•"/>
            </a:pPr>
            <a:r>
              <a:rPr lang="en-US" sz="2400" b="1" dirty="0">
                <a:solidFill>
                  <a:schemeClr val="bg1"/>
                </a:solidFill>
              </a:rPr>
              <a:t>As questions are given for homework – Answer from today’s perspective!</a:t>
            </a: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26195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10629900" cy="1006475"/>
          </a:xfrm>
        </p:spPr>
        <p:txBody>
          <a:bodyPr>
            <a:normAutofit/>
          </a:bodyPr>
          <a:lstStyle/>
          <a:p>
            <a:r>
              <a:rPr lang="en-US" sz="3600" b="1" dirty="0">
                <a:solidFill>
                  <a:prstClr val="white"/>
                </a:solidFill>
              </a:rPr>
              <a:t>SPIRITUALITY</a:t>
            </a:r>
            <a:r>
              <a:rPr lang="en-US" sz="3600" b="1" dirty="0" smtClean="0">
                <a:solidFill>
                  <a:schemeClr val="bg1"/>
                </a:solidFill>
              </a:rPr>
              <a:t> </a:t>
            </a:r>
            <a:r>
              <a:rPr lang="en-US" sz="2700" b="1" dirty="0">
                <a:solidFill>
                  <a:schemeClr val="bg1"/>
                </a:solidFill>
              </a:rPr>
              <a:t>(</a:t>
            </a:r>
            <a:r>
              <a:rPr lang="en-US" sz="2700" dirty="0">
                <a:solidFill>
                  <a:schemeClr val="bg1"/>
                </a:solidFill>
              </a:rPr>
              <a:t>Gen. 2:18: 3:16; Eph. 5:22-24; 1 Cor. 11:3, 9; Col. 3:18; 1 Ti. 2:15; 5:13; Tit. 2:5; 1 Pet. 3:1-6; 1 Cor. 7:2-5)</a:t>
            </a:r>
          </a:p>
        </p:txBody>
      </p:sp>
      <p:sp>
        <p:nvSpPr>
          <p:cNvPr id="3" name="Content Placeholder 2"/>
          <p:cNvSpPr>
            <a:spLocks noGrp="1"/>
          </p:cNvSpPr>
          <p:nvPr>
            <p:ph idx="1"/>
          </p:nvPr>
        </p:nvSpPr>
        <p:spPr>
          <a:xfrm>
            <a:off x="304800" y="1006475"/>
            <a:ext cx="11620500" cy="5622925"/>
          </a:xfrm>
          <a:solidFill>
            <a:schemeClr val="bg1"/>
          </a:solidFill>
          <a:ln w="76200">
            <a:solidFill>
              <a:schemeClr val="accent1"/>
            </a:solidFill>
          </a:ln>
        </p:spPr>
        <p:txBody>
          <a:bodyPr>
            <a:normAutofit lnSpcReduction="10000"/>
          </a:bodyPr>
          <a:lstStyle/>
          <a:p>
            <a:pPr marL="0" indent="0">
              <a:buNone/>
            </a:pPr>
            <a:r>
              <a:rPr lang="en-US" b="1" dirty="0"/>
              <a:t>What is a wife</a:t>
            </a:r>
            <a:r>
              <a:rPr lang="en-US" dirty="0" smtClean="0"/>
              <a:t>? (Summary)</a:t>
            </a:r>
          </a:p>
          <a:p>
            <a:pPr marL="457200" indent="-457200">
              <a:buFont typeface="+mj-lt"/>
              <a:buAutoNum type="alphaUcPeriod"/>
            </a:pPr>
            <a:r>
              <a:rPr lang="en-US" sz="2400" b="1" dirty="0"/>
              <a:t>Be in </a:t>
            </a:r>
            <a:r>
              <a:rPr lang="en-US" sz="2400" b="1" dirty="0">
                <a:latin typeface="Abadi MT Condensed Extra Bold" charset="0"/>
                <a:ea typeface="Abadi MT Condensed Extra Bold" charset="0"/>
                <a:cs typeface="Abadi MT Condensed Extra Bold" charset="0"/>
              </a:rPr>
              <a:t>subjection</a:t>
            </a:r>
            <a:r>
              <a:rPr lang="en-US" sz="2400" b="1" dirty="0"/>
              <a:t> to husband </a:t>
            </a:r>
            <a:r>
              <a:rPr lang="en-US" sz="2400" dirty="0"/>
              <a:t>– </a:t>
            </a:r>
            <a:r>
              <a:rPr lang="en-US" sz="2400" b="1" dirty="0">
                <a:latin typeface="Abadi MT Condensed Extra Bold" charset="0"/>
                <a:ea typeface="Abadi MT Condensed Extra Bold" charset="0"/>
                <a:cs typeface="Abadi MT Condensed Extra Bold" charset="0"/>
              </a:rPr>
              <a:t>DISCIPLE</a:t>
            </a:r>
          </a:p>
          <a:p>
            <a:pPr marL="857250" lvl="1" indent="-457200">
              <a:buFont typeface="+mj-lt"/>
              <a:buAutoNum type="arabicPeriod"/>
            </a:pPr>
            <a:r>
              <a:rPr lang="en-US" dirty="0"/>
              <a:t>As church is to Christ – </a:t>
            </a:r>
            <a:r>
              <a:rPr lang="en-US" dirty="0">
                <a:latin typeface="Abadi MT Condensed Extra Bold" charset="0"/>
                <a:ea typeface="Abadi MT Condensed Extra Bold" charset="0"/>
                <a:cs typeface="Abadi MT Condensed Extra Bold" charset="0"/>
              </a:rPr>
              <a:t>FOLLOWER</a:t>
            </a:r>
          </a:p>
          <a:p>
            <a:pPr marL="857250" lvl="1" indent="-457200">
              <a:buFont typeface="+mj-lt"/>
              <a:buAutoNum type="arabicPeriod"/>
            </a:pPr>
            <a:r>
              <a:rPr lang="en-US" dirty="0"/>
              <a:t>As church is to Master – </a:t>
            </a:r>
            <a:r>
              <a:rPr lang="en-US" dirty="0">
                <a:latin typeface="Abadi MT Condensed Extra Bold" charset="0"/>
                <a:ea typeface="Abadi MT Condensed Extra Bold" charset="0"/>
                <a:cs typeface="Abadi MT Condensed Extra Bold" charset="0"/>
              </a:rPr>
              <a:t>SERVANT</a:t>
            </a:r>
          </a:p>
          <a:p>
            <a:pPr marL="857250" lvl="1" indent="-457200">
              <a:buFont typeface="+mj-lt"/>
              <a:buAutoNum type="arabicPeriod"/>
            </a:pPr>
            <a:r>
              <a:rPr lang="en-US" dirty="0"/>
              <a:t>As Sarah obeyed Abraham – </a:t>
            </a:r>
            <a:r>
              <a:rPr lang="en-US" dirty="0">
                <a:latin typeface="Abadi MT Condensed Extra Bold" charset="0"/>
                <a:ea typeface="Abadi MT Condensed Extra Bold" charset="0"/>
                <a:cs typeface="Abadi MT Condensed Extra Bold" charset="0"/>
              </a:rPr>
              <a:t>OBEDIENT</a:t>
            </a:r>
          </a:p>
          <a:p>
            <a:pPr marL="857250" lvl="1" indent="-457200">
              <a:buFont typeface="+mj-lt"/>
              <a:buAutoNum type="arabicPeriod"/>
            </a:pPr>
            <a:r>
              <a:rPr lang="en-US" dirty="0" smtClean="0"/>
              <a:t>As </a:t>
            </a:r>
            <a:r>
              <a:rPr lang="en-US" dirty="0"/>
              <a:t>fitting to the Lord – </a:t>
            </a:r>
            <a:r>
              <a:rPr lang="en-US" dirty="0">
                <a:latin typeface="Abadi MT Condensed Extra Bold" charset="0"/>
                <a:ea typeface="Abadi MT Condensed Extra Bold" charset="0"/>
                <a:cs typeface="Abadi MT Condensed Extra Bold" charset="0"/>
              </a:rPr>
              <a:t>EVALUATOR</a:t>
            </a:r>
          </a:p>
          <a:p>
            <a:pPr marL="457200" indent="-457200">
              <a:buFont typeface="+mj-lt"/>
              <a:buAutoNum type="alphaUcPeriod"/>
            </a:pPr>
            <a:r>
              <a:rPr lang="en-US" sz="2400" b="1" dirty="0"/>
              <a:t>Be </a:t>
            </a:r>
            <a:r>
              <a:rPr lang="en-US" sz="2400" b="1" dirty="0">
                <a:latin typeface="Abadi MT Condensed Extra Bold" charset="0"/>
                <a:ea typeface="Abadi MT Condensed Extra Bold" charset="0"/>
                <a:cs typeface="Abadi MT Condensed Extra Bold" charset="0"/>
              </a:rPr>
              <a:t>suitable helper </a:t>
            </a:r>
            <a:r>
              <a:rPr lang="en-US" sz="2400" b="1" dirty="0"/>
              <a:t>for husband </a:t>
            </a:r>
          </a:p>
          <a:p>
            <a:pPr marL="857250" lvl="1" indent="-457200">
              <a:buFont typeface="+mj-lt"/>
              <a:buAutoNum type="arabicPeriod"/>
            </a:pPr>
            <a:r>
              <a:rPr lang="en-US" dirty="0" smtClean="0"/>
              <a:t>Created </a:t>
            </a:r>
            <a:r>
              <a:rPr lang="en-US" dirty="0"/>
              <a:t>for man – </a:t>
            </a:r>
            <a:r>
              <a:rPr lang="en-US" dirty="0">
                <a:latin typeface="Abadi MT Condensed Extra Bold" charset="0"/>
                <a:ea typeface="Abadi MT Condensed Extra Bold" charset="0"/>
                <a:cs typeface="Abadi MT Condensed Extra Bold" charset="0"/>
              </a:rPr>
              <a:t>COMPLIMENT</a:t>
            </a:r>
          </a:p>
          <a:p>
            <a:pPr marL="857250" lvl="1" indent="-457200">
              <a:buFont typeface="+mj-lt"/>
              <a:buAutoNum type="arabicPeriod"/>
            </a:pPr>
            <a:r>
              <a:rPr lang="en-US" dirty="0"/>
              <a:t>Worker at home – </a:t>
            </a:r>
            <a:r>
              <a:rPr lang="en-US" dirty="0">
                <a:latin typeface="Abadi MT Condensed Extra Bold" charset="0"/>
                <a:ea typeface="Abadi MT Condensed Extra Bold" charset="0"/>
                <a:cs typeface="Abadi MT Condensed Extra Bold" charset="0"/>
              </a:rPr>
              <a:t>HOMEMAKER</a:t>
            </a:r>
          </a:p>
          <a:p>
            <a:pPr marL="857250" lvl="1" indent="-457200">
              <a:buFont typeface="+mj-lt"/>
              <a:buAutoNum type="arabicPeriod"/>
            </a:pPr>
            <a:r>
              <a:rPr lang="en-US" dirty="0"/>
              <a:t>Looking well to ways of ways of household – </a:t>
            </a:r>
            <a:r>
              <a:rPr lang="en-US" dirty="0">
                <a:latin typeface="Abadi MT Condensed Extra Bold" charset="0"/>
                <a:ea typeface="Abadi MT Condensed Extra Bold" charset="0"/>
                <a:cs typeface="Abadi MT Condensed Extra Bold" charset="0"/>
              </a:rPr>
              <a:t>FINANCIAL</a:t>
            </a:r>
          </a:p>
          <a:p>
            <a:pPr marL="457200" indent="-457200">
              <a:buFont typeface="+mj-lt"/>
              <a:buAutoNum type="alphaUcPeriod"/>
            </a:pPr>
            <a:r>
              <a:rPr lang="en-US" sz="2400" b="1" dirty="0"/>
              <a:t>Bear children </a:t>
            </a:r>
            <a:r>
              <a:rPr lang="en-US" sz="2400" dirty="0"/>
              <a:t>– mother - given by God – </a:t>
            </a:r>
            <a:r>
              <a:rPr lang="en-US" sz="2400" u="sng" dirty="0">
                <a:latin typeface="Abadi MT Condensed Extra Bold" charset="0"/>
                <a:ea typeface="Abadi MT Condensed Extra Bold" charset="0"/>
                <a:cs typeface="Abadi MT Condensed Extra Bold" charset="0"/>
              </a:rPr>
              <a:t>special function </a:t>
            </a:r>
            <a:r>
              <a:rPr lang="en-US" sz="2400" dirty="0"/>
              <a:t>(1 Th. 2:7)</a:t>
            </a:r>
          </a:p>
          <a:p>
            <a:pPr marL="457200" indent="-457200">
              <a:buFont typeface="+mj-lt"/>
              <a:buAutoNum type="alphaUcPeriod"/>
            </a:pPr>
            <a:r>
              <a:rPr lang="en-US" sz="2400" b="1" dirty="0">
                <a:latin typeface="Abadi MT Condensed Extra Bold" charset="0"/>
                <a:ea typeface="Abadi MT Condensed Extra Bold" charset="0"/>
                <a:cs typeface="Abadi MT Condensed Extra Bold" charset="0"/>
              </a:rPr>
              <a:t>Lover</a:t>
            </a:r>
            <a:r>
              <a:rPr lang="en-US" sz="2400" b="1" dirty="0"/>
              <a:t> of her husband  </a:t>
            </a:r>
            <a:r>
              <a:rPr lang="en-US" sz="2400" dirty="0"/>
              <a:t>- </a:t>
            </a:r>
            <a:r>
              <a:rPr lang="en-US" sz="2400" dirty="0">
                <a:latin typeface="Abadi MT Condensed Extra Bold" charset="0"/>
                <a:ea typeface="Abadi MT Condensed Extra Bold" charset="0"/>
                <a:cs typeface="Abadi MT Condensed Extra Bold" charset="0"/>
              </a:rPr>
              <a:t>LOVER</a:t>
            </a:r>
          </a:p>
          <a:p>
            <a:pPr marL="857250" lvl="1" indent="-457200">
              <a:buFont typeface="+mj-lt"/>
              <a:buAutoNum type="arabicPeriod"/>
            </a:pPr>
            <a:r>
              <a:rPr lang="en-US" dirty="0"/>
              <a:t>A matter of training and respect – work at it - </a:t>
            </a:r>
            <a:r>
              <a:rPr lang="en-US" dirty="0">
                <a:latin typeface="Abadi MT Condensed Extra Bold" charset="0"/>
                <a:ea typeface="Abadi MT Condensed Extra Bold" charset="0"/>
                <a:cs typeface="Abadi MT Condensed Extra Bold" charset="0"/>
              </a:rPr>
              <a:t>HONOR</a:t>
            </a:r>
          </a:p>
          <a:p>
            <a:pPr marL="857250" lvl="1" indent="-457200">
              <a:buFont typeface="+mj-lt"/>
              <a:buAutoNum type="arabicPeriod"/>
            </a:pPr>
            <a:r>
              <a:rPr lang="en-US" dirty="0"/>
              <a:t>Fulfil duties – </a:t>
            </a:r>
            <a:r>
              <a:rPr lang="en-US" dirty="0">
                <a:latin typeface="Abadi MT Condensed Extra Bold" charset="0"/>
                <a:ea typeface="Abadi MT Condensed Extra Bold" charset="0"/>
                <a:cs typeface="Abadi MT Condensed Extra Bold" charset="0"/>
              </a:rPr>
              <a:t>SATISFIER</a:t>
            </a:r>
          </a:p>
          <a:p>
            <a:pPr marL="0" indent="0">
              <a:buNone/>
            </a:pPr>
            <a:endParaRPr lang="en-US" sz="2400" dirty="0">
              <a:latin typeface="Arial Narrow" charset="0"/>
              <a:ea typeface="Arial Narrow" charset="0"/>
              <a:cs typeface="Arial Narrow" charset="0"/>
            </a:endParaRPr>
          </a:p>
          <a:p>
            <a:pPr marL="457200" indent="-457200">
              <a:buFont typeface="+mj-lt"/>
              <a:buAutoNum type="alphaUcPeriod"/>
            </a:pPr>
            <a:endParaRPr lang="en-US" sz="2400" b="1" dirty="0"/>
          </a:p>
          <a:p>
            <a:pPr marL="857250" lvl="1" indent="-457200">
              <a:buFont typeface="+mj-lt"/>
              <a:buAutoNum type="arabicPeriod"/>
            </a:pPr>
            <a:endParaRPr lang="en-US" sz="2000" b="1" dirty="0"/>
          </a:p>
          <a:p>
            <a:endParaRPr lang="en-US"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99916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170515" y="141889"/>
            <a:ext cx="5724673" cy="6579586"/>
          </a:xfrm>
          <a:solidFill>
            <a:srgbClr val="C00000"/>
          </a:solidFill>
          <a:ln w="38100">
            <a:solidFill>
              <a:schemeClr val="bg1"/>
            </a:solidFill>
          </a:ln>
        </p:spPr>
        <p:txBody>
          <a:bodyPr>
            <a:normAutofit fontScale="47500" lnSpcReduction="20000"/>
          </a:bodyPr>
          <a:lstStyle/>
          <a:p>
            <a:pPr marL="0" indent="0" fontAlgn="base">
              <a:buNone/>
            </a:pPr>
            <a:r>
              <a:rPr lang="en-US" sz="5000" b="1" dirty="0" smtClean="0">
                <a:solidFill>
                  <a:schemeClr val="bg1"/>
                </a:solidFill>
                <a:effectLst>
                  <a:outerShdw blurRad="38100" dist="38100" dir="2700000" algn="tl" rotWithShape="0">
                    <a:srgbClr val="000000"/>
                  </a:outerShdw>
                </a:effectLst>
                <a:latin typeface="Tahoma" charset="0"/>
                <a:ea typeface="Tahoma" charset="0"/>
                <a:cs typeface="Tahoma" charset="0"/>
              </a:rPr>
              <a:t>Foolish Woman</a:t>
            </a:r>
            <a:r>
              <a:rPr lang="en-US" sz="4200" b="1" dirty="0">
                <a:solidFill>
                  <a:schemeClr val="bg1"/>
                </a:solidFill>
                <a:latin typeface="Tahoma" charset="0"/>
                <a:ea typeface="Tahoma" charset="0"/>
                <a:cs typeface="Tahoma" charset="0"/>
              </a:rPr>
              <a:t/>
            </a:r>
            <a:br>
              <a:rPr lang="en-US" sz="4200" b="1"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Boisterous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9:13</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Makes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a mockery of sin – 14:9;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2:17</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Deceptive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14:8b</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Quarrelsome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20:3</a:t>
            </a:r>
            <a: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br>
            <a:endParaRPr lang="en-US" sz="3400" dirty="0">
              <a:solidFill>
                <a:schemeClr val="bg1"/>
              </a:solidFill>
              <a:latin typeface="Tahoma" charset="0"/>
              <a:ea typeface="Tahoma" charset="0"/>
              <a:cs typeface="Tahoma" charset="0"/>
            </a:endParaRPr>
          </a:p>
          <a:p>
            <a:pPr marL="0" indent="0" fontAlgn="base">
              <a:buNone/>
            </a:pPr>
            <a:endParaRPr lang="en-US" sz="3600" b="1" dirty="0" smtClean="0">
              <a:solidFill>
                <a:schemeClr val="bg1"/>
              </a:solidFill>
              <a:effectLst>
                <a:outerShdw blurRad="38100" dist="38100" dir="2700000" algn="tl" rotWithShape="0">
                  <a:srgbClr val="000000"/>
                </a:outerShdw>
              </a:effectLst>
              <a:latin typeface="Tahoma" charset="0"/>
              <a:ea typeface="Tahoma" charset="0"/>
              <a:cs typeface="Tahoma" charset="0"/>
            </a:endParaRPr>
          </a:p>
          <a:p>
            <a:pPr marL="0" indent="0" fontAlgn="base">
              <a:buNone/>
            </a:pP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Contentious Woman</a:t>
            </a:r>
            <a:r>
              <a:rPr lang="en-US" sz="3600" dirty="0">
                <a:solidFill>
                  <a:schemeClr val="bg1"/>
                </a:solidFill>
                <a:latin typeface="Tahoma" charset="0"/>
                <a:ea typeface="Tahoma" charset="0"/>
                <a:cs typeface="Tahoma" charset="0"/>
              </a:rPr>
              <a:t/>
            </a:r>
            <a:br>
              <a:rPr lang="en-US" sz="36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rPr>
              <a:t>Like </a:t>
            </a:r>
            <a:r>
              <a:rPr lang="en-US" sz="3800" dirty="0">
                <a:solidFill>
                  <a:schemeClr val="bg1"/>
                </a:solidFill>
                <a:effectLst>
                  <a:outerShdw blurRad="38100" dist="38100" dir="2700000" algn="tl" rotWithShape="0">
                    <a:srgbClr val="000000"/>
                  </a:outerShdw>
                </a:effectLst>
              </a:rPr>
              <a:t>a leaky faucet/dripping - 19:13; </a:t>
            </a:r>
            <a:r>
              <a:rPr lang="en-US" sz="3800" dirty="0" smtClean="0">
                <a:solidFill>
                  <a:schemeClr val="bg1"/>
                </a:solidFill>
                <a:effectLst>
                  <a:outerShdw blurRad="38100" dist="38100" dir="2700000" algn="tl" rotWithShape="0">
                    <a:srgbClr val="000000"/>
                  </a:outerShdw>
                </a:effectLst>
              </a:rPr>
              <a:t>27:15</a:t>
            </a:r>
            <a:r>
              <a:rPr lang="en-US" sz="3800" dirty="0">
                <a:solidFill>
                  <a:schemeClr val="bg1"/>
                </a:solidFill>
              </a:rPr>
              <a:t/>
            </a:r>
            <a:br>
              <a:rPr lang="en-US" sz="3800" dirty="0">
                <a:solidFill>
                  <a:schemeClr val="bg1"/>
                </a:solidFill>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Better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to live corner of housetop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21:9</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Better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to live in desert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21:1</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Like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slippery oil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27L:16</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Loud</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 flatterer, &amp; stubborn – 7:5, 11,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a:t>
            </a:r>
            <a: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br>
            <a:endParaRPr lang="en-US" sz="3400" dirty="0">
              <a:solidFill>
                <a:schemeClr val="bg1"/>
              </a:solidFill>
              <a:latin typeface="Tahoma" charset="0"/>
              <a:ea typeface="Tahoma" charset="0"/>
              <a:cs typeface="Tahoma" charset="0"/>
            </a:endParaRPr>
          </a:p>
          <a:p>
            <a:pPr marL="0" indent="0" fontAlgn="base">
              <a:buNone/>
            </a:pP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Sensual </a:t>
            </a:r>
            <a:r>
              <a:rPr lang="en-US" sz="4200" b="1" dirty="0">
                <a:solidFill>
                  <a:schemeClr val="bg1"/>
                </a:solidFill>
                <a:effectLst>
                  <a:outerShdw blurRad="38100" dist="38100" dir="2700000" algn="tl" rotWithShape="0">
                    <a:srgbClr val="000000"/>
                  </a:outerShdw>
                </a:effectLst>
                <a:latin typeface="Tahoma" charset="0"/>
                <a:ea typeface="Tahoma" charset="0"/>
                <a:cs typeface="Tahoma" charset="0"/>
              </a:rPr>
              <a:t>Woman  - Prov. </a:t>
            </a: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2:16</a:t>
            </a:r>
            <a:r>
              <a:rPr lang="en-US" sz="3600" dirty="0">
                <a:solidFill>
                  <a:schemeClr val="bg1"/>
                </a:solidFill>
                <a:latin typeface="Tahoma" charset="0"/>
                <a:ea typeface="Tahoma" charset="0"/>
                <a:cs typeface="Tahoma" charset="0"/>
              </a:rPr>
              <a:t/>
            </a:r>
            <a:br>
              <a:rPr lang="en-US" sz="36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rPr>
              <a:t>Suggestive </a:t>
            </a:r>
            <a:r>
              <a:rPr lang="en-US" sz="3800" dirty="0">
                <a:solidFill>
                  <a:schemeClr val="bg1"/>
                </a:solidFill>
                <a:effectLst>
                  <a:outerShdw blurRad="38100" dist="38100" dir="2700000" algn="tl" rotWithShape="0">
                    <a:srgbClr val="000000"/>
                  </a:outerShdw>
                </a:effectLst>
              </a:rPr>
              <a:t>words – </a:t>
            </a:r>
            <a:r>
              <a:rPr lang="en-US" sz="3800" dirty="0" smtClean="0">
                <a:solidFill>
                  <a:schemeClr val="bg1"/>
                </a:solidFill>
                <a:effectLst>
                  <a:outerShdw blurRad="38100" dist="38100" dir="2700000" algn="tl" rotWithShape="0">
                    <a:srgbClr val="000000"/>
                  </a:outerShdw>
                </a:effectLst>
              </a:rPr>
              <a:t>5:3</a:t>
            </a:r>
            <a:r>
              <a:rPr lang="en-US" sz="3800" dirty="0">
                <a:solidFill>
                  <a:schemeClr val="bg1"/>
                </a:solidFill>
              </a:rPr>
              <a:t/>
            </a:r>
            <a:br>
              <a:rPr lang="en-US" sz="3800" dirty="0">
                <a:solidFill>
                  <a:schemeClr val="bg1"/>
                </a:solidFill>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By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her friends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2:14-15</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Lack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of spiritual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commitment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2:17b</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By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her appearance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7:10</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By her attitude/slothfulness – 7:11-13 </a:t>
            </a:r>
            <a: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3400"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t/>
            </a:r>
            <a:br>
              <a:rPr lang="en-US" sz="4200" dirty="0" smtClean="0">
                <a:solidFill>
                  <a:schemeClr val="bg1"/>
                </a:solidFill>
                <a:effectLst>
                  <a:outerShdw blurRad="38100" dist="38100" dir="2700000" algn="tl" rotWithShape="0">
                    <a:srgbClr val="000000"/>
                  </a:outerShdw>
                </a:effectLst>
                <a:latin typeface="Tahoma" charset="0"/>
                <a:ea typeface="Tahoma" charset="0"/>
                <a:cs typeface="Tahoma" charset="0"/>
              </a:rPr>
            </a:br>
            <a:r>
              <a:rPr lang="en-US" sz="4200" b="1" dirty="0" smtClean="0">
                <a:solidFill>
                  <a:schemeClr val="bg1"/>
                </a:solidFill>
                <a:effectLst>
                  <a:outerShdw blurRad="38100" dist="38100" dir="2700000" algn="tl" rotWithShape="0">
                    <a:srgbClr val="000000"/>
                  </a:outerShdw>
                </a:effectLst>
                <a:latin typeface="Tahoma" charset="0"/>
                <a:ea typeface="Tahoma" charset="0"/>
                <a:cs typeface="Tahoma" charset="0"/>
              </a:rPr>
              <a:t>Indiscreet Woman</a:t>
            </a:r>
            <a:r>
              <a:rPr lang="en-US" sz="3600" dirty="0">
                <a:solidFill>
                  <a:schemeClr val="bg1"/>
                </a:solidFill>
                <a:latin typeface="Tahoma" charset="0"/>
                <a:ea typeface="Tahoma" charset="0"/>
                <a:cs typeface="Tahoma" charset="0"/>
              </a:rPr>
              <a:t/>
            </a:r>
            <a:br>
              <a:rPr lang="en-US" sz="36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Sexual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immorality – 2:18; 5:4;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7:27</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She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works at seduction – </a:t>
            </a: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7:11-13</a:t>
            </a:r>
            <a:r>
              <a:rPr lang="en-US" sz="3800" dirty="0">
                <a:solidFill>
                  <a:schemeClr val="bg1"/>
                </a:solidFill>
                <a:latin typeface="Tahoma" charset="0"/>
                <a:ea typeface="Tahoma" charset="0"/>
                <a:cs typeface="Tahoma" charset="0"/>
              </a:rPr>
              <a:t/>
            </a:r>
            <a:br>
              <a:rPr lang="en-US" sz="3800" dirty="0">
                <a:solidFill>
                  <a:schemeClr val="bg1"/>
                </a:solidFill>
                <a:latin typeface="Tahoma" charset="0"/>
                <a:ea typeface="Tahoma" charset="0"/>
                <a:cs typeface="Tahoma" charset="0"/>
              </a:rPr>
            </a:br>
            <a:r>
              <a:rPr lang="en-US" sz="3800" dirty="0" smtClean="0">
                <a:solidFill>
                  <a:schemeClr val="bg1"/>
                </a:solidFill>
                <a:effectLst>
                  <a:outerShdw blurRad="38100" dist="38100" dir="2700000" algn="tl" rotWithShape="0">
                    <a:srgbClr val="000000"/>
                  </a:outerShdw>
                </a:effectLst>
                <a:latin typeface="Tahoma" charset="0"/>
                <a:ea typeface="Tahoma" charset="0"/>
                <a:cs typeface="Tahoma" charset="0"/>
              </a:rPr>
              <a:t>She </a:t>
            </a:r>
            <a:r>
              <a:rPr lang="en-US" sz="3800" dirty="0">
                <a:solidFill>
                  <a:schemeClr val="bg1"/>
                </a:solidFill>
                <a:effectLst>
                  <a:outerShdw blurRad="38100" dist="38100" dir="2700000" algn="tl" rotWithShape="0">
                    <a:srgbClr val="000000"/>
                  </a:outerShdw>
                </a:effectLst>
                <a:latin typeface="Tahoma" charset="0"/>
                <a:ea typeface="Tahoma" charset="0"/>
                <a:cs typeface="Tahoma" charset="0"/>
              </a:rPr>
              <a:t>makes herself seen – 7:6, 13</a:t>
            </a:r>
            <a:endParaRPr lang="en-US" sz="3800" dirty="0">
              <a:solidFill>
                <a:schemeClr val="bg1"/>
              </a:solidFill>
              <a:latin typeface="Tahoma" charset="0"/>
              <a:ea typeface="Tahoma" charset="0"/>
              <a:cs typeface="Tahoma" charset="0"/>
            </a:endParaRPr>
          </a:p>
          <a:p>
            <a:endParaRPr lang="en-US" dirty="0">
              <a:solidFill>
                <a:schemeClr val="bg1"/>
              </a:solidFill>
            </a:endParaRPr>
          </a:p>
        </p:txBody>
      </p:sp>
      <p:sp>
        <p:nvSpPr>
          <p:cNvPr id="11" name="Content Placeholder 10"/>
          <p:cNvSpPr>
            <a:spLocks noGrp="1"/>
          </p:cNvSpPr>
          <p:nvPr>
            <p:ph sz="half" idx="2"/>
          </p:nvPr>
        </p:nvSpPr>
        <p:spPr>
          <a:xfrm>
            <a:off x="6096000" y="141889"/>
            <a:ext cx="5925485" cy="6579585"/>
          </a:xfrm>
          <a:solidFill>
            <a:schemeClr val="accent2">
              <a:lumMod val="50000"/>
            </a:schemeClr>
          </a:solidFill>
          <a:ln w="12700">
            <a:solidFill>
              <a:schemeClr val="bg1"/>
            </a:solidFill>
          </a:ln>
        </p:spPr>
        <p:txBody>
          <a:bodyPr>
            <a:normAutofit fontScale="47500" lnSpcReduction="20000"/>
          </a:bodyPr>
          <a:lstStyle/>
          <a:p>
            <a:pPr marL="0" lvl="0" indent="0" fontAlgn="base">
              <a:lnSpc>
                <a:spcPct val="100000"/>
              </a:lnSpc>
              <a:spcBef>
                <a:spcPct val="20000"/>
              </a:spcBef>
              <a:spcAft>
                <a:spcPct val="0"/>
              </a:spcAft>
              <a:buClr>
                <a:schemeClr val="hlink"/>
              </a:buClr>
              <a:buSzPct val="80000"/>
              <a:buNone/>
            </a:pPr>
            <a:r>
              <a:rPr lang="en-US" altLang="en-US" sz="4200" b="1" dirty="0">
                <a:solidFill>
                  <a:schemeClr val="bg1"/>
                </a:solidFill>
                <a:effectLst>
                  <a:outerShdw blurRad="38100" dist="38100" dir="2700000" algn="tl">
                    <a:srgbClr val="000000"/>
                  </a:outerShdw>
                </a:effectLst>
                <a:latin typeface="Tahoma" charset="0"/>
              </a:rPr>
              <a:t>Wise Woman-fears the Lord -1:7</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Builds (orders) her house - 14:1,10,26</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Develops a caring spirit – 14:15, 20</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Cultivates the skill of her hands - 31:13</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Learns how to handle money – 31:16, </a:t>
            </a:r>
            <a:r>
              <a:rPr lang="en-US" altLang="en-US" sz="3400" dirty="0" smtClean="0">
                <a:solidFill>
                  <a:schemeClr val="bg1"/>
                </a:solidFill>
                <a:effectLst>
                  <a:outerShdw blurRad="38100" dist="38100" dir="2700000" algn="tl">
                    <a:srgbClr val="000000"/>
                  </a:outerShdw>
                </a:effectLst>
                <a:latin typeface="Tahoma" charset="0"/>
              </a:rPr>
              <a:t>24</a:t>
            </a:r>
          </a:p>
          <a:p>
            <a:pPr marL="0" lvl="0" indent="0" fontAlgn="base">
              <a:lnSpc>
                <a:spcPct val="100000"/>
              </a:lnSpc>
              <a:spcBef>
                <a:spcPct val="20000"/>
              </a:spcBef>
              <a:spcAft>
                <a:spcPct val="0"/>
              </a:spcAft>
              <a:buClr>
                <a:schemeClr val="hlink"/>
              </a:buClr>
              <a:buSzPct val="80000"/>
              <a:buNone/>
            </a:pPr>
            <a:endParaRPr lang="en-US" altLang="en-US"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r>
              <a:rPr lang="en-US" altLang="en-US" sz="4200" b="1" dirty="0">
                <a:solidFill>
                  <a:schemeClr val="bg1"/>
                </a:solidFill>
                <a:effectLst>
                  <a:outerShdw blurRad="38100" dist="38100" dir="2700000" algn="tl">
                    <a:srgbClr val="000000"/>
                  </a:outerShdw>
                </a:effectLst>
                <a:latin typeface="Tahoma" charset="0"/>
              </a:rPr>
              <a:t>Gracious Woman</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A helpmeet/suitable wife – 31:18</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Far above rubies – 3:15; 31:10</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Husband will have no lack of gain – 31:11b</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Does husband good; not evil – 31:12</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Trustworthy – </a:t>
            </a:r>
            <a:r>
              <a:rPr lang="en-US" altLang="en-US" sz="3400" dirty="0" smtClean="0">
                <a:solidFill>
                  <a:schemeClr val="bg1"/>
                </a:solidFill>
                <a:effectLst>
                  <a:outerShdw blurRad="38100" dist="38100" dir="2700000" algn="tl">
                    <a:srgbClr val="000000"/>
                  </a:outerShdw>
                </a:effectLst>
                <a:latin typeface="Tahoma" charset="0"/>
              </a:rPr>
              <a:t>31:11a</a:t>
            </a:r>
            <a:endParaRPr lang="en-US" altLang="en-US" sz="3400"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Husband is known in the gates - </a:t>
            </a:r>
            <a:r>
              <a:rPr lang="en-US" altLang="en-US" sz="3400" dirty="0" smtClean="0">
                <a:solidFill>
                  <a:schemeClr val="bg1"/>
                </a:solidFill>
                <a:effectLst>
                  <a:outerShdw blurRad="38100" dist="38100" dir="2700000" algn="tl">
                    <a:srgbClr val="000000"/>
                  </a:outerShdw>
                </a:effectLst>
                <a:latin typeface="Tahoma" charset="0"/>
              </a:rPr>
              <a:t>31:23</a:t>
            </a:r>
          </a:p>
          <a:p>
            <a:pPr marL="0" lvl="0" indent="0" fontAlgn="base">
              <a:lnSpc>
                <a:spcPct val="100000"/>
              </a:lnSpc>
              <a:spcBef>
                <a:spcPct val="20000"/>
              </a:spcBef>
              <a:spcAft>
                <a:spcPct val="0"/>
              </a:spcAft>
              <a:buClr>
                <a:schemeClr val="hlink"/>
              </a:buClr>
              <a:buSzPct val="80000"/>
              <a:buNone/>
            </a:pPr>
            <a:endParaRPr lang="en-US" altLang="en-US" b="1"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r>
              <a:rPr lang="en-US" altLang="en-US" sz="4200" b="1" dirty="0">
                <a:solidFill>
                  <a:schemeClr val="bg1"/>
                </a:solidFill>
                <a:effectLst>
                  <a:outerShdw blurRad="38100" dist="38100" dir="2700000" algn="tl">
                    <a:srgbClr val="000000"/>
                  </a:outerShdw>
                </a:effectLst>
                <a:latin typeface="Tahoma" charset="0"/>
              </a:rPr>
              <a:t>Virtuous Woman -  Moral Purity</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Hates evil – 8:13</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Heart free of envy – 23:17-18; 24:1-2</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Restrained lips/tongue – 10:14, 19; 21:23</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Called blessed – 31:28-29</a:t>
            </a:r>
          </a:p>
          <a:p>
            <a:pPr marL="0" lvl="0" indent="0" fontAlgn="base">
              <a:lnSpc>
                <a:spcPct val="100000"/>
              </a:lnSpc>
              <a:spcBef>
                <a:spcPct val="20000"/>
              </a:spcBef>
              <a:spcAft>
                <a:spcPct val="0"/>
              </a:spcAft>
              <a:buClr>
                <a:schemeClr val="hlink"/>
              </a:buClr>
              <a:buSzPct val="80000"/>
              <a:buNone/>
            </a:pPr>
            <a:r>
              <a:rPr lang="en-US" altLang="en-US" sz="3400" dirty="0">
                <a:solidFill>
                  <a:schemeClr val="bg1"/>
                </a:solidFill>
                <a:effectLst>
                  <a:outerShdw blurRad="38100" dist="38100" dir="2700000" algn="tl">
                    <a:srgbClr val="000000"/>
                  </a:outerShdw>
                </a:effectLst>
                <a:latin typeface="Tahoma" charset="0"/>
              </a:rPr>
              <a:t>A listening ear/teachable spirit – </a:t>
            </a:r>
            <a:r>
              <a:rPr lang="en-US" altLang="en-US" sz="3400" dirty="0" smtClean="0">
                <a:solidFill>
                  <a:schemeClr val="bg1"/>
                </a:solidFill>
                <a:effectLst>
                  <a:outerShdw blurRad="38100" dist="38100" dir="2700000" algn="tl">
                    <a:srgbClr val="000000"/>
                  </a:outerShdw>
                </a:effectLst>
                <a:latin typeface="Tahoma" charset="0"/>
              </a:rPr>
              <a:t>15:31-33</a:t>
            </a:r>
          </a:p>
          <a:p>
            <a:pPr marL="0" lvl="0" indent="0" fontAlgn="base">
              <a:lnSpc>
                <a:spcPct val="100000"/>
              </a:lnSpc>
              <a:spcBef>
                <a:spcPct val="20000"/>
              </a:spcBef>
              <a:spcAft>
                <a:spcPct val="0"/>
              </a:spcAft>
              <a:buClr>
                <a:schemeClr val="hlink"/>
              </a:buClr>
              <a:buSzPct val="80000"/>
              <a:buNone/>
            </a:pPr>
            <a:endParaRPr lang="en-US" altLang="en-US" sz="3200" b="1"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r>
              <a:rPr lang="en-US" altLang="en-US" sz="4200" b="1" dirty="0">
                <a:solidFill>
                  <a:schemeClr val="bg1"/>
                </a:solidFill>
                <a:effectLst>
                  <a:outerShdw blurRad="38100" dist="38100" dir="2700000" algn="tl">
                    <a:srgbClr val="000000"/>
                  </a:outerShdw>
                </a:effectLst>
                <a:latin typeface="Tahoma" charset="0"/>
              </a:rPr>
              <a:t>Godly Woman – fears Lord - 1 Pet. 3:3-4</a:t>
            </a:r>
          </a:p>
          <a:p>
            <a:pPr marL="0" lvl="0" indent="0" fontAlgn="base">
              <a:lnSpc>
                <a:spcPct val="100000"/>
              </a:lnSpc>
              <a:spcBef>
                <a:spcPct val="20000"/>
              </a:spcBef>
              <a:spcAft>
                <a:spcPct val="0"/>
              </a:spcAft>
              <a:buClr>
                <a:schemeClr val="hlink"/>
              </a:buClr>
              <a:buSzPct val="80000"/>
              <a:buNone/>
            </a:pPr>
            <a:r>
              <a:rPr lang="en-US" altLang="en-US" sz="4000" dirty="0">
                <a:solidFill>
                  <a:schemeClr val="bg1"/>
                </a:solidFill>
                <a:effectLst>
                  <a:outerShdw blurRad="38100" dist="38100" dir="2700000" algn="tl">
                    <a:srgbClr val="000000"/>
                  </a:outerShdw>
                </a:effectLst>
                <a:latin typeface="Tahoma" charset="0"/>
              </a:rPr>
              <a:t>Holy woman who trusts in God – 1 Pet. 3:5</a:t>
            </a:r>
          </a:p>
          <a:p>
            <a:pPr marL="0" lvl="0" indent="0" fontAlgn="base">
              <a:lnSpc>
                <a:spcPct val="100000"/>
              </a:lnSpc>
              <a:spcBef>
                <a:spcPct val="20000"/>
              </a:spcBef>
              <a:spcAft>
                <a:spcPct val="0"/>
              </a:spcAft>
              <a:buClr>
                <a:schemeClr val="hlink"/>
              </a:buClr>
              <a:buSzPct val="80000"/>
              <a:buNone/>
            </a:pPr>
            <a:r>
              <a:rPr lang="en-US" altLang="en-US" sz="4000" dirty="0">
                <a:solidFill>
                  <a:schemeClr val="bg1"/>
                </a:solidFill>
                <a:effectLst>
                  <a:outerShdw blurRad="38100" dist="38100" dir="2700000" algn="tl">
                    <a:srgbClr val="000000"/>
                  </a:outerShdw>
                </a:effectLst>
                <a:latin typeface="Tahoma" charset="0"/>
              </a:rPr>
              <a:t>Works at godliness/opposite of evil – 1 Pet. 3:2</a:t>
            </a:r>
          </a:p>
          <a:p>
            <a:pPr marL="0" lvl="0" indent="0" fontAlgn="base">
              <a:lnSpc>
                <a:spcPct val="100000"/>
              </a:lnSpc>
              <a:spcBef>
                <a:spcPct val="20000"/>
              </a:spcBef>
              <a:spcAft>
                <a:spcPct val="0"/>
              </a:spcAft>
              <a:buClr>
                <a:schemeClr val="hlink"/>
              </a:buClr>
              <a:buSzPct val="80000"/>
              <a:buNone/>
            </a:pPr>
            <a:r>
              <a:rPr lang="en-US" altLang="en-US" sz="4000" dirty="0">
                <a:solidFill>
                  <a:schemeClr val="bg1"/>
                </a:solidFill>
                <a:effectLst>
                  <a:outerShdw blurRad="38100" dist="38100" dir="2700000" algn="tl">
                    <a:srgbClr val="000000"/>
                  </a:outerShdw>
                </a:effectLst>
                <a:latin typeface="Tahoma" charset="0"/>
              </a:rPr>
              <a:t>Her children &amp; husband call her blessed – 31:28 </a:t>
            </a:r>
          </a:p>
          <a:p>
            <a:pPr marL="0" lvl="0" indent="0" fontAlgn="base">
              <a:lnSpc>
                <a:spcPct val="100000"/>
              </a:lnSpc>
              <a:spcBef>
                <a:spcPct val="20000"/>
              </a:spcBef>
              <a:spcAft>
                <a:spcPct val="0"/>
              </a:spcAft>
              <a:buClr>
                <a:schemeClr val="hlink"/>
              </a:buClr>
              <a:buSzPct val="80000"/>
              <a:buNone/>
            </a:pPr>
            <a:endParaRPr lang="en-US" altLang="en-US" sz="3200" b="1"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endParaRPr lang="en-US" altLang="en-US" sz="3200" b="1"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endParaRPr lang="en-US" altLang="en-US" b="1" dirty="0" smtClean="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endParaRPr lang="en-US" altLang="en-US" b="1" dirty="0">
              <a:solidFill>
                <a:schemeClr val="bg1"/>
              </a:solidFill>
              <a:effectLst>
                <a:outerShdw blurRad="38100" dist="38100" dir="2700000" algn="tl">
                  <a:srgbClr val="000000"/>
                </a:outerShdw>
              </a:effectLst>
              <a:latin typeface="Tahoma" charset="0"/>
            </a:endParaRPr>
          </a:p>
          <a:p>
            <a:pPr marL="0" lvl="0" indent="0" fontAlgn="base">
              <a:lnSpc>
                <a:spcPct val="100000"/>
              </a:lnSpc>
              <a:spcBef>
                <a:spcPct val="20000"/>
              </a:spcBef>
              <a:spcAft>
                <a:spcPct val="0"/>
              </a:spcAft>
              <a:buClr>
                <a:schemeClr val="hlink"/>
              </a:buClr>
              <a:buSzPct val="80000"/>
              <a:buNone/>
            </a:pPr>
            <a:endParaRPr lang="en-US" altLang="en-US" b="1" dirty="0">
              <a:solidFill>
                <a:schemeClr val="bg1"/>
              </a:solidFill>
              <a:effectLst>
                <a:outerShdw blurRad="38100" dist="38100" dir="2700000" algn="tl">
                  <a:srgbClr val="000000"/>
                </a:outerShdw>
              </a:effectLst>
              <a:latin typeface="Tahoma" charset="0"/>
            </a:endParaRPr>
          </a:p>
          <a:p>
            <a:endParaRPr lang="en-US" dirty="0"/>
          </a:p>
        </p:txBody>
      </p:sp>
      <p:sp>
        <p:nvSpPr>
          <p:cNvPr id="4" name="Footer Placeholder 3"/>
          <p:cNvSpPr>
            <a:spLocks noGrp="1"/>
          </p:cNvSpPr>
          <p:nvPr>
            <p:ph type="ftr" sz="quarter" idx="11"/>
          </p:nvPr>
        </p:nvSpPr>
        <p:spPr/>
        <p:txBody>
          <a:bodyPr/>
          <a:lstStyle/>
          <a:p>
            <a:r>
              <a:rPr lang="en-US" altLang="en-US" dirty="0" smtClean="0"/>
              <a:t>A Godly Family - The First S - Spirituality (Wife)</a:t>
            </a:r>
            <a:endParaRPr lang="en-US" altLang="en-US" dirty="0"/>
          </a:p>
        </p:txBody>
      </p:sp>
    </p:spTree>
    <p:extLst>
      <p:ext uri="{BB962C8B-B14F-4D97-AF65-F5344CB8AC3E}">
        <p14:creationId xmlns:p14="http://schemas.microsoft.com/office/powerpoint/2010/main" val="1526593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11887200" cy="1295401"/>
          </a:xfrm>
        </p:spPr>
        <p:txBody>
          <a:bodyPr>
            <a:normAutofit/>
          </a:bodyPr>
          <a:lstStyle/>
          <a:p>
            <a:r>
              <a:rPr lang="en-US" sz="3200" b="1" dirty="0">
                <a:solidFill>
                  <a:schemeClr val="bg1"/>
                </a:solidFill>
              </a:rPr>
              <a:t>The Woman’s Spirituality </a:t>
            </a:r>
            <a:r>
              <a:rPr lang="en-US" sz="3200" b="1" dirty="0" smtClean="0">
                <a:solidFill>
                  <a:schemeClr val="bg1"/>
                </a:solidFill>
              </a:rPr>
              <a:t>Test </a:t>
            </a:r>
            <a:r>
              <a:rPr lang="en-US" sz="3200" dirty="0" smtClean="0">
                <a:solidFill>
                  <a:schemeClr val="bg1"/>
                </a:solidFill>
              </a:rPr>
              <a:t>(</a:t>
            </a:r>
            <a:r>
              <a:rPr lang="en-US" sz="2400" dirty="0" smtClean="0">
                <a:solidFill>
                  <a:schemeClr val="bg1"/>
                </a:solidFill>
              </a:rPr>
              <a:t>Eph</a:t>
            </a:r>
            <a:r>
              <a:rPr lang="en-US" sz="2400" dirty="0">
                <a:solidFill>
                  <a:schemeClr val="bg1"/>
                </a:solidFill>
              </a:rPr>
              <a:t>. 5:22-24, 33; 1 Pet. </a:t>
            </a:r>
            <a:r>
              <a:rPr lang="en-US" sz="2400" dirty="0" smtClean="0">
                <a:solidFill>
                  <a:schemeClr val="bg1"/>
                </a:solidFill>
              </a:rPr>
              <a:t>3:1-6)</a:t>
            </a:r>
            <a:endParaRPr lang="en-US" sz="3200" dirty="0">
              <a:solidFill>
                <a:schemeClr val="bg1"/>
              </a:solidFill>
            </a:endParaRPr>
          </a:p>
        </p:txBody>
      </p:sp>
      <p:sp>
        <p:nvSpPr>
          <p:cNvPr id="3" name="Content Placeholder 2"/>
          <p:cNvSpPr>
            <a:spLocks noGrp="1"/>
          </p:cNvSpPr>
          <p:nvPr>
            <p:ph idx="1"/>
          </p:nvPr>
        </p:nvSpPr>
        <p:spPr>
          <a:xfrm>
            <a:off x="533400" y="1123950"/>
            <a:ext cx="11239500" cy="5353050"/>
          </a:xfrm>
          <a:solidFill>
            <a:schemeClr val="bg1"/>
          </a:solidFill>
          <a:ln w="76200">
            <a:solidFill>
              <a:schemeClr val="accent1"/>
            </a:solidFill>
          </a:ln>
        </p:spPr>
        <p:txBody>
          <a:bodyPr>
            <a:noAutofit/>
          </a:bodyPr>
          <a:lstStyle/>
          <a:p>
            <a:pPr marL="514350" indent="-514350">
              <a:buFont typeface="+mj-lt"/>
              <a:buAutoNum type="arabicPeriod"/>
            </a:pPr>
            <a:r>
              <a:rPr lang="en-US" sz="2400" dirty="0"/>
              <a:t>Are you wiling to place yourself in subjection to your </a:t>
            </a:r>
            <a:r>
              <a:rPr lang="en-US" sz="2400" dirty="0" smtClean="0"/>
              <a:t>husband</a:t>
            </a:r>
            <a:r>
              <a:rPr lang="en-US" sz="2400" dirty="0"/>
              <a:t>?</a:t>
            </a:r>
          </a:p>
          <a:p>
            <a:pPr marL="514350" indent="-514350">
              <a:buFont typeface="+mj-lt"/>
              <a:buAutoNum type="arabicPeriod"/>
            </a:pPr>
            <a:r>
              <a:rPr lang="en-US" sz="2400" dirty="0"/>
              <a:t>Will you try to avoid any word or practice that would distract from or  </a:t>
            </a:r>
            <a:r>
              <a:rPr lang="en-US" sz="2400" dirty="0" smtClean="0"/>
              <a:t>belittle His authority?</a:t>
            </a:r>
            <a:r>
              <a:rPr lang="en-US" sz="2400" dirty="0"/>
              <a:t>	</a:t>
            </a:r>
            <a:endParaRPr lang="en-US" sz="2400" dirty="0" smtClean="0"/>
          </a:p>
          <a:p>
            <a:pPr marL="514350" indent="-514350">
              <a:buFont typeface="+mj-lt"/>
              <a:buAutoNum type="arabicPeriod"/>
            </a:pPr>
            <a:r>
              <a:rPr lang="en-US" sz="2400" dirty="0" smtClean="0"/>
              <a:t>Will </a:t>
            </a:r>
            <a:r>
              <a:rPr lang="en-US" sz="2400" dirty="0"/>
              <a:t>you support his decisions affecting the family even though you would have </a:t>
            </a:r>
            <a:r>
              <a:rPr lang="en-US" sz="2400" dirty="0" smtClean="0"/>
              <a:t>decided differently?</a:t>
            </a:r>
            <a:endParaRPr lang="en-US" sz="2400" dirty="0"/>
          </a:p>
          <a:p>
            <a:pPr marL="514350" indent="-514350">
              <a:buFont typeface="+mj-lt"/>
              <a:buAutoNum type="arabicPeriod"/>
            </a:pPr>
            <a:r>
              <a:rPr lang="en-US" sz="2400" dirty="0" smtClean="0"/>
              <a:t>Will </a:t>
            </a:r>
            <a:r>
              <a:rPr lang="en-US" sz="2400" dirty="0"/>
              <a:t>you allow him to take the lead in financial matters and help him to do so? </a:t>
            </a:r>
            <a:endParaRPr lang="en-US" sz="2400" dirty="0" smtClean="0"/>
          </a:p>
          <a:p>
            <a:pPr marL="514350" indent="-514350">
              <a:buFont typeface="+mj-lt"/>
              <a:buAutoNum type="arabicPeriod"/>
            </a:pPr>
            <a:r>
              <a:rPr lang="en-US" sz="2400" dirty="0" smtClean="0"/>
              <a:t>Are </a:t>
            </a:r>
            <a:r>
              <a:rPr lang="en-US" sz="2400" dirty="0"/>
              <a:t>you willing to accept and live within the financial security  your husband </a:t>
            </a:r>
            <a:r>
              <a:rPr lang="en-US" sz="2400" dirty="0" smtClean="0"/>
              <a:t>provides?</a:t>
            </a:r>
          </a:p>
          <a:p>
            <a:pPr marL="514350" indent="-514350">
              <a:buFont typeface="+mj-lt"/>
              <a:buAutoNum type="arabicPeriod"/>
            </a:pPr>
            <a:r>
              <a:rPr lang="en-US" sz="2400" dirty="0" smtClean="0"/>
              <a:t>Will </a:t>
            </a:r>
            <a:r>
              <a:rPr lang="en-US" sz="2400" dirty="0"/>
              <a:t>you be a strong supporter of financial responsibility? 		</a:t>
            </a:r>
          </a:p>
          <a:p>
            <a:pPr marL="514350" indent="-514350">
              <a:buFont typeface="+mj-lt"/>
              <a:buAutoNum type="arabicPeriod"/>
            </a:pPr>
            <a:r>
              <a:rPr lang="en-US" sz="2400" dirty="0" smtClean="0"/>
              <a:t>Will </a:t>
            </a:r>
            <a:r>
              <a:rPr lang="en-US" sz="2400" dirty="0"/>
              <a:t>you support his lead providing for the spiritual well-being of the family? </a:t>
            </a:r>
          </a:p>
          <a:p>
            <a:pPr marL="514350" indent="-514350">
              <a:buFont typeface="+mj-lt"/>
              <a:buAutoNum type="arabicPeriod"/>
            </a:pPr>
            <a:r>
              <a:rPr lang="en-US" sz="2400" dirty="0" smtClean="0"/>
              <a:t>Will </a:t>
            </a:r>
            <a:r>
              <a:rPr lang="en-US" sz="2400" dirty="0"/>
              <a:t>you seek his guidance in teaching your children with Bible principles? </a:t>
            </a:r>
          </a:p>
          <a:p>
            <a:pPr marL="514350" indent="-514350">
              <a:buFont typeface="+mj-lt"/>
              <a:buAutoNum type="arabicPeriod"/>
            </a:pPr>
            <a:r>
              <a:rPr lang="en-US" sz="2400" dirty="0" smtClean="0"/>
              <a:t>Will </a:t>
            </a:r>
            <a:r>
              <a:rPr lang="en-US" sz="2400" dirty="0"/>
              <a:t>you help your husband set goals and then become his strongest supporter?	</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942062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smtClean="0">
                <a:solidFill>
                  <a:schemeClr val="bg1"/>
                </a:solidFill>
              </a:rPr>
              <a:t>SPIRITUALITY </a:t>
            </a:r>
            <a:endParaRPr lang="en-US" sz="2700" b="1" dirty="0">
              <a:solidFill>
                <a:schemeClr val="bg1"/>
              </a:solidFill>
            </a:endParaRPr>
          </a:p>
        </p:txBody>
      </p:sp>
      <p:sp>
        <p:nvSpPr>
          <p:cNvPr id="3" name="Content Placeholder 2"/>
          <p:cNvSpPr>
            <a:spLocks noGrp="1"/>
          </p:cNvSpPr>
          <p:nvPr>
            <p:ph idx="1"/>
          </p:nvPr>
        </p:nvSpPr>
        <p:spPr>
          <a:solidFill>
            <a:schemeClr val="bg1"/>
          </a:solidFill>
          <a:ln>
            <a:solidFill>
              <a:srgbClr val="002060"/>
            </a:solidFill>
          </a:ln>
        </p:spPr>
        <p:txBody>
          <a:bodyPr>
            <a:normAutofit/>
          </a:bodyPr>
          <a:lstStyle/>
          <a:p>
            <a:pPr marL="571500" indent="-571500">
              <a:buFont typeface="+mj-lt"/>
              <a:buAutoNum type="romanUcPeriod"/>
            </a:pPr>
            <a:r>
              <a:rPr lang="en-US" sz="3600" dirty="0">
                <a:solidFill>
                  <a:schemeClr val="accent4">
                    <a:lumMod val="20000"/>
                    <a:lumOff val="80000"/>
                  </a:schemeClr>
                </a:solidFill>
              </a:rPr>
              <a:t>Husband’s role</a:t>
            </a:r>
          </a:p>
          <a:p>
            <a:pPr marL="571500" indent="-571500">
              <a:buFont typeface="+mj-lt"/>
              <a:buAutoNum type="romanUcPeriod"/>
            </a:pPr>
            <a:r>
              <a:rPr lang="en-US" sz="3600" dirty="0">
                <a:solidFill>
                  <a:schemeClr val="accent4">
                    <a:lumMod val="20000"/>
                    <a:lumOff val="80000"/>
                  </a:schemeClr>
                </a:solidFill>
                <a:ea typeface="Abadi MT Condensed Extra Bold" charset="0"/>
                <a:cs typeface="Abadi MT Condensed Extra Bold" charset="0"/>
              </a:rPr>
              <a:t>Wife’s role</a:t>
            </a:r>
          </a:p>
          <a:p>
            <a:pPr marL="571500" indent="-571500">
              <a:buFont typeface="+mj-lt"/>
              <a:buAutoNum type="romanUcPeriod"/>
            </a:pPr>
            <a:r>
              <a:rPr lang="en-US" sz="3600" dirty="0"/>
              <a:t>The many facet’s of Biblical love</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200533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0"/>
            <a:ext cx="11096625" cy="1325563"/>
          </a:xfrm>
        </p:spPr>
        <p:txBody>
          <a:bodyPr/>
          <a:lstStyle/>
          <a:p>
            <a:r>
              <a:rPr lang="en-US" dirty="0" smtClean="0">
                <a:solidFill>
                  <a:schemeClr val="bg1"/>
                </a:solidFill>
                <a:latin typeface="Abadi MT Condensed Extra Bold" charset="0"/>
                <a:ea typeface="Abadi MT Condensed Extra Bold" charset="0"/>
                <a:cs typeface="Abadi MT Condensed Extra Bold" charset="0"/>
              </a:rPr>
              <a:t>The </a:t>
            </a:r>
            <a:r>
              <a:rPr lang="en-US" dirty="0">
                <a:solidFill>
                  <a:schemeClr val="bg1"/>
                </a:solidFill>
                <a:latin typeface="Abadi MT Condensed Extra Bold" charset="0"/>
                <a:ea typeface="Abadi MT Condensed Extra Bold" charset="0"/>
                <a:cs typeface="Abadi MT Condensed Extra Bold" charset="0"/>
              </a:rPr>
              <a:t>M</a:t>
            </a:r>
            <a:r>
              <a:rPr lang="en-US" dirty="0" smtClean="0">
                <a:solidFill>
                  <a:schemeClr val="bg1"/>
                </a:solidFill>
                <a:latin typeface="Abadi MT Condensed Extra Bold" charset="0"/>
                <a:ea typeface="Abadi MT Condensed Extra Bold" charset="0"/>
                <a:cs typeface="Abadi MT Condensed Extra Bold" charset="0"/>
              </a:rPr>
              <a:t>any Facets of Love</a:t>
            </a:r>
            <a:endParaRPr lang="en-US" dirty="0">
              <a:solidFill>
                <a:schemeClr val="bg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23850" y="1325563"/>
            <a:ext cx="11334750" cy="5151438"/>
          </a:xfrm>
          <a:solidFill>
            <a:schemeClr val="bg1"/>
          </a:solidFill>
          <a:ln w="76200">
            <a:solidFill>
              <a:schemeClr val="accent1"/>
            </a:solidFill>
          </a:ln>
        </p:spPr>
        <p:txBody>
          <a:bodyPr>
            <a:normAutofit fontScale="92500" lnSpcReduction="10000"/>
          </a:bodyPr>
          <a:lstStyle/>
          <a:p>
            <a:r>
              <a:rPr lang="en-US" sz="2400" b="1" dirty="0"/>
              <a:t>Sacrificial Love </a:t>
            </a:r>
            <a:r>
              <a:rPr lang="en-US" dirty="0" smtClean="0"/>
              <a:t>- </a:t>
            </a:r>
            <a:r>
              <a:rPr lang="el-GR" sz="2400" dirty="0"/>
              <a:t>ἀγάπη, </a:t>
            </a:r>
            <a:r>
              <a:rPr lang="en-US" sz="2400" dirty="0"/>
              <a:t>agápē - means "love: esp. brotherly </a:t>
            </a:r>
            <a:r>
              <a:rPr lang="en-US" sz="2400" b="1" dirty="0"/>
              <a:t>love</a:t>
            </a:r>
            <a:r>
              <a:rPr lang="en-US" sz="2400" dirty="0"/>
              <a:t>, charity; the </a:t>
            </a:r>
            <a:r>
              <a:rPr lang="en-US" sz="2400" b="1" dirty="0"/>
              <a:t>love</a:t>
            </a:r>
            <a:r>
              <a:rPr lang="en-US" sz="2400" dirty="0"/>
              <a:t> of God for man and of man for God.“ It is an unconditional love.  It is not an emotional love (Jhn. 3:16).  Husbands are to </a:t>
            </a:r>
            <a:r>
              <a:rPr lang="en-US" sz="2400" i="1" dirty="0"/>
              <a:t>agapao </a:t>
            </a:r>
            <a:r>
              <a:rPr lang="en-US" sz="2400" dirty="0"/>
              <a:t>their wives (Eph. 5:25).</a:t>
            </a:r>
          </a:p>
          <a:p>
            <a:r>
              <a:rPr lang="en-US" sz="2400" b="1" dirty="0"/>
              <a:t>Emotional Love – </a:t>
            </a:r>
            <a:r>
              <a:rPr lang="el-GR" sz="2400" dirty="0"/>
              <a:t>φιλία</a:t>
            </a:r>
            <a:r>
              <a:rPr lang="en-US" sz="2400" dirty="0"/>
              <a:t>, philia – means "friendship" or affection.  The verb form is </a:t>
            </a:r>
            <a:r>
              <a:rPr lang="en-US" sz="2400" i="1" dirty="0"/>
              <a:t>phileo </a:t>
            </a:r>
            <a:r>
              <a:rPr lang="en-US" sz="2400" dirty="0"/>
              <a:t>– and is an emotional love. It is not a commanded love.  Philadelphia, the city of brotherly love, is derived from this word.  This is generally during the romancing  and honeymoon period (comes from five senses).</a:t>
            </a:r>
          </a:p>
          <a:p>
            <a:r>
              <a:rPr lang="en-US" sz="2400" b="1" dirty="0"/>
              <a:t>Family Love – </a:t>
            </a:r>
            <a:r>
              <a:rPr lang="en-US" sz="2400" i="1" dirty="0"/>
              <a:t>ˈ</a:t>
            </a:r>
            <a:r>
              <a:rPr lang="el-GR" sz="2400" i="1" dirty="0"/>
              <a:t>στοργή, </a:t>
            </a:r>
            <a:r>
              <a:rPr lang="en-US" sz="2400" dirty="0"/>
              <a:t>storgē</a:t>
            </a:r>
            <a:r>
              <a:rPr lang="en-US" sz="2400" b="1" i="1" dirty="0"/>
              <a:t> - </a:t>
            </a:r>
            <a:r>
              <a:rPr lang="en-US" sz="2400" dirty="0"/>
              <a:t>is affection, love of family.  A married couple needs to pay attention to this – “leaving and cleaving.“ (Gen. 2:24) </a:t>
            </a:r>
          </a:p>
          <a:p>
            <a:r>
              <a:rPr lang="en-US" sz="2400" b="1" dirty="0"/>
              <a:t>Sexual Love </a:t>
            </a:r>
            <a:r>
              <a:rPr lang="en-US" sz="2400" dirty="0"/>
              <a:t>- ἔρως érōs - means love, mostly of the sexual passion.  This love and </a:t>
            </a:r>
            <a:r>
              <a:rPr lang="en-US" sz="2400" i="1" dirty="0"/>
              <a:t>agape </a:t>
            </a:r>
            <a:r>
              <a:rPr lang="en-US" sz="2400" dirty="0"/>
              <a:t>are both Biblical loves and  are healthy for a marriage.  Keep in mind that the most important sex organ is the mind.  Keep your minds, as well as your bodies, clean and uncluttered for this to be effective.  God says the marriage bed is honorable so enjoy one another in the context of scriptural instruction and agreeable contact (Heb. 13:5).  Remember that your body is not your own (1 Cor. 7:3-5).    </a:t>
            </a:r>
            <a:br>
              <a:rPr lang="en-US" sz="2400" dirty="0"/>
            </a:br>
            <a:endParaRPr lang="en-US" sz="2400" b="1" dirty="0"/>
          </a:p>
          <a:p>
            <a:endParaRPr lang="en-US" sz="2400" dirty="0"/>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6434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2197" y="2335237"/>
            <a:ext cx="10391775" cy="1383176"/>
          </a:xfrm>
          <a:solidFill>
            <a:schemeClr val="bg1"/>
          </a:solidFill>
          <a:ln>
            <a:solidFill>
              <a:srgbClr val="000000"/>
            </a:solidFill>
          </a:ln>
        </p:spPr>
        <p:txBody>
          <a:bodyPr/>
          <a:lstStyle/>
          <a:p>
            <a:r>
              <a:rPr lang="en-US" dirty="0" smtClean="0">
                <a:latin typeface="Abadi MT Condensed Extra Bold" charset="0"/>
                <a:ea typeface="Abadi MT Condensed Extra Bold" charset="0"/>
                <a:cs typeface="Abadi MT Condensed Extra Bold" charset="0"/>
              </a:rPr>
              <a:t>THE THREE </a:t>
            </a:r>
            <a:r>
              <a:rPr lang="en-US" sz="7200" dirty="0" smtClean="0">
                <a:latin typeface="Britannic Bold" charset="0"/>
                <a:ea typeface="Britannic Bold" charset="0"/>
                <a:cs typeface="Britannic Bold" charset="0"/>
              </a:rPr>
              <a:t>S</a:t>
            </a:r>
            <a:r>
              <a:rPr lang="en-US" dirty="0" smtClean="0">
                <a:latin typeface="Abadi MT Condensed Extra Bold" charset="0"/>
                <a:ea typeface="Abadi MT Condensed Extra Bold" charset="0"/>
                <a:cs typeface="Abadi MT Condensed Extra Bold" charset="0"/>
              </a:rPr>
              <a:t>’s</a:t>
            </a:r>
            <a:endParaRPr lang="en-US" dirty="0">
              <a:latin typeface="Abadi MT Condensed Extra Bold" charset="0"/>
              <a:ea typeface="Abadi MT Condensed Extra Bold" charset="0"/>
              <a:cs typeface="Abadi MT Condensed Extra Bold" charset="0"/>
            </a:endParaRPr>
          </a:p>
        </p:txBody>
      </p:sp>
      <p:sp>
        <p:nvSpPr>
          <p:cNvPr id="5" name="Text Placeholder 4"/>
          <p:cNvSpPr>
            <a:spLocks noGrp="1"/>
          </p:cNvSpPr>
          <p:nvPr>
            <p:ph type="body" idx="1"/>
          </p:nvPr>
        </p:nvSpPr>
        <p:spPr>
          <a:xfrm>
            <a:off x="872197" y="3718413"/>
            <a:ext cx="10489320" cy="2429169"/>
          </a:xfrm>
          <a:ln cmpd="sng">
            <a:solidFill>
              <a:schemeClr val="bg1">
                <a:alpha val="0"/>
              </a:schemeClr>
            </a:solidFill>
          </a:ln>
        </p:spPr>
        <p:txBody>
          <a:bodyPr>
            <a:noAutofit/>
          </a:bodyPr>
          <a:lstStyle/>
          <a:p>
            <a:pPr marL="342900" indent="-342900">
              <a:buFont typeface="Arial" charset="0"/>
              <a:buChar char="•"/>
            </a:pPr>
            <a:r>
              <a:rPr lang="en-US" sz="5400" dirty="0" smtClean="0">
                <a:solidFill>
                  <a:schemeClr val="accent4">
                    <a:lumMod val="20000"/>
                    <a:lumOff val="80000"/>
                  </a:schemeClr>
                </a:solidFill>
              </a:rPr>
              <a:t>SPIRITUALITY</a:t>
            </a:r>
          </a:p>
          <a:p>
            <a:pPr marL="342900" indent="-342900">
              <a:buFont typeface="Arial" charset="0"/>
              <a:buChar char="•"/>
            </a:pPr>
            <a:r>
              <a:rPr lang="en-US" sz="5400" b="1" dirty="0" smtClean="0">
                <a:solidFill>
                  <a:schemeClr val="bg1"/>
                </a:solidFill>
              </a:rPr>
              <a:t>SELFISHNESS</a:t>
            </a:r>
          </a:p>
          <a:p>
            <a:pPr marL="342900" indent="-342900">
              <a:buFont typeface="Arial" charset="0"/>
              <a:buChar char="•"/>
            </a:pPr>
            <a:r>
              <a:rPr lang="en-US" sz="5400" dirty="0" smtClean="0">
                <a:solidFill>
                  <a:schemeClr val="accent4">
                    <a:lumMod val="20000"/>
                    <a:lumOff val="80000"/>
                  </a:schemeClr>
                </a:solidFill>
              </a:rPr>
              <a:t>SKILL</a:t>
            </a:r>
            <a:endParaRPr lang="en-US" sz="5400" dirty="0">
              <a:solidFill>
                <a:schemeClr val="accent4">
                  <a:lumMod val="20000"/>
                  <a:lumOff val="80000"/>
                </a:schemeClr>
              </a:solidFill>
            </a:endParaRP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6684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0700" y="3880945"/>
            <a:ext cx="7011988" cy="536028"/>
          </a:xfrm>
        </p:spPr>
        <p:txBody>
          <a:bodyPr>
            <a:noAutofit/>
          </a:bodyPr>
          <a:lstStyle/>
          <a:p>
            <a:r>
              <a:rPr lang="en-US" sz="2800" dirty="0" smtClean="0">
                <a:solidFill>
                  <a:schemeClr val="bg1"/>
                </a:solidFill>
                <a:latin typeface="Arial Black" panose="020B0A04020102020204" pitchFamily="34" charset="0"/>
              </a:rPr>
              <a:t>The Importance of I do! (Oath)</a:t>
            </a:r>
            <a:endParaRPr lang="en-US" sz="2800" dirty="0">
              <a:solidFill>
                <a:schemeClr val="bg1"/>
              </a:solidFill>
              <a:latin typeface="Arial Black" panose="020B0A04020102020204" pitchFamily="34"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6019" r="6019"/>
          <a:stretch>
            <a:fillRect/>
          </a:stretch>
        </p:blipFill>
        <p:spPr>
          <a:xfrm>
            <a:off x="1215860" y="130461"/>
            <a:ext cx="9820002" cy="3750484"/>
          </a:xfrm>
        </p:spPr>
      </p:pic>
      <p:sp>
        <p:nvSpPr>
          <p:cNvPr id="6" name="Text Placeholder 5"/>
          <p:cNvSpPr>
            <a:spLocks noGrp="1"/>
          </p:cNvSpPr>
          <p:nvPr>
            <p:ph type="body" sz="half" idx="2"/>
          </p:nvPr>
        </p:nvSpPr>
        <p:spPr>
          <a:xfrm>
            <a:off x="1790700" y="4416973"/>
            <a:ext cx="8610600" cy="2133600"/>
          </a:xfrm>
          <a:solidFill>
            <a:schemeClr val="bg1"/>
          </a:solidFill>
          <a:ln w="76200">
            <a:solidFill>
              <a:srgbClr val="7030A0"/>
            </a:solidFill>
          </a:ln>
        </p:spPr>
        <p:txBody>
          <a:bodyPr>
            <a:noAutofit/>
          </a:bodyPr>
          <a:lstStyle/>
          <a:p>
            <a:pPr marL="342900" indent="-342900">
              <a:buFont typeface="Arial" panose="020B0604020202020204" pitchFamily="34" charset="0"/>
              <a:buChar char="•"/>
            </a:pPr>
            <a:r>
              <a:rPr lang="en-US" sz="2000" b="1" dirty="0"/>
              <a:t>A good relationship begins with understanding:</a:t>
            </a:r>
          </a:p>
          <a:p>
            <a:pPr marL="800100" lvl="1" indent="-342900">
              <a:buFont typeface="+mj-lt"/>
              <a:buAutoNum type="arabicPeriod"/>
            </a:pPr>
            <a:r>
              <a:rPr lang="en-US" sz="1800" b="1" dirty="0"/>
              <a:t>Will you serve the Lord?</a:t>
            </a:r>
          </a:p>
          <a:p>
            <a:pPr marL="800100" lvl="1" indent="-342900">
              <a:buFont typeface="+mj-lt"/>
              <a:buAutoNum type="arabicPeriod"/>
            </a:pPr>
            <a:r>
              <a:rPr lang="en-US" sz="1800" b="1" dirty="0"/>
              <a:t>The closer you are to God the better your relationship will be.  </a:t>
            </a:r>
          </a:p>
          <a:p>
            <a:pPr marL="800100" lvl="1" indent="-342900">
              <a:buFont typeface="+mj-lt"/>
              <a:buAutoNum type="arabicPeriod"/>
            </a:pPr>
            <a:r>
              <a:rPr lang="en-US" sz="1800" b="1" dirty="0"/>
              <a:t>A true Christian’s lifestyle will conflict with a partner who Is not committed.</a:t>
            </a:r>
          </a:p>
          <a:p>
            <a:pPr marL="800100" lvl="1" indent="-342900">
              <a:buFont typeface="+mj-lt"/>
              <a:buAutoNum type="arabicPeriod"/>
            </a:pPr>
            <a:r>
              <a:rPr lang="en-US" sz="1800" b="1" dirty="0"/>
              <a:t>On the other hand, there is no happier home than one that has Christ as center. </a:t>
            </a:r>
          </a:p>
          <a:p>
            <a:pPr marL="800100" lvl="1" indent="-342900">
              <a:buFont typeface="+mj-lt"/>
              <a:buAutoNum type="arabicPeriod"/>
            </a:pPr>
            <a:r>
              <a:rPr lang="en-US" sz="1800" b="1" dirty="0"/>
              <a:t>If you are not willing to sacrifice your own will, do not get married.  </a:t>
            </a:r>
          </a:p>
          <a:p>
            <a:pPr marL="800100" lvl="1" indent="-342900">
              <a:buFont typeface="+mj-lt"/>
              <a:buAutoNum type="arabicPeriod"/>
            </a:pPr>
            <a:endParaRPr lang="en-US" sz="1800" b="1" dirty="0"/>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397509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2197" y="2335237"/>
            <a:ext cx="10391775" cy="1383176"/>
          </a:xfrm>
          <a:solidFill>
            <a:schemeClr val="bg1"/>
          </a:solidFill>
          <a:ln>
            <a:solidFill>
              <a:srgbClr val="000000"/>
            </a:solidFill>
          </a:ln>
        </p:spPr>
        <p:txBody>
          <a:bodyPr/>
          <a:lstStyle/>
          <a:p>
            <a:r>
              <a:rPr lang="en-US" dirty="0" smtClean="0">
                <a:latin typeface="Abadi MT Condensed Extra Bold" charset="0"/>
                <a:ea typeface="Abadi MT Condensed Extra Bold" charset="0"/>
                <a:cs typeface="Abadi MT Condensed Extra Bold" charset="0"/>
              </a:rPr>
              <a:t>THE THREE </a:t>
            </a:r>
            <a:r>
              <a:rPr lang="en-US" sz="7200" dirty="0" smtClean="0">
                <a:latin typeface="Britannic Bold" charset="0"/>
                <a:ea typeface="Britannic Bold" charset="0"/>
                <a:cs typeface="Britannic Bold" charset="0"/>
              </a:rPr>
              <a:t>S</a:t>
            </a:r>
            <a:r>
              <a:rPr lang="en-US" dirty="0" smtClean="0">
                <a:latin typeface="Abadi MT Condensed Extra Bold" charset="0"/>
                <a:ea typeface="Abadi MT Condensed Extra Bold" charset="0"/>
                <a:cs typeface="Abadi MT Condensed Extra Bold" charset="0"/>
              </a:rPr>
              <a:t>’s</a:t>
            </a:r>
            <a:endParaRPr lang="en-US" dirty="0">
              <a:latin typeface="Abadi MT Condensed Extra Bold" charset="0"/>
              <a:ea typeface="Abadi MT Condensed Extra Bold" charset="0"/>
              <a:cs typeface="Abadi MT Condensed Extra Bold" charset="0"/>
            </a:endParaRPr>
          </a:p>
        </p:txBody>
      </p:sp>
      <p:sp>
        <p:nvSpPr>
          <p:cNvPr id="5" name="Text Placeholder 4"/>
          <p:cNvSpPr>
            <a:spLocks noGrp="1"/>
          </p:cNvSpPr>
          <p:nvPr>
            <p:ph type="body" idx="1"/>
          </p:nvPr>
        </p:nvSpPr>
        <p:spPr>
          <a:xfrm>
            <a:off x="872197" y="3718413"/>
            <a:ext cx="10489320" cy="2429169"/>
          </a:xfrm>
          <a:ln cmpd="sng">
            <a:solidFill>
              <a:schemeClr val="bg1">
                <a:alpha val="0"/>
              </a:schemeClr>
            </a:solidFill>
          </a:ln>
        </p:spPr>
        <p:txBody>
          <a:bodyPr>
            <a:noAutofit/>
          </a:bodyPr>
          <a:lstStyle/>
          <a:p>
            <a:pPr marL="342900" indent="-342900">
              <a:buFont typeface="Arial" charset="0"/>
              <a:buChar char="•"/>
            </a:pPr>
            <a:r>
              <a:rPr lang="en-US" sz="5400" dirty="0" smtClean="0">
                <a:solidFill>
                  <a:schemeClr val="bg1"/>
                </a:solidFill>
              </a:rPr>
              <a:t>SPIRITUALITY</a:t>
            </a:r>
          </a:p>
          <a:p>
            <a:pPr marL="342900" indent="-342900">
              <a:buFont typeface="Arial" charset="0"/>
              <a:buChar char="•"/>
            </a:pPr>
            <a:r>
              <a:rPr lang="en-US" sz="5400" dirty="0" smtClean="0">
                <a:solidFill>
                  <a:schemeClr val="bg1"/>
                </a:solidFill>
              </a:rPr>
              <a:t>SELFISHNESS</a:t>
            </a:r>
          </a:p>
          <a:p>
            <a:pPr marL="342900" indent="-342900">
              <a:buFont typeface="Arial" charset="0"/>
              <a:buChar char="•"/>
            </a:pPr>
            <a:r>
              <a:rPr lang="en-US" sz="5400" dirty="0" smtClean="0">
                <a:solidFill>
                  <a:schemeClr val="bg1"/>
                </a:solidFill>
              </a:rPr>
              <a:t>SKILL</a:t>
            </a:r>
            <a:endParaRPr lang="en-US" sz="5400" dirty="0">
              <a:solidFill>
                <a:schemeClr val="bg1"/>
              </a:solidFill>
            </a:endParaRP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763175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2197" y="2335237"/>
            <a:ext cx="10391775" cy="1383176"/>
          </a:xfrm>
          <a:solidFill>
            <a:schemeClr val="bg1"/>
          </a:solidFill>
          <a:ln>
            <a:solidFill>
              <a:srgbClr val="000000"/>
            </a:solidFill>
          </a:ln>
        </p:spPr>
        <p:txBody>
          <a:bodyPr/>
          <a:lstStyle/>
          <a:p>
            <a:r>
              <a:rPr lang="en-US" dirty="0" smtClean="0">
                <a:latin typeface="Abadi MT Condensed Extra Bold" charset="0"/>
                <a:ea typeface="Abadi MT Condensed Extra Bold" charset="0"/>
                <a:cs typeface="Abadi MT Condensed Extra Bold" charset="0"/>
              </a:rPr>
              <a:t>THE THREE </a:t>
            </a:r>
            <a:r>
              <a:rPr lang="en-US" sz="7200" dirty="0" smtClean="0">
                <a:latin typeface="Britannic Bold" charset="0"/>
                <a:ea typeface="Britannic Bold" charset="0"/>
                <a:cs typeface="Britannic Bold" charset="0"/>
              </a:rPr>
              <a:t>S</a:t>
            </a:r>
            <a:r>
              <a:rPr lang="en-US" dirty="0" smtClean="0">
                <a:latin typeface="Abadi MT Condensed Extra Bold" charset="0"/>
                <a:ea typeface="Abadi MT Condensed Extra Bold" charset="0"/>
                <a:cs typeface="Abadi MT Condensed Extra Bold" charset="0"/>
              </a:rPr>
              <a:t>’s</a:t>
            </a:r>
            <a:endParaRPr lang="en-US" dirty="0">
              <a:latin typeface="Abadi MT Condensed Extra Bold" charset="0"/>
              <a:ea typeface="Abadi MT Condensed Extra Bold" charset="0"/>
              <a:cs typeface="Abadi MT Condensed Extra Bold" charset="0"/>
            </a:endParaRPr>
          </a:p>
        </p:txBody>
      </p:sp>
      <p:sp>
        <p:nvSpPr>
          <p:cNvPr id="5" name="Text Placeholder 4"/>
          <p:cNvSpPr>
            <a:spLocks noGrp="1"/>
          </p:cNvSpPr>
          <p:nvPr>
            <p:ph type="body" idx="1"/>
          </p:nvPr>
        </p:nvSpPr>
        <p:spPr>
          <a:xfrm>
            <a:off x="872197" y="3718413"/>
            <a:ext cx="10489320" cy="2429169"/>
          </a:xfrm>
          <a:ln cmpd="sng">
            <a:solidFill>
              <a:schemeClr val="bg1">
                <a:alpha val="0"/>
              </a:schemeClr>
            </a:solidFill>
          </a:ln>
        </p:spPr>
        <p:txBody>
          <a:bodyPr>
            <a:noAutofit/>
          </a:bodyPr>
          <a:lstStyle/>
          <a:p>
            <a:pPr marL="342900" indent="-342900">
              <a:buFont typeface="Arial" charset="0"/>
              <a:buChar char="•"/>
            </a:pPr>
            <a:r>
              <a:rPr lang="en-US" sz="5400" b="1" dirty="0" smtClean="0">
                <a:solidFill>
                  <a:schemeClr val="bg1"/>
                </a:solidFill>
              </a:rPr>
              <a:t>SPIRITUALITY</a:t>
            </a:r>
          </a:p>
          <a:p>
            <a:pPr marL="342900" indent="-342900">
              <a:buFont typeface="Arial" charset="0"/>
              <a:buChar char="•"/>
            </a:pPr>
            <a:r>
              <a:rPr lang="en-US" sz="5400" dirty="0" smtClean="0">
                <a:solidFill>
                  <a:schemeClr val="accent3"/>
                </a:solidFill>
              </a:rPr>
              <a:t>SELFISHNESS</a:t>
            </a:r>
          </a:p>
          <a:p>
            <a:pPr marL="342900" indent="-342900">
              <a:buFont typeface="Arial" charset="0"/>
              <a:buChar char="•"/>
            </a:pPr>
            <a:r>
              <a:rPr lang="en-US" sz="5400" dirty="0" smtClean="0">
                <a:solidFill>
                  <a:schemeClr val="accent3"/>
                </a:solidFill>
              </a:rPr>
              <a:t>SKILL</a:t>
            </a:r>
            <a:endParaRPr lang="en-US" sz="5400" dirty="0">
              <a:solidFill>
                <a:schemeClr val="accent3"/>
              </a:solidFill>
            </a:endParaRP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865260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solidFill>
                  <a:schemeClr val="bg1"/>
                </a:solidFill>
                <a:latin typeface="Abadi MT Condensed Extra Bold" charset="0"/>
                <a:ea typeface="Abadi MT Condensed Extra Bold" charset="0"/>
                <a:cs typeface="Abadi MT Condensed Extra Bold" charset="0"/>
              </a:rPr>
              <a:t>SPIRITUALITY</a:t>
            </a:r>
            <a:r>
              <a:rPr lang="en-US" dirty="0" smtClean="0">
                <a:solidFill>
                  <a:schemeClr val="bg1"/>
                </a:solidFill>
              </a:rPr>
              <a:t> – The 1</a:t>
            </a:r>
            <a:r>
              <a:rPr lang="en-US" baseline="30000" dirty="0" smtClean="0">
                <a:solidFill>
                  <a:schemeClr val="bg1"/>
                </a:solidFill>
              </a:rPr>
              <a:t>st</a:t>
            </a:r>
            <a:r>
              <a:rPr lang="en-US" dirty="0" smtClean="0">
                <a:solidFill>
                  <a:schemeClr val="bg1"/>
                </a:solidFill>
              </a:rPr>
              <a:t> ‘</a:t>
            </a:r>
            <a:r>
              <a:rPr lang="en-US" sz="7200" b="1" dirty="0" smtClean="0">
                <a:solidFill>
                  <a:schemeClr val="bg1"/>
                </a:solidFill>
                <a:latin typeface="Abadi MT Condensed Extra Bold" charset="0"/>
                <a:ea typeface="Abadi MT Condensed Extra Bold" charset="0"/>
                <a:cs typeface="Abadi MT Condensed Extra Bold" charset="0"/>
              </a:rPr>
              <a:t>S</a:t>
            </a:r>
            <a:r>
              <a:rPr lang="en-US" dirty="0" smtClean="0">
                <a:solidFill>
                  <a:schemeClr val="bg1"/>
                </a:solidFill>
              </a:rPr>
              <a:t>’</a:t>
            </a:r>
            <a:endParaRPr lang="en-US" dirty="0">
              <a:solidFill>
                <a:schemeClr val="bg1"/>
              </a:solidFill>
            </a:endParaRPr>
          </a:p>
        </p:txBody>
      </p:sp>
      <p:sp>
        <p:nvSpPr>
          <p:cNvPr id="7" name="Subtitle 6"/>
          <p:cNvSpPr>
            <a:spLocks noGrp="1"/>
          </p:cNvSpPr>
          <p:nvPr>
            <p:ph type="subTitle" idx="1"/>
          </p:nvPr>
        </p:nvSpPr>
        <p:spPr>
          <a:solidFill>
            <a:schemeClr val="bg1"/>
          </a:solidFill>
        </p:spPr>
        <p:txBody>
          <a:bodyPr>
            <a:normAutofit/>
          </a:bodyPr>
          <a:lstStyle/>
          <a:p>
            <a:pPr algn="l"/>
            <a:r>
              <a:rPr lang="en-US" sz="2800" dirty="0"/>
              <a:t>“But I want you to understand that the head of every man is Christ, the head of a wife is her husband, and the head of Christ is God” (1 Cor. 11:3)</a:t>
            </a:r>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821131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57250" indent="-857250">
              <a:buFont typeface="+mj-lt"/>
              <a:buAutoNum type="romanUcPeriod"/>
            </a:pPr>
            <a:r>
              <a:rPr lang="en-US" sz="3600" b="1" dirty="0" smtClean="0">
                <a:solidFill>
                  <a:schemeClr val="bg1"/>
                </a:solidFill>
              </a:rPr>
              <a:t>SPIRITUALITY </a:t>
            </a:r>
            <a:endParaRPr lang="en-US" sz="2700" b="1" dirty="0">
              <a:solidFill>
                <a:schemeClr val="bg1"/>
              </a:solidFill>
            </a:endParaRPr>
          </a:p>
        </p:txBody>
      </p:sp>
      <p:sp>
        <p:nvSpPr>
          <p:cNvPr id="3" name="Content Placeholder 2"/>
          <p:cNvSpPr>
            <a:spLocks noGrp="1"/>
          </p:cNvSpPr>
          <p:nvPr>
            <p:ph idx="1"/>
          </p:nvPr>
        </p:nvSpPr>
        <p:spPr>
          <a:solidFill>
            <a:schemeClr val="bg1"/>
          </a:solidFill>
          <a:ln>
            <a:solidFill>
              <a:srgbClr val="002060"/>
            </a:solidFill>
          </a:ln>
        </p:spPr>
        <p:txBody>
          <a:bodyPr>
            <a:normAutofit/>
          </a:bodyPr>
          <a:lstStyle/>
          <a:p>
            <a:pPr marL="571500" indent="-571500">
              <a:buFont typeface="+mj-lt"/>
              <a:buAutoNum type="romanUcPeriod"/>
            </a:pPr>
            <a:r>
              <a:rPr lang="en-US" dirty="0">
                <a:solidFill>
                  <a:schemeClr val="accent4">
                    <a:lumMod val="40000"/>
                    <a:lumOff val="60000"/>
                  </a:schemeClr>
                </a:solidFill>
              </a:rPr>
              <a:t>Husband’s role</a:t>
            </a:r>
          </a:p>
          <a:p>
            <a:pPr marL="571500" indent="-571500">
              <a:buFont typeface="+mj-lt"/>
              <a:buAutoNum type="romanUcPeriod"/>
            </a:pPr>
            <a:r>
              <a:rPr lang="en-US" sz="3600" dirty="0">
                <a:latin typeface="Abadi MT Condensed Extra Bold" charset="0"/>
                <a:ea typeface="Abadi MT Condensed Extra Bold" charset="0"/>
                <a:cs typeface="Abadi MT Condensed Extra Bold" charset="0"/>
              </a:rPr>
              <a:t>Wife’s role</a:t>
            </a:r>
          </a:p>
          <a:p>
            <a:pPr marL="571500" indent="-571500">
              <a:buFont typeface="+mj-lt"/>
              <a:buAutoNum type="romanUcPeriod"/>
            </a:pPr>
            <a:r>
              <a:rPr lang="en-US" dirty="0">
                <a:solidFill>
                  <a:schemeClr val="accent4">
                    <a:lumMod val="40000"/>
                    <a:lumOff val="60000"/>
                  </a:schemeClr>
                </a:solidFill>
              </a:rPr>
              <a:t>The many facet’s of Biblical love</a:t>
            </a:r>
          </a:p>
        </p:txBody>
      </p:sp>
      <p:sp>
        <p:nvSpPr>
          <p:cNvPr id="4" name="Footer Placeholder 3"/>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621695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r>
              <a:rPr lang="en-US" altLang="en-US" sz="3200" b="1" dirty="0">
                <a:solidFill>
                  <a:schemeClr val="bg1"/>
                </a:solidFill>
                <a:latin typeface="Arial Black" panose="020B0A04020102020204" pitchFamily="34" charset="0"/>
              </a:rPr>
              <a:t>The Excellent Woman – Proverbs 31</a:t>
            </a:r>
            <a:r>
              <a:rPr lang="en-US" altLang="en-US" sz="3800" b="1" dirty="0">
                <a:solidFill>
                  <a:schemeClr val="bg1"/>
                </a:solidFill>
              </a:rPr>
              <a:t/>
            </a:r>
            <a:br>
              <a:rPr lang="en-US" altLang="en-US" sz="3800" b="1" dirty="0">
                <a:solidFill>
                  <a:schemeClr val="bg1"/>
                </a:solidFill>
              </a:rPr>
            </a:br>
            <a:r>
              <a:rPr lang="en-US" altLang="en-US" sz="3800" b="1" dirty="0"/>
              <a:t> 	</a:t>
            </a:r>
            <a:endParaRPr lang="en-US" altLang="en-US" sz="2800" b="1" dirty="0"/>
          </a:p>
        </p:txBody>
      </p:sp>
      <p:sp>
        <p:nvSpPr>
          <p:cNvPr id="2052" name="Rectangle 4"/>
          <p:cNvSpPr>
            <a:spLocks noGrp="1" noChangeArrowheads="1"/>
          </p:cNvSpPr>
          <p:nvPr>
            <p:ph type="body" idx="1"/>
          </p:nvPr>
        </p:nvSpPr>
        <p:spPr>
          <a:xfrm>
            <a:off x="1041009" y="1223888"/>
            <a:ext cx="9903656" cy="5148777"/>
          </a:xfrm>
          <a:solidFill>
            <a:schemeClr val="bg1"/>
          </a:solidFill>
          <a:ln w="76200">
            <a:solidFill>
              <a:schemeClr val="accent1"/>
            </a:solidFill>
          </a:ln>
        </p:spPr>
        <p:txBody>
          <a:bodyPr>
            <a:noAutofit/>
          </a:bodyPr>
          <a:lstStyle/>
          <a:p>
            <a:pPr marL="91440" indent="0">
              <a:buNone/>
            </a:pPr>
            <a:r>
              <a:rPr lang="en-US" altLang="en-US" sz="2600" dirty="0"/>
              <a:t>“</a:t>
            </a:r>
            <a:r>
              <a:rPr lang="en-US" altLang="en-US" sz="2600" b="1" dirty="0"/>
              <a:t>An excellent wife who can find</a:t>
            </a:r>
            <a:r>
              <a:rPr lang="en-US" altLang="en-US" sz="2600" dirty="0"/>
              <a:t>? She is far more precious than jewels. 11 The heart of her husband trusts in her,  and he will have no lack of gain. 12 She does him good, and not harm, all the days of her life. 13 She seeks wool and flax,  and works with willing hands. 14 She is like the ships of the merchant; she brings her food from afar 15 She rises while it is yet night and provides food for her household and portions for her maidens. 16 She considers a field and buys it; with the fruit of her hands she plants a vineyard. 17 She dresses herself with strength  and makes her arms strong. 18 She perceives that her merchandise is profitable. Her lamp does not go out at night. 19 She puts her hands to the distaff,  and her hands hold the spindle. 20 She opens her hand to the poor and reaches out her hands to the needy. 21 She is not afraid of snow for her household, for all her household are clothed in scarlet</a:t>
            </a:r>
            <a:r>
              <a:rPr lang="en-US" altLang="en-US" sz="2600" dirty="0" smtClean="0"/>
              <a:t>.” </a:t>
            </a:r>
            <a:endParaRPr lang="en-US" altLang="en-US" sz="2600" dirty="0"/>
          </a:p>
        </p:txBody>
      </p:sp>
      <p:sp>
        <p:nvSpPr>
          <p:cNvPr id="2" name="Footer Placeholder 1"/>
          <p:cNvSpPr>
            <a:spLocks noGrp="1"/>
          </p:cNvSpPr>
          <p:nvPr>
            <p:ph type="ftr" sz="quarter" idx="11"/>
          </p:nvPr>
        </p:nvSpPr>
        <p:spPr/>
        <p:txBody>
          <a:bodyPr/>
          <a:lstStyle/>
          <a:p>
            <a:r>
              <a:rPr lang="en-US" dirty="0" smtClean="0"/>
              <a:t>A Godly Family - The First S - Spirituality (Wife)</a:t>
            </a:r>
            <a:endParaRPr lang="en-US" dirty="0"/>
          </a:p>
        </p:txBody>
      </p:sp>
    </p:spTree>
    <p:extLst>
      <p:ext uri="{BB962C8B-B14F-4D97-AF65-F5344CB8AC3E}">
        <p14:creationId xmlns:p14="http://schemas.microsoft.com/office/powerpoint/2010/main" val="117638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A Godly Family - The First S - Spirituality (Wife)</a:t>
            </a:r>
            <a:endParaRPr lang="en-US" dirty="0"/>
          </a:p>
        </p:txBody>
      </p:sp>
      <p:sp>
        <p:nvSpPr>
          <p:cNvPr id="5" name="Rectangle 4"/>
          <p:cNvSpPr/>
          <p:nvPr/>
        </p:nvSpPr>
        <p:spPr>
          <a:xfrm>
            <a:off x="801858" y="661182"/>
            <a:ext cx="10185010" cy="4478149"/>
          </a:xfrm>
          <a:prstGeom prst="rect">
            <a:avLst/>
          </a:prstGeom>
          <a:solidFill>
            <a:schemeClr val="bg1"/>
          </a:solidFill>
          <a:ln>
            <a:solidFill>
              <a:schemeClr val="accent1"/>
            </a:solidFill>
          </a:ln>
        </p:spPr>
        <p:txBody>
          <a:bodyPr wrap="square">
            <a:spAutoFit/>
          </a:bodyPr>
          <a:lstStyle/>
          <a:p>
            <a:pPr marL="91440">
              <a:spcBef>
                <a:spcPts val="600"/>
              </a:spcBef>
              <a:buClr>
                <a:srgbClr val="F3A447"/>
              </a:buClr>
              <a:buSzPct val="85000"/>
            </a:pPr>
            <a:r>
              <a:rPr lang="en-US" altLang="en-US" sz="2300" dirty="0"/>
              <a:t>22 She makes bed coverings for herself; her clothing is fine linen and purple. 23 Her husband is known in the gates when he sits among the elders of the land. 24 She makes linen garments and sells them; she delivers sashes to the merchants 25 Strength and dignity are her clothing, and she laughs at the time to come. 26 She opens her mouth with wisdom, and the teaching of kindness is on her tongue. 27 She looks well to the ways of her household and does not eat the bread of idleness. 28 Her children rise up and call her blessed; her husband also, and he praises her: 29 “Many women have done excellently, but you surpass them all.” 30 Charm is deceitful, and beauty is vain, but a woman who fears the Lord is to be praised. 31 Give her of the fruit of her hands, and let her works praise her in the gates.</a:t>
            </a:r>
          </a:p>
          <a:p>
            <a:pPr marL="91440">
              <a:spcBef>
                <a:spcPts val="600"/>
              </a:spcBef>
              <a:buClr>
                <a:srgbClr val="F3A447"/>
              </a:buClr>
              <a:buSzPct val="85000"/>
            </a:pPr>
            <a:endParaRPr lang="en-US" altLang="en-US" sz="2300" dirty="0"/>
          </a:p>
          <a:p>
            <a:pPr marL="91440">
              <a:spcBef>
                <a:spcPts val="600"/>
              </a:spcBef>
              <a:buClr>
                <a:srgbClr val="F3A447"/>
              </a:buClr>
              <a:buSzPct val="85000"/>
            </a:pPr>
            <a:endParaRPr lang="en-US" altLang="en-US" sz="2200" dirty="0"/>
          </a:p>
        </p:txBody>
      </p:sp>
    </p:spTree>
    <p:extLst>
      <p:ext uri="{BB962C8B-B14F-4D97-AF65-F5344CB8AC3E}">
        <p14:creationId xmlns:p14="http://schemas.microsoft.com/office/powerpoint/2010/main" val="1349203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3264</Words>
  <Application>Microsoft Macintosh PowerPoint</Application>
  <PresentationFormat>Widescreen</PresentationFormat>
  <Paragraphs>178</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Abadi MT Condensed Extra Bold</vt:lpstr>
      <vt:lpstr>Arial Black</vt:lpstr>
      <vt:lpstr>Arial Narrow</vt:lpstr>
      <vt:lpstr>Britannic Bold</vt:lpstr>
      <vt:lpstr>Calibri</vt:lpstr>
      <vt:lpstr>Calibri Light</vt:lpstr>
      <vt:lpstr>Tahoma</vt:lpstr>
      <vt:lpstr>Arial</vt:lpstr>
      <vt:lpstr>Office Theme</vt:lpstr>
      <vt:lpstr>The Value of Prayer… </vt:lpstr>
      <vt:lpstr>Must plan/prepare for success!</vt:lpstr>
      <vt:lpstr>The Importance of I do! (Oath)</vt:lpstr>
      <vt:lpstr>THE THREE S’s</vt:lpstr>
      <vt:lpstr>THE THREE S’s</vt:lpstr>
      <vt:lpstr>SPIRITUALITY – The 1st ‘S’</vt:lpstr>
      <vt:lpstr>SPIRITUALITY </vt:lpstr>
      <vt:lpstr>The Excellent Woman – Proverbs 31   </vt:lpstr>
      <vt:lpstr>PowerPoint Presentation</vt:lpstr>
      <vt:lpstr>SPIRITUALITY (Gen. 2:18: 3:16; Eph. 5:22-24; 1 Cor. 11:3, 9; Col. 3:18; 1 Ti. 2:15; 5:13; Tit. 2:5; 1 Pet. 2:18-3:6; 1 Cor. 7:2-5)</vt:lpstr>
      <vt:lpstr>SPIRITUALITY (Gen. 2:18: 3:16; Eph. 5:22-24; 1 Cor. 11:3, 9; Col. 3:18; 1 Ti. 2:15; 5:13; Tit. 2:5; 1 Pet. 2:18-3:6; 1 Cor. 7:2-5)</vt:lpstr>
      <vt:lpstr>SPIRITUALITY (Gen. 2:18: 3:16; Eph. 5:22-24; 1 Cor. 11:3, 9; Col. 3:18; 1 Ti. 2:15; 5:13; Tit. 2:5; 1 Pet. 2:18-3:6; 1 Cor. 7:2-5)</vt:lpstr>
      <vt:lpstr>SPIRITUALITY (Gen. 2:18: 3:16; Eph. 5:22-24; 1 Cor. 11:3, 9; Col. 3:18; 1 Ti. 2:15; 5:13; Tit. 2:5; 1 Pet. 2:18-3:6; 1 Cor. 7:2-5)</vt:lpstr>
      <vt:lpstr>SPIRITUALITY (Gen. 2:18: 3:16; Eph. 5:22-24; 1 Cor. 11:3, 9; Col. 3:18; 1 Ti. 2:15; 5:13; Tit. 2:5; 1 Pet. 2:18-3:6; 1 Cor. 7:2-5)</vt:lpstr>
      <vt:lpstr>SPIRITUALITY (Gen. 2:18: 3:16; Eph. 5:22-24; 1 Cor. 11:3, 9; Col. 3:18; 1 Ti. 2:15; 5:13; Tit. 2:5; 1 Pet. 2:18-3:6; 1 Cor. 7:2-5)</vt:lpstr>
      <vt:lpstr>SPIRITUALLY (Gen. 2:18: 3:16; Eph. 5:22-24; 1 Cor. 11:3, 9; Col. 3:18; 1 Ti. 2:15; 1 Ti. 5:13; Tit. 2:5; 1 Pet. 2:18-3:6; 1 Cor. 7:2-5)</vt:lpstr>
      <vt:lpstr>SPIRITUALITY (Gen. 2:18: 3:16; Eph. 5:22-24; 1 Cor. 11:3, 9; Col. 3:18; 1 Ti. 2:15; 5:13; Tit. 2:5; 1 Pet. 2:18-3:6; 1 Cor. 7:2-5)</vt:lpstr>
      <vt:lpstr>SPIRITUALITY (Gen. 2:18: 3:16; Eph. 5:22-24; 1 Cor. 11:3, 9; Col. 3:18; 1 Ti. 2:15; 5:13; Tit. 2:5; 1 Pet. 3:1-6; 1 Cor. 7:2-5)</vt:lpstr>
      <vt:lpstr>SPIRITUALITY (Gen. 2:18: 3:16; Eph. 5:22-24; 1 Cor. 11:3, 9; Col. 3:18; 1 Ti. 2:15; 5:13; Tit. 2:5; 1 Pet. 3:1-6; 1 Cor. 7:2-5)</vt:lpstr>
      <vt:lpstr>SPIRITUALITY (Gen. 2:18: 3:16; Eph. 5:22-24; 1 Cor. 11:3, 9; Col. 3:18; 1 Ti. 2:15; 5:13; Tit. 2:5; 1 Pet. 3:1-6; 1 Cor. 7:2-5)</vt:lpstr>
      <vt:lpstr>PowerPoint Presentation</vt:lpstr>
      <vt:lpstr>The Woman’s Spirituality Test (Eph. 5:22-24, 33; 1 Pet. 3:1-6)</vt:lpstr>
      <vt:lpstr>SPIRITUALITY </vt:lpstr>
      <vt:lpstr>The Many Facets of Love</vt:lpstr>
      <vt:lpstr>THE THREE 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37</cp:revision>
  <cp:lastPrinted>2016-03-26T19:09:23Z</cp:lastPrinted>
  <dcterms:created xsi:type="dcterms:W3CDTF">2016-02-21T11:09:37Z</dcterms:created>
  <dcterms:modified xsi:type="dcterms:W3CDTF">2016-03-27T18:16:09Z</dcterms:modified>
</cp:coreProperties>
</file>