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266" r:id="rId5"/>
    <p:sldId id="259" r:id="rId6"/>
    <p:sldId id="265" r:id="rId7"/>
    <p:sldId id="260" r:id="rId8"/>
    <p:sldId id="261"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387"/>
  </p:normalViewPr>
  <p:slideViewPr>
    <p:cSldViewPr snapToGrid="0" snapToObjects="1">
      <p:cViewPr varScale="1">
        <p:scale>
          <a:sx n="76" d="100"/>
          <a:sy n="76" d="100"/>
        </p:scale>
        <p:origin x="14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041D6-E277-7349-AC6C-263B0DFAB989}" type="datetimeFigureOut">
              <a:rPr lang="en-US" smtClean="0"/>
              <a:t>11/20/16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3B67DC-5B0D-F04E-BCA9-64E785652B35}" type="slidenum">
              <a:rPr lang="en-US" smtClean="0"/>
              <a:t>‹#›</a:t>
            </a:fld>
            <a:endParaRPr lang="en-US"/>
          </a:p>
        </p:txBody>
      </p:sp>
    </p:spTree>
    <p:extLst>
      <p:ext uri="{BB962C8B-B14F-4D97-AF65-F5344CB8AC3E}">
        <p14:creationId xmlns:p14="http://schemas.microsoft.com/office/powerpoint/2010/main" val="1949268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3D8CE-C5D9-B24C-B19D-748EABE3DC06}" type="datetimeFigureOut">
              <a:rPr lang="en-US" smtClean="0"/>
              <a:t>11/20/16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371AFF-E215-C84A-A902-11FF7C1EA260}" type="slidenum">
              <a:rPr lang="en-US" smtClean="0"/>
              <a:t>‹#›</a:t>
            </a:fld>
            <a:endParaRPr lang="en-US" dirty="0"/>
          </a:p>
        </p:txBody>
      </p:sp>
    </p:spTree>
    <p:extLst>
      <p:ext uri="{BB962C8B-B14F-4D97-AF65-F5344CB8AC3E}">
        <p14:creationId xmlns:p14="http://schemas.microsoft.com/office/powerpoint/2010/main" val="345196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71AFF-E215-C84A-A902-11FF7C1EA260}" type="slidenum">
              <a:rPr lang="en-US" smtClean="0"/>
              <a:t>1</a:t>
            </a:fld>
            <a:endParaRPr lang="en-US" dirty="0"/>
          </a:p>
        </p:txBody>
      </p:sp>
    </p:spTree>
    <p:extLst>
      <p:ext uri="{BB962C8B-B14F-4D97-AF65-F5344CB8AC3E}">
        <p14:creationId xmlns:p14="http://schemas.microsoft.com/office/powerpoint/2010/main" val="1365421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71AFF-E215-C84A-A902-11FF7C1EA260}" type="slidenum">
              <a:rPr lang="en-US" smtClean="0"/>
              <a:t>10</a:t>
            </a:fld>
            <a:endParaRPr lang="en-US" dirty="0"/>
          </a:p>
        </p:txBody>
      </p:sp>
    </p:spTree>
    <p:extLst>
      <p:ext uri="{BB962C8B-B14F-4D97-AF65-F5344CB8AC3E}">
        <p14:creationId xmlns:p14="http://schemas.microsoft.com/office/powerpoint/2010/main" val="288587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31144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1383643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1942181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1238950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103949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11/20/16       ---      Fink</a:t>
            </a:r>
            <a:endParaRPr lang="en-US" dirty="0"/>
          </a:p>
        </p:txBody>
      </p:sp>
      <p:sp>
        <p:nvSpPr>
          <p:cNvPr id="6" name="Footer Placeholder 5"/>
          <p:cNvSpPr>
            <a:spLocks noGrp="1"/>
          </p:cNvSpPr>
          <p:nvPr>
            <p:ph type="ftr" sz="quarter" idx="11"/>
          </p:nvPr>
        </p:nvSpPr>
        <p:spPr/>
        <p:txBody>
          <a:bodyPr/>
          <a:lstStyle/>
          <a:p>
            <a:r>
              <a:rPr lang="en-US" dirty="0" smtClean="0"/>
              <a:t>The Solution to Suffering and Sickness (James 5:13-18)</a:t>
            </a:r>
            <a:endParaRPr lang="en-US" dirty="0"/>
          </a:p>
        </p:txBody>
      </p:sp>
      <p:sp>
        <p:nvSpPr>
          <p:cNvPr id="7" name="Slide Number Placeholder 6"/>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100524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11/20/16       ---      Fink</a:t>
            </a:r>
            <a:endParaRPr lang="en-US" dirty="0"/>
          </a:p>
        </p:txBody>
      </p:sp>
      <p:sp>
        <p:nvSpPr>
          <p:cNvPr id="8" name="Footer Placeholder 7"/>
          <p:cNvSpPr>
            <a:spLocks noGrp="1"/>
          </p:cNvSpPr>
          <p:nvPr>
            <p:ph type="ftr" sz="quarter" idx="11"/>
          </p:nvPr>
        </p:nvSpPr>
        <p:spPr/>
        <p:txBody>
          <a:bodyPr/>
          <a:lstStyle/>
          <a:p>
            <a:r>
              <a:rPr lang="en-US" dirty="0" smtClean="0"/>
              <a:t>The Solution to Suffering and Sickness (James 5:13-18)</a:t>
            </a:r>
            <a:endParaRPr lang="en-US" dirty="0"/>
          </a:p>
        </p:txBody>
      </p:sp>
      <p:sp>
        <p:nvSpPr>
          <p:cNvPr id="9" name="Slide Number Placeholder 8"/>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95983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11/20/16       ---      Fink</a:t>
            </a:r>
            <a:endParaRPr lang="en-US" dirty="0"/>
          </a:p>
        </p:txBody>
      </p:sp>
      <p:sp>
        <p:nvSpPr>
          <p:cNvPr id="4" name="Footer Placeholder 3"/>
          <p:cNvSpPr>
            <a:spLocks noGrp="1"/>
          </p:cNvSpPr>
          <p:nvPr>
            <p:ph type="ftr" sz="quarter" idx="11"/>
          </p:nvPr>
        </p:nvSpPr>
        <p:spPr/>
        <p:txBody>
          <a:bodyPr/>
          <a:lstStyle/>
          <a:p>
            <a:r>
              <a:rPr lang="en-US" dirty="0" smtClean="0"/>
              <a:t>The Solution to Suffering and Sickness (James 5:13-18)</a:t>
            </a:r>
            <a:endParaRPr lang="en-US" dirty="0"/>
          </a:p>
        </p:txBody>
      </p:sp>
      <p:sp>
        <p:nvSpPr>
          <p:cNvPr id="5" name="Slide Number Placeholder 4"/>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13115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11/20/16       ---      Fink</a:t>
            </a:r>
            <a:endParaRPr lang="en-US" dirty="0"/>
          </a:p>
        </p:txBody>
      </p:sp>
      <p:sp>
        <p:nvSpPr>
          <p:cNvPr id="3" name="Footer Placeholder 2"/>
          <p:cNvSpPr>
            <a:spLocks noGrp="1"/>
          </p:cNvSpPr>
          <p:nvPr>
            <p:ph type="ftr" sz="quarter" idx="11"/>
          </p:nvPr>
        </p:nvSpPr>
        <p:spPr/>
        <p:txBody>
          <a:bodyPr/>
          <a:lstStyle/>
          <a:p>
            <a:r>
              <a:rPr lang="en-US" dirty="0" smtClean="0"/>
              <a:t>The Solution to Suffering and Sickness (James 5:13-18)</a:t>
            </a:r>
            <a:endParaRPr lang="en-US" dirty="0"/>
          </a:p>
        </p:txBody>
      </p:sp>
      <p:sp>
        <p:nvSpPr>
          <p:cNvPr id="4" name="Slide Number Placeholder 3"/>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95789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11/20/16       ---      Fink</a:t>
            </a:r>
            <a:endParaRPr lang="en-US" dirty="0"/>
          </a:p>
        </p:txBody>
      </p:sp>
      <p:sp>
        <p:nvSpPr>
          <p:cNvPr id="6" name="Footer Placeholder 5"/>
          <p:cNvSpPr>
            <a:spLocks noGrp="1"/>
          </p:cNvSpPr>
          <p:nvPr>
            <p:ph type="ftr" sz="quarter" idx="11"/>
          </p:nvPr>
        </p:nvSpPr>
        <p:spPr/>
        <p:txBody>
          <a:bodyPr/>
          <a:lstStyle/>
          <a:p>
            <a:r>
              <a:rPr lang="en-US" dirty="0" smtClean="0"/>
              <a:t>The Solution to Suffering and Sickness (James 5:13-18)</a:t>
            </a:r>
            <a:endParaRPr lang="en-US" dirty="0"/>
          </a:p>
        </p:txBody>
      </p:sp>
      <p:sp>
        <p:nvSpPr>
          <p:cNvPr id="7" name="Slide Number Placeholder 6"/>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182120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11/20/16       ---      Fink</a:t>
            </a:r>
            <a:endParaRPr lang="en-US" dirty="0"/>
          </a:p>
        </p:txBody>
      </p:sp>
      <p:sp>
        <p:nvSpPr>
          <p:cNvPr id="6" name="Footer Placeholder 5"/>
          <p:cNvSpPr>
            <a:spLocks noGrp="1"/>
          </p:cNvSpPr>
          <p:nvPr>
            <p:ph type="ftr" sz="quarter" idx="11"/>
          </p:nvPr>
        </p:nvSpPr>
        <p:spPr/>
        <p:txBody>
          <a:bodyPr/>
          <a:lstStyle/>
          <a:p>
            <a:r>
              <a:rPr lang="en-US" dirty="0" smtClean="0"/>
              <a:t>The Solution to Suffering and Sickness (James 5:13-18)</a:t>
            </a:r>
            <a:endParaRPr lang="en-US" dirty="0"/>
          </a:p>
        </p:txBody>
      </p:sp>
      <p:sp>
        <p:nvSpPr>
          <p:cNvPr id="7" name="Slide Number Placeholder 6"/>
          <p:cNvSpPr>
            <a:spLocks noGrp="1"/>
          </p:cNvSpPr>
          <p:nvPr>
            <p:ph type="sldNum" sz="quarter" idx="12"/>
          </p:nvPr>
        </p:nvSpPr>
        <p:spPr/>
        <p:txBody>
          <a:bodyPr/>
          <a:lstStyle/>
          <a:p>
            <a:fld id="{CAFA62E9-64E1-8C4B-9A58-29A56450FB18}" type="slidenum">
              <a:rPr lang="en-US" smtClean="0"/>
              <a:t>‹#›</a:t>
            </a:fld>
            <a:endParaRPr lang="en-US" dirty="0"/>
          </a:p>
        </p:txBody>
      </p:sp>
    </p:spTree>
    <p:extLst>
      <p:ext uri="{BB962C8B-B14F-4D97-AF65-F5344CB8AC3E}">
        <p14:creationId xmlns:p14="http://schemas.microsoft.com/office/powerpoint/2010/main" val="9705195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11/20/16       ---      Fink</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The Solution to Suffering and Sickness (James 5:13-18)</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A62E9-64E1-8C4B-9A58-29A56450FB18}" type="slidenum">
              <a:rPr lang="en-US" smtClean="0"/>
              <a:t>‹#›</a:t>
            </a:fld>
            <a:endParaRPr lang="en-US" dirty="0"/>
          </a:p>
        </p:txBody>
      </p:sp>
    </p:spTree>
    <p:extLst>
      <p:ext uri="{BB962C8B-B14F-4D97-AF65-F5344CB8AC3E}">
        <p14:creationId xmlns:p14="http://schemas.microsoft.com/office/powerpoint/2010/main" val="917302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83733"/>
            <a:ext cx="9855200" cy="2426230"/>
          </a:xfrm>
          <a:solidFill>
            <a:srgbClr val="002060"/>
          </a:solidFill>
        </p:spPr>
        <p:txBody>
          <a:bodyPr/>
          <a:lstStyle/>
          <a:p>
            <a:r>
              <a:rPr lang="en-US" dirty="0" smtClean="0">
                <a:solidFill>
                  <a:schemeClr val="bg1"/>
                </a:solidFill>
                <a:latin typeface="Abadi MT Condensed Extra Bold" charset="0"/>
                <a:ea typeface="Abadi MT Condensed Extra Bold" charset="0"/>
                <a:cs typeface="Abadi MT Condensed Extra Bold" charset="0"/>
              </a:rPr>
              <a:t>Growing Slowly Wise</a:t>
            </a:r>
            <a:br>
              <a:rPr lang="en-US" dirty="0" smtClean="0">
                <a:solidFill>
                  <a:schemeClr val="bg1"/>
                </a:solidFill>
                <a:latin typeface="Abadi MT Condensed Extra Bold" charset="0"/>
                <a:ea typeface="Abadi MT Condensed Extra Bold" charset="0"/>
                <a:cs typeface="Abadi MT Condensed Extra Bold" charset="0"/>
              </a:rPr>
            </a:br>
            <a:r>
              <a:rPr lang="en-US" sz="4800" i="1" dirty="0" smtClean="0">
                <a:solidFill>
                  <a:schemeClr val="bg1"/>
                </a:solidFill>
                <a:latin typeface="+mn-lt"/>
                <a:ea typeface="Abadi MT Condensed Extra Bold" charset="0"/>
                <a:cs typeface="Abadi MT Condensed Extra Bold" charset="0"/>
              </a:rPr>
              <a:t>A Study of James</a:t>
            </a:r>
            <a:endParaRPr lang="en-US" sz="4800" dirty="0">
              <a:solidFill>
                <a:schemeClr val="bg1"/>
              </a:solidFill>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1524000" y="3509963"/>
            <a:ext cx="9855200" cy="1747837"/>
          </a:xfrm>
          <a:solidFill>
            <a:schemeClr val="bg1"/>
          </a:solidFill>
        </p:spPr>
        <p:txBody>
          <a:bodyPr>
            <a:normAutofit/>
          </a:bodyPr>
          <a:lstStyle/>
          <a:p>
            <a:r>
              <a:rPr lang="en-US" sz="4800" dirty="0" smtClean="0">
                <a:latin typeface="Abadi MT Condensed Extra Bold" charset="0"/>
                <a:ea typeface="Abadi MT Condensed Extra Bold" charset="0"/>
                <a:cs typeface="Abadi MT Condensed Extra Bold" charset="0"/>
              </a:rPr>
              <a:t>The Solution to Suffering and Sickness</a:t>
            </a:r>
          </a:p>
          <a:p>
            <a:r>
              <a:rPr lang="en-US" sz="4800" dirty="0" smtClean="0">
                <a:ea typeface="Abadi MT Condensed Extra Bold" charset="0"/>
                <a:cs typeface="Abadi MT Condensed Extra Bold" charset="0"/>
              </a:rPr>
              <a:t>(James 5:13-18)</a:t>
            </a:r>
            <a:endParaRPr lang="en-US" sz="4800" dirty="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1</a:t>
            </a:fld>
            <a:endParaRPr lang="en-US" dirty="0"/>
          </a:p>
        </p:txBody>
      </p:sp>
    </p:spTree>
    <p:extLst>
      <p:ext uri="{BB962C8B-B14F-4D97-AF65-F5344CB8AC3E}">
        <p14:creationId xmlns:p14="http://schemas.microsoft.com/office/powerpoint/2010/main" val="1024181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83733"/>
            <a:ext cx="9855200" cy="2426230"/>
          </a:xfrm>
          <a:solidFill>
            <a:srgbClr val="002060"/>
          </a:solidFill>
        </p:spPr>
        <p:txBody>
          <a:bodyPr/>
          <a:lstStyle/>
          <a:p>
            <a:r>
              <a:rPr lang="en-US" dirty="0" smtClean="0">
                <a:solidFill>
                  <a:schemeClr val="bg1"/>
                </a:solidFill>
                <a:latin typeface="Abadi MT Condensed Extra Bold" charset="0"/>
                <a:ea typeface="Abadi MT Condensed Extra Bold" charset="0"/>
                <a:cs typeface="Abadi MT Condensed Extra Bold" charset="0"/>
              </a:rPr>
              <a:t>Growing Slowly Wise</a:t>
            </a:r>
            <a:br>
              <a:rPr lang="en-US" dirty="0" smtClean="0">
                <a:solidFill>
                  <a:schemeClr val="bg1"/>
                </a:solidFill>
                <a:latin typeface="Abadi MT Condensed Extra Bold" charset="0"/>
                <a:ea typeface="Abadi MT Condensed Extra Bold" charset="0"/>
                <a:cs typeface="Abadi MT Condensed Extra Bold" charset="0"/>
              </a:rPr>
            </a:br>
            <a:r>
              <a:rPr lang="en-US" sz="4800" i="1" dirty="0" smtClean="0">
                <a:solidFill>
                  <a:schemeClr val="bg1"/>
                </a:solidFill>
                <a:latin typeface="+mn-lt"/>
                <a:ea typeface="Abadi MT Condensed Extra Bold" charset="0"/>
                <a:cs typeface="Abadi MT Condensed Extra Bold" charset="0"/>
              </a:rPr>
              <a:t>A Study of James</a:t>
            </a:r>
            <a:endParaRPr lang="en-US" sz="4800" dirty="0">
              <a:solidFill>
                <a:schemeClr val="bg1"/>
              </a:solidFill>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1524000" y="3509963"/>
            <a:ext cx="9855200" cy="1747837"/>
          </a:xfrm>
          <a:solidFill>
            <a:schemeClr val="bg1"/>
          </a:solidFill>
        </p:spPr>
        <p:txBody>
          <a:bodyPr>
            <a:normAutofit/>
          </a:bodyPr>
          <a:lstStyle/>
          <a:p>
            <a:r>
              <a:rPr lang="en-US" sz="4800" dirty="0" smtClean="0">
                <a:latin typeface="Abadi MT Condensed Extra Bold" charset="0"/>
                <a:ea typeface="Abadi MT Condensed Extra Bold" charset="0"/>
                <a:cs typeface="Abadi MT Condensed Extra Bold" charset="0"/>
              </a:rPr>
              <a:t>The Solution to Suffering and Sickness</a:t>
            </a:r>
          </a:p>
          <a:p>
            <a:r>
              <a:rPr lang="en-US" sz="4800" dirty="0" smtClean="0">
                <a:ea typeface="Abadi MT Condensed Extra Bold" charset="0"/>
                <a:cs typeface="Abadi MT Condensed Extra Bold" charset="0"/>
              </a:rPr>
              <a:t>(James 5:13-18)</a:t>
            </a:r>
            <a:endParaRPr lang="en-US" sz="4800" dirty="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10</a:t>
            </a:fld>
            <a:endParaRPr lang="en-US" dirty="0"/>
          </a:p>
        </p:txBody>
      </p:sp>
    </p:spTree>
    <p:extLst>
      <p:ext uri="{BB962C8B-B14F-4D97-AF65-F5344CB8AC3E}">
        <p14:creationId xmlns:p14="http://schemas.microsoft.com/office/powerpoint/2010/main" val="790038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9492"/>
            <a:ext cx="10515600" cy="4351338"/>
          </a:xfrm>
        </p:spPr>
        <p:txBody>
          <a:bodyPr>
            <a:normAutofit fontScale="92500"/>
          </a:bodyPr>
          <a:lstStyle/>
          <a:p>
            <a:pPr marL="0" indent="0">
              <a:buNone/>
            </a:pPr>
            <a:r>
              <a:rPr lang="en-US" sz="3000" b="1" dirty="0"/>
              <a:t>13 </a:t>
            </a:r>
            <a:r>
              <a:rPr lang="en-US" sz="3000" dirty="0"/>
              <a:t>Is anyone among you suffering? Let him pray. Is anyone cheerful? Let him sing praise. </a:t>
            </a:r>
            <a:r>
              <a:rPr lang="en-US" sz="3000" b="1" dirty="0"/>
              <a:t>14 </a:t>
            </a:r>
            <a:r>
              <a:rPr lang="en-US" sz="3000" dirty="0"/>
              <a:t>Is anyone among you sick? Let him call for the elders of the church, and let them pray over him, anointing him with oil in the name of the Lord. </a:t>
            </a:r>
            <a:r>
              <a:rPr lang="en-US" sz="3000" b="1" dirty="0"/>
              <a:t>15 </a:t>
            </a:r>
            <a:r>
              <a:rPr lang="en-US" sz="3000" dirty="0"/>
              <a:t>And the prayer of faith will save the one who is sick, and the Lord will raise him up. And if he has committed sins, he will be forgiven. </a:t>
            </a:r>
            <a:r>
              <a:rPr lang="en-US" sz="3000" b="1" dirty="0"/>
              <a:t>16 </a:t>
            </a:r>
            <a:r>
              <a:rPr lang="en-US" sz="3000" dirty="0"/>
              <a:t>Therefore, confess your sins to one another and pray for one another, that you may be healed. The prayer of a righteous person has great power as it is working. </a:t>
            </a:r>
            <a:r>
              <a:rPr lang="en-US" sz="3000" b="1" dirty="0"/>
              <a:t>17 </a:t>
            </a:r>
            <a:r>
              <a:rPr lang="en-US" sz="3000" dirty="0"/>
              <a:t>Elijah was a man with a nature like ours, and he prayed fervently that it might not rain, and for three years and six months it did not rain on the earth. </a:t>
            </a:r>
            <a:r>
              <a:rPr lang="en-US" sz="3000" b="1" dirty="0"/>
              <a:t>18 </a:t>
            </a:r>
            <a:r>
              <a:rPr lang="en-US" sz="3000" dirty="0"/>
              <a:t>Then he prayed again, and heaven gave rain, and the earth bore its fruit</a:t>
            </a:r>
            <a:r>
              <a:rPr lang="en-US" dirty="0" smtClean="0"/>
              <a:t>.</a:t>
            </a:r>
            <a:endParaRPr lang="en-US" dirty="0"/>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2</a:t>
            </a:fld>
            <a:endParaRPr lang="en-US" dirty="0"/>
          </a:p>
        </p:txBody>
      </p:sp>
    </p:spTree>
    <p:extLst>
      <p:ext uri="{BB962C8B-B14F-4D97-AF65-F5344CB8AC3E}">
        <p14:creationId xmlns:p14="http://schemas.microsoft.com/office/powerpoint/2010/main" val="2061901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badi MT Condensed Extra Bold" charset="0"/>
                <a:ea typeface="Abadi MT Condensed Extra Bold" charset="0"/>
                <a:cs typeface="Abadi MT Condensed Extra Bold" charset="0"/>
              </a:rPr>
              <a:t>James Mentioning Prayer</a:t>
            </a:r>
            <a:r>
              <a:rPr lang="is-IS" dirty="0" smtClean="0"/>
              <a:t>…</a:t>
            </a:r>
            <a:endParaRPr lang="en-US" dirty="0"/>
          </a:p>
        </p:txBody>
      </p:sp>
      <p:sp>
        <p:nvSpPr>
          <p:cNvPr id="3" name="Content Placeholder 2"/>
          <p:cNvSpPr>
            <a:spLocks noGrp="1"/>
          </p:cNvSpPr>
          <p:nvPr>
            <p:ph idx="1"/>
          </p:nvPr>
        </p:nvSpPr>
        <p:spPr/>
        <p:txBody>
          <a:bodyPr>
            <a:normAutofit/>
          </a:bodyPr>
          <a:lstStyle/>
          <a:p>
            <a:r>
              <a:rPr lang="en-US" sz="3000" dirty="0"/>
              <a:t>“</a:t>
            </a:r>
            <a:r>
              <a:rPr lang="en-US" sz="3000" i="1" dirty="0"/>
              <a:t>If any of you lacks wisdom, let him ask God, who gives generously to all without approach, and it will be given him. But let him ask in faith…</a:t>
            </a:r>
            <a:r>
              <a:rPr lang="en-US" sz="3000" dirty="0"/>
              <a:t>” </a:t>
            </a:r>
            <a:r>
              <a:rPr lang="en-US" sz="3000" dirty="0" smtClean="0"/>
              <a:t>(1:5-6)</a:t>
            </a:r>
          </a:p>
          <a:p>
            <a:r>
              <a:rPr lang="en-US" sz="3000" dirty="0"/>
              <a:t>“</a:t>
            </a:r>
            <a:r>
              <a:rPr lang="en-US" sz="3000" i="1" dirty="0"/>
              <a:t>You ask, and you do not receive, because you ask wrongly…”</a:t>
            </a:r>
            <a:r>
              <a:rPr lang="en-US" sz="3000" dirty="0"/>
              <a:t> (4:3). </a:t>
            </a:r>
            <a:endParaRPr lang="en-US" sz="3000" dirty="0" smtClean="0"/>
          </a:p>
          <a:p>
            <a:r>
              <a:rPr lang="en-US" sz="3000" dirty="0" smtClean="0"/>
              <a:t>“</a:t>
            </a:r>
            <a:r>
              <a:rPr lang="en-US" sz="3000" i="1" dirty="0" smtClean="0"/>
              <a:t>The </a:t>
            </a:r>
            <a:r>
              <a:rPr lang="en-US" sz="3000" i="1" dirty="0"/>
              <a:t>prayer of a righteous person has great power as it is </a:t>
            </a:r>
            <a:r>
              <a:rPr lang="en-US" sz="3000" i="1" dirty="0" smtClean="0"/>
              <a:t>working</a:t>
            </a:r>
            <a:r>
              <a:rPr lang="en-US" sz="3000" dirty="0" smtClean="0"/>
              <a:t>” (5:16)</a:t>
            </a:r>
            <a:endParaRPr lang="en-US" sz="3000" dirty="0"/>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3</a:t>
            </a:fld>
            <a:endParaRPr lang="en-US" dirty="0"/>
          </a:p>
        </p:txBody>
      </p:sp>
    </p:spTree>
    <p:extLst>
      <p:ext uri="{BB962C8B-B14F-4D97-AF65-F5344CB8AC3E}">
        <p14:creationId xmlns:p14="http://schemas.microsoft.com/office/powerpoint/2010/main" val="90023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733" y="-82552"/>
            <a:ext cx="10515600" cy="556685"/>
          </a:xfrm>
        </p:spPr>
        <p:txBody>
          <a:bodyPr>
            <a:normAutofit fontScale="90000"/>
          </a:bodyPr>
          <a:lstStyle/>
          <a:p>
            <a:r>
              <a:rPr lang="en-US" dirty="0" smtClean="0">
                <a:latin typeface="Abadi MT Condensed Extra Bold" charset="0"/>
                <a:ea typeface="Abadi MT Condensed Extra Bold" charset="0"/>
                <a:cs typeface="Abadi MT Condensed Extra Bold" charset="0"/>
              </a:rPr>
              <a:t>Pray All the Time </a:t>
            </a:r>
            <a:r>
              <a:rPr lang="en-US" sz="4000" dirty="0" smtClean="0"/>
              <a:t>(Ps. 55:17)</a:t>
            </a:r>
            <a:endParaRPr lang="en-US" sz="4000" dirty="0"/>
          </a:p>
        </p:txBody>
      </p:sp>
      <p:sp>
        <p:nvSpPr>
          <p:cNvPr id="3" name="Content Placeholder 2"/>
          <p:cNvSpPr>
            <a:spLocks noGrp="1"/>
          </p:cNvSpPr>
          <p:nvPr>
            <p:ph sz="half" idx="1"/>
          </p:nvPr>
        </p:nvSpPr>
        <p:spPr>
          <a:xfrm>
            <a:off x="118533" y="653520"/>
            <a:ext cx="5901267" cy="5702829"/>
          </a:xfrm>
          <a:solidFill>
            <a:schemeClr val="bg1"/>
          </a:solidFill>
        </p:spPr>
        <p:txBody>
          <a:bodyPr>
            <a:noAutofit/>
          </a:bodyPr>
          <a:lstStyle/>
          <a:p>
            <a:pPr marL="0" indent="0">
              <a:buNone/>
            </a:pPr>
            <a:r>
              <a:rPr lang="en-US" dirty="0"/>
              <a:t>The world has lost the right of prayer, </a:t>
            </a:r>
          </a:p>
          <a:p>
            <a:pPr marL="0" indent="0">
              <a:buNone/>
            </a:pPr>
            <a:r>
              <a:rPr lang="en-US" dirty="0"/>
              <a:t>And saints have failed to pray;</a:t>
            </a:r>
          </a:p>
          <a:p>
            <a:pPr marL="0" indent="0">
              <a:buNone/>
            </a:pPr>
            <a:r>
              <a:rPr lang="en-US" dirty="0"/>
              <a:t>What loss sustained beyond repair! </a:t>
            </a:r>
          </a:p>
          <a:p>
            <a:pPr marL="0" indent="0">
              <a:buNone/>
            </a:pPr>
            <a:r>
              <a:rPr lang="en-US" dirty="0"/>
              <a:t>How blind of heart are they! </a:t>
            </a:r>
          </a:p>
          <a:p>
            <a:pPr marL="0" indent="0">
              <a:buNone/>
            </a:pPr>
            <a:endParaRPr lang="en-US" dirty="0" smtClean="0"/>
          </a:p>
          <a:p>
            <a:pPr marL="0" indent="0">
              <a:buNone/>
            </a:pPr>
            <a:r>
              <a:rPr lang="en-US" dirty="0" smtClean="0"/>
              <a:t>Pray </a:t>
            </a:r>
            <a:r>
              <a:rPr lang="en-US" dirty="0"/>
              <a:t>in the Morning, Pray at the Noontime, </a:t>
            </a:r>
          </a:p>
          <a:p>
            <a:pPr marL="0" indent="0">
              <a:buNone/>
            </a:pPr>
            <a:r>
              <a:rPr lang="en-US" dirty="0"/>
              <a:t>Pray in the Evening, Pray any time;</a:t>
            </a:r>
          </a:p>
          <a:p>
            <a:pPr marL="0" indent="0">
              <a:buNone/>
            </a:pPr>
            <a:r>
              <a:rPr lang="en-US" dirty="0"/>
              <a:t>Pray when you’re happy, Pray when in sorrow, </a:t>
            </a:r>
          </a:p>
          <a:p>
            <a:pPr marL="0" indent="0">
              <a:buNone/>
            </a:pPr>
            <a:r>
              <a:rPr lang="en-US" dirty="0"/>
              <a:t>Pray when you’re tempted, Pray all the time.</a:t>
            </a:r>
          </a:p>
          <a:p>
            <a:endParaRPr lang="en-US" sz="1800" dirty="0"/>
          </a:p>
          <a:p>
            <a:endParaRPr lang="en-US" sz="1800" dirty="0"/>
          </a:p>
        </p:txBody>
      </p:sp>
      <p:sp>
        <p:nvSpPr>
          <p:cNvPr id="7" name="Content Placeholder 6"/>
          <p:cNvSpPr>
            <a:spLocks noGrp="1"/>
          </p:cNvSpPr>
          <p:nvPr>
            <p:ph sz="half" idx="2"/>
          </p:nvPr>
        </p:nvSpPr>
        <p:spPr>
          <a:xfrm>
            <a:off x="6231467" y="653520"/>
            <a:ext cx="5774265" cy="5702829"/>
          </a:xfrm>
          <a:solidFill>
            <a:schemeClr val="bg1"/>
          </a:solidFill>
        </p:spPr>
        <p:txBody>
          <a:bodyPr>
            <a:noAutofit/>
          </a:bodyPr>
          <a:lstStyle/>
          <a:p>
            <a:pPr marL="0" indent="0">
              <a:buNone/>
            </a:pPr>
            <a:r>
              <a:rPr lang="en-US" dirty="0"/>
              <a:t>The Father </a:t>
            </a:r>
            <a:r>
              <a:rPr lang="en-US" dirty="0" err="1"/>
              <a:t>speaketh</a:t>
            </a:r>
            <a:r>
              <a:rPr lang="en-US" dirty="0"/>
              <a:t> in His word–</a:t>
            </a:r>
          </a:p>
          <a:p>
            <a:pPr marL="0" indent="0">
              <a:buNone/>
            </a:pPr>
            <a:r>
              <a:rPr lang="en-US" dirty="0"/>
              <a:t>He talks no other way!</a:t>
            </a:r>
          </a:p>
          <a:p>
            <a:pPr marL="0" indent="0">
              <a:buNone/>
            </a:pPr>
            <a:r>
              <a:rPr lang="en-US" dirty="0"/>
              <a:t>And to converse with Him, our Lord, </a:t>
            </a:r>
          </a:p>
          <a:p>
            <a:pPr marL="0" indent="0">
              <a:buNone/>
            </a:pPr>
            <a:r>
              <a:rPr lang="en-US" dirty="0"/>
              <a:t>We must take time to pray. </a:t>
            </a:r>
            <a:r>
              <a:rPr lang="en-US" dirty="0" smtClean="0"/>
              <a:t>---</a:t>
            </a:r>
            <a:r>
              <a:rPr lang="en-US" dirty="0" smtClean="0">
                <a:latin typeface="Abadi MT Condensed Extra Bold" charset="0"/>
                <a:ea typeface="Abadi MT Condensed Extra Bold" charset="0"/>
                <a:cs typeface="Abadi MT Condensed Extra Bold" charset="0"/>
              </a:rPr>
              <a:t>Chorus</a:t>
            </a:r>
            <a:endParaRPr lang="en-US" dirty="0">
              <a:latin typeface="Abadi MT Condensed Extra Bold" charset="0"/>
              <a:ea typeface="Abadi MT Condensed Extra Bold" charset="0"/>
              <a:cs typeface="Abadi MT Condensed Extra Bold" charset="0"/>
            </a:endParaRPr>
          </a:p>
          <a:p>
            <a:pPr marL="0" indent="0">
              <a:buNone/>
            </a:pPr>
            <a:r>
              <a:rPr lang="en-US" dirty="0"/>
              <a:t> </a:t>
            </a:r>
            <a:r>
              <a:rPr lang="en-US" dirty="0" smtClean="0"/>
              <a:t/>
            </a:r>
            <a:br>
              <a:rPr lang="en-US" dirty="0" smtClean="0"/>
            </a:br>
            <a:r>
              <a:rPr lang="en-US" dirty="0" smtClean="0"/>
              <a:t>There </a:t>
            </a:r>
            <a:r>
              <a:rPr lang="en-US" dirty="0"/>
              <a:t>is no trial, grief, or pain, </a:t>
            </a:r>
          </a:p>
          <a:p>
            <a:pPr marL="0" indent="0">
              <a:buNone/>
            </a:pPr>
            <a:r>
              <a:rPr lang="en-US" dirty="0"/>
              <a:t>No moment of the day,</a:t>
            </a:r>
          </a:p>
          <a:p>
            <a:pPr marL="0" indent="0">
              <a:buNone/>
            </a:pPr>
            <a:r>
              <a:rPr lang="en-US" dirty="0"/>
              <a:t>But that we may in Jesus’ name </a:t>
            </a:r>
          </a:p>
          <a:p>
            <a:pPr marL="0" indent="0">
              <a:buNone/>
            </a:pPr>
            <a:r>
              <a:rPr lang="en-US" dirty="0"/>
              <a:t>Incline our souls and pray!  --- </a:t>
            </a:r>
            <a:r>
              <a:rPr lang="en-US" dirty="0">
                <a:latin typeface="Abadi MT Condensed Extra Bold" charset="0"/>
                <a:ea typeface="Abadi MT Condensed Extra Bold" charset="0"/>
                <a:cs typeface="Abadi MT Condensed Extra Bold" charset="0"/>
              </a:rPr>
              <a:t>Chorus</a:t>
            </a:r>
          </a:p>
        </p:txBody>
      </p:sp>
      <p:sp>
        <p:nvSpPr>
          <p:cNvPr id="4" name="Date Placeholder 3"/>
          <p:cNvSpPr>
            <a:spLocks noGrp="1"/>
          </p:cNvSpPr>
          <p:nvPr>
            <p:ph type="dt" sz="half" idx="10"/>
          </p:nvPr>
        </p:nvSpPr>
        <p:spPr/>
        <p:txBody>
          <a:bodyPr/>
          <a:lstStyle/>
          <a:p>
            <a:r>
              <a:rPr lang="en-US" smtClean="0"/>
              <a:t>11/20/16       ---      Fink</a:t>
            </a:r>
            <a:endParaRPr lang="en-US" dirty="0"/>
          </a:p>
        </p:txBody>
      </p:sp>
      <p:sp>
        <p:nvSpPr>
          <p:cNvPr id="5" name="Footer Placeholder 4"/>
          <p:cNvSpPr>
            <a:spLocks noGrp="1"/>
          </p:cNvSpPr>
          <p:nvPr>
            <p:ph type="ftr" sz="quarter" idx="11"/>
          </p:nvPr>
        </p:nvSpPr>
        <p:spPr/>
        <p:txBody>
          <a:bodyPr/>
          <a:lstStyle/>
          <a:p>
            <a:r>
              <a:rPr lang="en-US"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4</a:t>
            </a:fld>
            <a:endParaRPr lang="en-US" dirty="0"/>
          </a:p>
        </p:txBody>
      </p:sp>
    </p:spTree>
    <p:extLst>
      <p:ext uri="{BB962C8B-B14F-4D97-AF65-F5344CB8AC3E}">
        <p14:creationId xmlns:p14="http://schemas.microsoft.com/office/powerpoint/2010/main" val="1805829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badi MT Condensed Extra Bold" charset="0"/>
                <a:ea typeface="Abadi MT Condensed Extra Bold" charset="0"/>
                <a:cs typeface="Abadi MT Condensed Extra Bold" charset="0"/>
              </a:rPr>
              <a:t>Three Questions</a:t>
            </a:r>
            <a:endParaRPr lang="en-US" dirty="0">
              <a:latin typeface="Abadi MT Condensed Extra Bold" charset="0"/>
              <a:ea typeface="Abadi MT Condensed Extra Bold" charset="0"/>
              <a:cs typeface="Abadi MT Condensed Extra Bold" charset="0"/>
            </a:endParaRPr>
          </a:p>
        </p:txBody>
      </p:sp>
      <p:sp>
        <p:nvSpPr>
          <p:cNvPr id="7" name="Content Placeholder 6"/>
          <p:cNvSpPr>
            <a:spLocks noGrp="1"/>
          </p:cNvSpPr>
          <p:nvPr>
            <p:ph sz="half" idx="1"/>
          </p:nvPr>
        </p:nvSpPr>
        <p:spPr>
          <a:xfrm>
            <a:off x="254001" y="1843617"/>
            <a:ext cx="5359399" cy="4333346"/>
          </a:xfrm>
        </p:spPr>
        <p:txBody>
          <a:bodyPr>
            <a:normAutofit/>
          </a:bodyPr>
          <a:lstStyle/>
          <a:p>
            <a:r>
              <a:rPr lang="en-US" dirty="0" smtClean="0"/>
              <a:t>“</a:t>
            </a:r>
            <a:r>
              <a:rPr lang="en-US" sz="3200" dirty="0" smtClean="0"/>
              <a:t>Is any </a:t>
            </a:r>
            <a:r>
              <a:rPr lang="en-US" sz="3200" dirty="0"/>
              <a:t>among you suffering?” </a:t>
            </a:r>
            <a:endParaRPr lang="en-US" sz="3200" dirty="0" smtClean="0"/>
          </a:p>
          <a:p>
            <a:r>
              <a:rPr lang="en-US" sz="3200" dirty="0" smtClean="0"/>
              <a:t>“Is anyone cheerful?” (5:13b)</a:t>
            </a:r>
          </a:p>
          <a:p>
            <a:pPr lvl="0"/>
            <a:r>
              <a:rPr lang="en-US" sz="3200" dirty="0" smtClean="0"/>
              <a:t>“</a:t>
            </a:r>
            <a:r>
              <a:rPr lang="en-US" sz="3200" dirty="0"/>
              <a:t>Is anyone among you </a:t>
            </a:r>
            <a:r>
              <a:rPr lang="en-US" sz="3200" dirty="0" smtClean="0"/>
              <a:t>sick?” (5:14)</a:t>
            </a:r>
            <a:endParaRPr lang="en-US" sz="3200" dirty="0"/>
          </a:p>
        </p:txBody>
      </p:sp>
      <p:sp>
        <p:nvSpPr>
          <p:cNvPr id="8" name="Content Placeholder 7"/>
          <p:cNvSpPr>
            <a:spLocks noGrp="1"/>
          </p:cNvSpPr>
          <p:nvPr>
            <p:ph sz="half" idx="2"/>
          </p:nvPr>
        </p:nvSpPr>
        <p:spPr>
          <a:xfrm>
            <a:off x="5613400" y="1843617"/>
            <a:ext cx="5994400" cy="4306888"/>
          </a:xfrm>
          <a:ln w="76200">
            <a:noFill/>
          </a:ln>
        </p:spPr>
        <p:txBody>
          <a:bodyPr>
            <a:normAutofit/>
          </a:bodyPr>
          <a:lstStyle/>
          <a:p>
            <a:pPr lvl="0"/>
            <a:r>
              <a:rPr lang="en-US" sz="3200" dirty="0"/>
              <a:t>“Let him </a:t>
            </a:r>
            <a:r>
              <a:rPr lang="en-US" sz="3200" dirty="0" smtClean="0"/>
              <a:t>pray” (5:13a)</a:t>
            </a:r>
          </a:p>
          <a:p>
            <a:pPr lvl="0"/>
            <a:r>
              <a:rPr lang="en-US" sz="3200" dirty="0" smtClean="0"/>
              <a:t>“Let </a:t>
            </a:r>
            <a:r>
              <a:rPr lang="en-US" sz="3200" dirty="0"/>
              <a:t>him sing praises</a:t>
            </a:r>
            <a:r>
              <a:rPr lang="en-US" sz="3200" dirty="0" smtClean="0"/>
              <a:t>” (5:13b)</a:t>
            </a:r>
          </a:p>
          <a:p>
            <a:r>
              <a:rPr lang="en-US" sz="3200" dirty="0"/>
              <a:t>“Let him call the elders to pray over him</a:t>
            </a:r>
            <a:r>
              <a:rPr lang="en-US" sz="3200" dirty="0" smtClean="0"/>
              <a:t>”(5:14) </a:t>
            </a:r>
            <a:endParaRPr lang="en-US" sz="3200" dirty="0"/>
          </a:p>
          <a:p>
            <a:pPr marL="0" lvl="0" indent="0">
              <a:buNone/>
            </a:pPr>
            <a:endParaRPr lang="en-US" sz="3200" dirty="0"/>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5</a:t>
            </a:fld>
            <a:endParaRPr lang="en-US" dirty="0"/>
          </a:p>
        </p:txBody>
      </p:sp>
      <p:sp>
        <p:nvSpPr>
          <p:cNvPr id="9" name="TextBox 8"/>
          <p:cNvSpPr txBox="1"/>
          <p:nvPr/>
        </p:nvSpPr>
        <p:spPr>
          <a:xfrm>
            <a:off x="254002" y="4318000"/>
            <a:ext cx="11548532" cy="1077218"/>
          </a:xfrm>
          <a:prstGeom prst="rect">
            <a:avLst/>
          </a:prstGeom>
          <a:solidFill>
            <a:schemeClr val="bg1"/>
          </a:solidFill>
        </p:spPr>
        <p:txBody>
          <a:bodyPr wrap="square" rtlCol="0">
            <a:spAutoFit/>
          </a:bodyPr>
          <a:lstStyle/>
          <a:p>
            <a:r>
              <a:rPr lang="en-US" sz="3200" dirty="0" smtClean="0"/>
              <a:t>“</a:t>
            </a:r>
            <a:r>
              <a:rPr lang="en-US" sz="3200" dirty="0"/>
              <a:t>First of all, then, I urge that supplications, prayers, intercessions, and thanksgivings be made for all </a:t>
            </a:r>
            <a:r>
              <a:rPr lang="en-US" sz="3200" dirty="0" smtClean="0"/>
              <a:t>people” (1 Ti. 2:1; 1 Th. 5:17)</a:t>
            </a:r>
            <a:endParaRPr lang="en-US" sz="3200" dirty="0"/>
          </a:p>
        </p:txBody>
      </p:sp>
    </p:spTree>
    <p:extLst>
      <p:ext uri="{BB962C8B-B14F-4D97-AF65-F5344CB8AC3E}">
        <p14:creationId xmlns:p14="http://schemas.microsoft.com/office/powerpoint/2010/main" val="81612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latin typeface="Abadi MT Condensed Extra Bold" charset="0"/>
                <a:ea typeface="Abadi MT Condensed Extra Bold" charset="0"/>
                <a:cs typeface="Abadi MT Condensed Extra Bold" charset="0"/>
              </a:rPr>
              <a:t>Why call on the Elders</a:t>
            </a:r>
            <a:r>
              <a:rPr lang="en-US" dirty="0" smtClean="0">
                <a:latin typeface="Abadi MT Condensed Extra Bold" charset="0"/>
                <a:ea typeface="Abadi MT Condensed Extra Bold" charset="0"/>
                <a:cs typeface="Abadi MT Condensed Extra Bold" charset="0"/>
              </a:rPr>
              <a:t>? </a:t>
            </a:r>
            <a:r>
              <a:rPr lang="en-US" dirty="0" smtClean="0">
                <a:latin typeface="+mn-lt"/>
                <a:ea typeface="Abadi MT Condensed Extra Bold" charset="0"/>
                <a:cs typeface="Abadi MT Condensed Extra Bold" charset="0"/>
              </a:rPr>
              <a:t>Three possibilities:</a:t>
            </a:r>
            <a:endParaRPr lang="en-US" dirty="0">
              <a:latin typeface="+mn-lt"/>
            </a:endParaRPr>
          </a:p>
        </p:txBody>
      </p:sp>
      <p:sp>
        <p:nvSpPr>
          <p:cNvPr id="9" name="Content Placeholder 8"/>
          <p:cNvSpPr>
            <a:spLocks noGrp="1"/>
          </p:cNvSpPr>
          <p:nvPr>
            <p:ph idx="1"/>
          </p:nvPr>
        </p:nvSpPr>
        <p:spPr/>
        <p:txBody>
          <a:bodyPr/>
          <a:lstStyle/>
          <a:p>
            <a:pPr marL="514350" indent="-514350">
              <a:buFont typeface="+mj-lt"/>
              <a:buAutoNum type="arabicPeriod"/>
            </a:pPr>
            <a:r>
              <a:rPr lang="en-US" sz="3200" b="1" dirty="0" smtClean="0">
                <a:ea typeface="Abadi MT Condensed Extra Bold" charset="0"/>
                <a:cs typeface="Abadi MT Condensed Extra Bold" charset="0"/>
              </a:rPr>
              <a:t>Where serious sickness occurs sickness </a:t>
            </a:r>
            <a:r>
              <a:rPr lang="en-US" sz="3200" b="1" dirty="0">
                <a:ea typeface="Abadi MT Condensed Extra Bold" charset="0"/>
                <a:cs typeface="Abadi MT Condensed Extra Bold" charset="0"/>
              </a:rPr>
              <a:t>(</a:t>
            </a:r>
            <a:r>
              <a:rPr lang="en-US" sz="3200" b="1" dirty="0" smtClean="0">
                <a:ea typeface="Abadi MT Condensed Extra Bold" charset="0"/>
                <a:cs typeface="Abadi MT Condensed Extra Bold" charset="0"/>
              </a:rPr>
              <a:t>physical)</a:t>
            </a:r>
          </a:p>
          <a:p>
            <a:pPr marL="514350" indent="-514350">
              <a:buFont typeface="+mj-lt"/>
              <a:buAutoNum type="arabicPeriod"/>
            </a:pPr>
            <a:r>
              <a:rPr lang="en-US" sz="3200" b="1" dirty="0" smtClean="0">
                <a:ea typeface="Abadi MT Condensed Extra Bold" charset="0"/>
                <a:cs typeface="Abadi MT Condensed Extra Bold" charset="0"/>
              </a:rPr>
              <a:t>Where </a:t>
            </a:r>
            <a:r>
              <a:rPr lang="en-US" sz="3200" b="1" dirty="0">
                <a:ea typeface="Abadi MT Condensed Extra Bold" charset="0"/>
                <a:cs typeface="Abadi MT Condensed Extra Bold" charset="0"/>
              </a:rPr>
              <a:t>a miraculous healing is </a:t>
            </a:r>
            <a:r>
              <a:rPr lang="en-US" sz="3200" b="1" dirty="0" smtClean="0">
                <a:ea typeface="Abadi MT Condensed Extra Bold" charset="0"/>
                <a:cs typeface="Abadi MT Condensed Extra Bold" charset="0"/>
              </a:rPr>
              <a:t>needed (physical) </a:t>
            </a:r>
            <a:endParaRPr lang="en-US" sz="3200" b="1" dirty="0">
              <a:ea typeface="Abadi MT Condensed Extra Bold" charset="0"/>
              <a:cs typeface="Abadi MT Condensed Extra Bold" charset="0"/>
            </a:endParaRPr>
          </a:p>
          <a:p>
            <a:pPr marL="514350" indent="-514350">
              <a:buFont typeface="+mj-lt"/>
              <a:buAutoNum type="arabicPeriod"/>
            </a:pPr>
            <a:r>
              <a:rPr lang="en-US" sz="3200" b="1" dirty="0" smtClean="0">
                <a:ea typeface="Abadi MT Condensed Extra Bold" charset="0"/>
                <a:cs typeface="Abadi MT Condensed Extra Bold" charset="0"/>
              </a:rPr>
              <a:t>Where </a:t>
            </a:r>
            <a:r>
              <a:rPr lang="en-US" sz="3200" b="1" dirty="0">
                <a:ea typeface="Abadi MT Condensed Extra Bold" charset="0"/>
                <a:cs typeface="Abadi MT Condensed Extra Bold" charset="0"/>
              </a:rPr>
              <a:t>the sickness is spiritual .</a:t>
            </a:r>
          </a:p>
        </p:txBody>
      </p:sp>
      <p:sp>
        <p:nvSpPr>
          <p:cNvPr id="5" name="Date Placeholder 4"/>
          <p:cNvSpPr>
            <a:spLocks noGrp="1"/>
          </p:cNvSpPr>
          <p:nvPr>
            <p:ph type="dt" sz="half" idx="10"/>
          </p:nvPr>
        </p:nvSpPr>
        <p:spPr/>
        <p:txBody>
          <a:bodyPr/>
          <a:lstStyle/>
          <a:p>
            <a:r>
              <a:rPr lang="en-US" smtClean="0"/>
              <a:t>11/20/16       ---      Fink</a:t>
            </a:r>
            <a:endParaRPr lang="en-US" dirty="0"/>
          </a:p>
        </p:txBody>
      </p:sp>
      <p:sp>
        <p:nvSpPr>
          <p:cNvPr id="6" name="Footer Placeholder 5"/>
          <p:cNvSpPr>
            <a:spLocks noGrp="1"/>
          </p:cNvSpPr>
          <p:nvPr>
            <p:ph type="ftr" sz="quarter" idx="11"/>
          </p:nvPr>
        </p:nvSpPr>
        <p:spPr/>
        <p:txBody>
          <a:bodyPr/>
          <a:lstStyle/>
          <a:p>
            <a:r>
              <a:rPr lang="en-US" smtClean="0"/>
              <a:t>The Solution to Suffering and Sickness (James 5:13-18)</a:t>
            </a:r>
            <a:endParaRPr lang="en-US" dirty="0"/>
          </a:p>
        </p:txBody>
      </p:sp>
      <p:sp>
        <p:nvSpPr>
          <p:cNvPr id="7" name="Slide Number Placeholder 6"/>
          <p:cNvSpPr>
            <a:spLocks noGrp="1"/>
          </p:cNvSpPr>
          <p:nvPr>
            <p:ph type="sldNum" sz="quarter" idx="12"/>
          </p:nvPr>
        </p:nvSpPr>
        <p:spPr/>
        <p:txBody>
          <a:bodyPr/>
          <a:lstStyle/>
          <a:p>
            <a:fld id="{CAFA62E9-64E1-8C4B-9A58-29A56450FB18}" type="slidenum">
              <a:rPr lang="en-US" smtClean="0"/>
              <a:t>6</a:t>
            </a:fld>
            <a:endParaRPr lang="en-US" dirty="0"/>
          </a:p>
        </p:txBody>
      </p:sp>
    </p:spTree>
    <p:extLst>
      <p:ext uri="{BB962C8B-B14F-4D97-AF65-F5344CB8AC3E}">
        <p14:creationId xmlns:p14="http://schemas.microsoft.com/office/powerpoint/2010/main" val="141209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67" y="0"/>
            <a:ext cx="10710333" cy="1049867"/>
          </a:xfrm>
        </p:spPr>
        <p:txBody>
          <a:bodyPr/>
          <a:lstStyle/>
          <a:p>
            <a:r>
              <a:rPr lang="en-US" dirty="0" smtClean="0">
                <a:latin typeface="Abadi MT Condensed Extra Bold" charset="0"/>
                <a:ea typeface="Abadi MT Condensed Extra Bold" charset="0"/>
                <a:cs typeface="Abadi MT Condensed Extra Bold" charset="0"/>
              </a:rPr>
              <a:t>Why call on the Elders?</a:t>
            </a:r>
            <a:endParaRPr lang="en-US" dirty="0">
              <a:latin typeface="Abadi MT Condensed Extra Bold" charset="0"/>
              <a:ea typeface="Abadi MT Condensed Extra Bold" charset="0"/>
              <a:cs typeface="Abadi MT Condensed Extra Bold" charset="0"/>
            </a:endParaRPr>
          </a:p>
        </p:txBody>
      </p:sp>
      <p:sp>
        <p:nvSpPr>
          <p:cNvPr id="8" name="Content Placeholder 7"/>
          <p:cNvSpPr>
            <a:spLocks noGrp="1"/>
          </p:cNvSpPr>
          <p:nvPr>
            <p:ph idx="1"/>
          </p:nvPr>
        </p:nvSpPr>
        <p:spPr>
          <a:xfrm>
            <a:off x="135467" y="1049867"/>
            <a:ext cx="11921065" cy="5671608"/>
          </a:xfrm>
        </p:spPr>
        <p:txBody>
          <a:bodyPr>
            <a:noAutofit/>
          </a:bodyPr>
          <a:lstStyle/>
          <a:p>
            <a:r>
              <a:rPr lang="en-US" sz="2600" dirty="0"/>
              <a:t>They called </a:t>
            </a:r>
            <a:r>
              <a:rPr lang="en-US" sz="2600" dirty="0" smtClean="0"/>
              <a:t>others (elders) </a:t>
            </a:r>
            <a:r>
              <a:rPr lang="en-US" sz="2600" dirty="0"/>
              <a:t>to be healed---a gift some could impart (1 Cor. 12:9</a:t>
            </a:r>
            <a:r>
              <a:rPr lang="en-US" sz="2600" dirty="0" smtClean="0"/>
              <a:t>)..</a:t>
            </a:r>
          </a:p>
          <a:p>
            <a:r>
              <a:rPr lang="en-US" sz="2600" dirty="0" smtClean="0"/>
              <a:t>Verses</a:t>
            </a:r>
            <a:r>
              <a:rPr lang="en-US" sz="2600" dirty="0"/>
              <a:t> 14-15 refer to a physical healing - this had to be a miraculous healing, otherwise they would have called for a </a:t>
            </a:r>
            <a:r>
              <a:rPr lang="en-US" sz="2600" dirty="0" smtClean="0"/>
              <a:t>doctor.</a:t>
            </a:r>
          </a:p>
          <a:p>
            <a:r>
              <a:rPr lang="en-US" sz="2600" dirty="0" smtClean="0"/>
              <a:t>Verses</a:t>
            </a:r>
            <a:r>
              <a:rPr lang="en-US" sz="2600" dirty="0"/>
              <a:t> 15-16 refer to a spiritual healing - one that requires "Christ raising him up."  Elders do not now, or have they ever had the </a:t>
            </a:r>
            <a:r>
              <a:rPr lang="en-US" sz="2600" dirty="0" smtClean="0"/>
              <a:t>right </a:t>
            </a:r>
            <a:r>
              <a:rPr lang="en-US" sz="2600" dirty="0"/>
              <a:t>to forgive </a:t>
            </a:r>
            <a:r>
              <a:rPr lang="en-US" sz="2600" dirty="0" smtClean="0"/>
              <a:t>sins. </a:t>
            </a:r>
          </a:p>
          <a:p>
            <a:r>
              <a:rPr lang="en-US" sz="2600" dirty="0" smtClean="0"/>
              <a:t>The </a:t>
            </a:r>
            <a:r>
              <a:rPr lang="en-US" sz="2600" dirty="0"/>
              <a:t>oil is likely olive oil (commonly used during this period) and while it could have some medicinal value, it is far more likely that </a:t>
            </a:r>
            <a:r>
              <a:rPr lang="en-US" sz="2600" dirty="0" smtClean="0"/>
              <a:t>it was </a:t>
            </a:r>
            <a:r>
              <a:rPr lang="en-US" sz="2600" dirty="0"/>
              <a:t>indicative of service of humility. </a:t>
            </a:r>
            <a:endParaRPr lang="en-US" sz="2600" dirty="0" smtClean="0"/>
          </a:p>
          <a:p>
            <a:r>
              <a:rPr lang="en-US" sz="2600" dirty="0" smtClean="0"/>
              <a:t>The </a:t>
            </a:r>
            <a:r>
              <a:rPr lang="en-US" sz="2600" dirty="0"/>
              <a:t>prayer had a positive effect; it was the prayer, not the oil that is the real value. </a:t>
            </a:r>
          </a:p>
          <a:p>
            <a:r>
              <a:rPr lang="en-US" sz="2600" dirty="0" smtClean="0"/>
              <a:t>If </a:t>
            </a:r>
            <a:r>
              <a:rPr lang="en-US" sz="2600" dirty="0"/>
              <a:t>elders could perform physical healing today - no one worthy would stay sick or die.  It was obviously limited in time and scope  (1 </a:t>
            </a:r>
            <a:r>
              <a:rPr lang="en-US" sz="2600" dirty="0" smtClean="0"/>
              <a:t>Cor</a:t>
            </a:r>
            <a:r>
              <a:rPr lang="en-US" sz="2600" dirty="0"/>
              <a:t>. 13:8-12). </a:t>
            </a:r>
          </a:p>
          <a:p>
            <a:r>
              <a:rPr lang="en-US" sz="2600" dirty="0" smtClean="0"/>
              <a:t>We </a:t>
            </a:r>
            <a:r>
              <a:rPr lang="en-US" sz="2600" dirty="0"/>
              <a:t>should pray today; however, elders have no special power to heal us, and </a:t>
            </a:r>
            <a:r>
              <a:rPr lang="en-US" sz="2600" dirty="0" smtClean="0"/>
              <a:t>a "prayer </a:t>
            </a:r>
            <a:r>
              <a:rPr lang="en-US" sz="2600" dirty="0"/>
              <a:t>of any righteous man" does all kinds </a:t>
            </a:r>
            <a:r>
              <a:rPr lang="en-US" sz="2600" dirty="0" smtClean="0"/>
              <a:t>of </a:t>
            </a:r>
            <a:r>
              <a:rPr lang="en-US" sz="2600" dirty="0"/>
              <a:t>good (Mt. 7:7 ff.).  </a:t>
            </a:r>
          </a:p>
        </p:txBody>
      </p:sp>
      <p:sp>
        <p:nvSpPr>
          <p:cNvPr id="5" name="Date Placeholder 4"/>
          <p:cNvSpPr>
            <a:spLocks noGrp="1"/>
          </p:cNvSpPr>
          <p:nvPr>
            <p:ph type="dt" sz="half" idx="10"/>
          </p:nvPr>
        </p:nvSpPr>
        <p:spPr/>
        <p:txBody>
          <a:bodyPr/>
          <a:lstStyle/>
          <a:p>
            <a:r>
              <a:rPr lang="en-US" dirty="0" smtClean="0"/>
              <a:t>11/20/16       ---      Fink</a:t>
            </a:r>
            <a:endParaRPr lang="en-US" dirty="0"/>
          </a:p>
        </p:txBody>
      </p:sp>
      <p:sp>
        <p:nvSpPr>
          <p:cNvPr id="6" name="Footer Placeholder 5"/>
          <p:cNvSpPr>
            <a:spLocks noGrp="1"/>
          </p:cNvSpPr>
          <p:nvPr>
            <p:ph type="ftr" sz="quarter" idx="11"/>
          </p:nvPr>
        </p:nvSpPr>
        <p:spPr/>
        <p:txBody>
          <a:bodyPr/>
          <a:lstStyle/>
          <a:p>
            <a:r>
              <a:rPr lang="en-US" dirty="0" smtClean="0"/>
              <a:t>The Solution to Suffering and Sickness (James 5:13-18)</a:t>
            </a:r>
            <a:endParaRPr lang="en-US" dirty="0"/>
          </a:p>
        </p:txBody>
      </p:sp>
      <p:sp>
        <p:nvSpPr>
          <p:cNvPr id="7" name="Slide Number Placeholder 6"/>
          <p:cNvSpPr>
            <a:spLocks noGrp="1"/>
          </p:cNvSpPr>
          <p:nvPr>
            <p:ph type="sldNum" sz="quarter" idx="12"/>
          </p:nvPr>
        </p:nvSpPr>
        <p:spPr/>
        <p:txBody>
          <a:bodyPr/>
          <a:lstStyle/>
          <a:p>
            <a:fld id="{CAFA62E9-64E1-8C4B-9A58-29A56450FB18}" type="slidenum">
              <a:rPr lang="en-US" smtClean="0"/>
              <a:t>7</a:t>
            </a:fld>
            <a:endParaRPr lang="en-US" dirty="0"/>
          </a:p>
        </p:txBody>
      </p:sp>
      <p:sp>
        <p:nvSpPr>
          <p:cNvPr id="9" name="TextBox 8"/>
          <p:cNvSpPr txBox="1"/>
          <p:nvPr/>
        </p:nvSpPr>
        <p:spPr>
          <a:xfrm>
            <a:off x="1016000" y="2099735"/>
            <a:ext cx="9990667" cy="707886"/>
          </a:xfrm>
          <a:prstGeom prst="rect">
            <a:avLst/>
          </a:prstGeom>
          <a:solidFill>
            <a:schemeClr val="bg1"/>
          </a:solidFill>
        </p:spPr>
        <p:txBody>
          <a:bodyPr wrap="square" rtlCol="0">
            <a:spAutoFit/>
          </a:bodyPr>
          <a:lstStyle/>
          <a:p>
            <a:r>
              <a:rPr lang="en-US" sz="4000" dirty="0" smtClean="0"/>
              <a:t>“</a:t>
            </a:r>
            <a:r>
              <a:rPr lang="en-US" sz="4000" dirty="0" smtClean="0">
                <a:latin typeface="Abadi MT Condensed Extra Bold" charset="0"/>
                <a:ea typeface="Abadi MT Condensed Extra Bold" charset="0"/>
                <a:cs typeface="Abadi MT Condensed Extra Bold" charset="0"/>
              </a:rPr>
              <a:t>The prayer of a righteous man avails much” </a:t>
            </a:r>
            <a:endParaRPr lang="en-US" sz="4000" dirty="0">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1813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0"/>
            <a:ext cx="10879667" cy="1690689"/>
          </a:xfrm>
        </p:spPr>
        <p:txBody>
          <a:bodyPr/>
          <a:lstStyle/>
          <a:p>
            <a:r>
              <a:rPr lang="en-US" dirty="0" smtClean="0">
                <a:latin typeface="Abadi MT Condensed Extra Bold" charset="0"/>
                <a:ea typeface="Abadi MT Condensed Extra Bold" charset="0"/>
                <a:cs typeface="Abadi MT Condensed Extra Bold" charset="0"/>
              </a:rPr>
              <a:t>The example of a righteous man </a:t>
            </a:r>
            <a:r>
              <a:rPr lang="en-US" dirty="0" smtClean="0">
                <a:latin typeface="+mn-lt"/>
                <a:ea typeface="Abadi MT Condensed Extra Bold" charset="0"/>
                <a:cs typeface="Abadi MT Condensed Extra Bold" charset="0"/>
              </a:rPr>
              <a:t>(1 Ki. 14:41-46)</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321733" y="1507066"/>
            <a:ext cx="11176000" cy="4849283"/>
          </a:xfrm>
        </p:spPr>
        <p:txBody>
          <a:bodyPr>
            <a:normAutofit/>
          </a:bodyPr>
          <a:lstStyle/>
          <a:p>
            <a:pPr marL="0" indent="0">
              <a:buNone/>
            </a:pPr>
            <a:r>
              <a:rPr lang="en-US" dirty="0" smtClean="0"/>
              <a:t>“And </a:t>
            </a:r>
            <a:r>
              <a:rPr lang="en-US" dirty="0"/>
              <a:t>Elijah said to Ahab, “Go up, eat and drink, for there is a sound of the rushing of rain.” </a:t>
            </a:r>
            <a:r>
              <a:rPr lang="en-US" b="1" baseline="30000" dirty="0"/>
              <a:t>42 </a:t>
            </a:r>
            <a:r>
              <a:rPr lang="en-US" dirty="0"/>
              <a:t>So Ahab went up to eat and to drink. And Elijah went up to the top of Mount Carmel. And he bowed himself down on the earth and put his face between his knees. </a:t>
            </a:r>
            <a:r>
              <a:rPr lang="en-US" b="1" baseline="30000" dirty="0"/>
              <a:t>43 </a:t>
            </a:r>
            <a:r>
              <a:rPr lang="en-US" dirty="0"/>
              <a:t>And he said to his servant, “Go up now, look toward the sea.” And he went up and looked and said, “There is nothing.” And he said, “Go again,” seven times. </a:t>
            </a:r>
            <a:r>
              <a:rPr lang="en-US" b="1" baseline="30000" dirty="0"/>
              <a:t>44 </a:t>
            </a:r>
            <a:r>
              <a:rPr lang="en-US" dirty="0"/>
              <a:t>And at the seventh time he said, “Behold, a little cloud like a man's hand is rising from the sea.” And he said, “Go up, say to Ahab, ‘Prepare your chariot and go down, lest the rain stop you.’” </a:t>
            </a:r>
            <a:r>
              <a:rPr lang="en-US" b="1" baseline="30000" dirty="0"/>
              <a:t>45 </a:t>
            </a:r>
            <a:r>
              <a:rPr lang="en-US" dirty="0"/>
              <a:t>And in a little while the heavens grew black with clouds and wind, and there was a great rain. And Ahab rode and went to Jezreel. </a:t>
            </a:r>
            <a:r>
              <a:rPr lang="en-US" b="1" baseline="30000" dirty="0"/>
              <a:t>46 </a:t>
            </a:r>
            <a:r>
              <a:rPr lang="en-US" dirty="0"/>
              <a:t>And the hand of the </a:t>
            </a:r>
            <a:r>
              <a:rPr lang="en-US" cap="small" dirty="0"/>
              <a:t>Lord</a:t>
            </a:r>
            <a:r>
              <a:rPr lang="en-US" dirty="0"/>
              <a:t> was on Elijah, and he gathered up his garment and ran before Ahab to the entrance of </a:t>
            </a:r>
            <a:r>
              <a:rPr lang="en-US" dirty="0" smtClean="0"/>
              <a:t>Jezreel”</a:t>
            </a:r>
            <a:endParaRPr lang="en-US" dirty="0"/>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8</a:t>
            </a:fld>
            <a:endParaRPr lang="en-US" dirty="0"/>
          </a:p>
        </p:txBody>
      </p:sp>
      <p:sp>
        <p:nvSpPr>
          <p:cNvPr id="7" name="TextBox 6"/>
          <p:cNvSpPr txBox="1"/>
          <p:nvPr/>
        </p:nvSpPr>
        <p:spPr>
          <a:xfrm>
            <a:off x="474134" y="1845733"/>
            <a:ext cx="10583334" cy="1692771"/>
          </a:xfrm>
          <a:prstGeom prst="rect">
            <a:avLst/>
          </a:prstGeom>
          <a:solidFill>
            <a:schemeClr val="bg1"/>
          </a:solidFill>
        </p:spPr>
        <p:txBody>
          <a:bodyPr wrap="square" rtlCol="0">
            <a:spAutoFit/>
          </a:bodyPr>
          <a:lstStyle/>
          <a:p>
            <a:r>
              <a:rPr lang="en-US" dirty="0"/>
              <a:t>.  </a:t>
            </a:r>
            <a:r>
              <a:rPr lang="en-US" sz="3600" dirty="0" smtClean="0">
                <a:latin typeface="Abadi MT Condensed Extra Bold" charset="0"/>
                <a:ea typeface="Abadi MT Condensed Extra Bold" charset="0"/>
                <a:cs typeface="Abadi MT Condensed Extra Bold" charset="0"/>
              </a:rPr>
              <a:t>Joshua’s </a:t>
            </a:r>
            <a:r>
              <a:rPr lang="en-US" sz="3600" dirty="0">
                <a:latin typeface="Abadi MT Condensed Extra Bold" charset="0"/>
                <a:ea typeface="Abadi MT Condensed Extra Bold" charset="0"/>
                <a:cs typeface="Abadi MT Condensed Extra Bold" charset="0"/>
              </a:rPr>
              <a:t>prayer caused the sun to stand still </a:t>
            </a:r>
            <a:r>
              <a:rPr lang="en-US" sz="3200" dirty="0">
                <a:ea typeface="Abadi MT Condensed Extra Bold" charset="0"/>
                <a:cs typeface="Abadi MT Condensed Extra Bold" charset="0"/>
              </a:rPr>
              <a:t>(Josh. 10:12-13)</a:t>
            </a:r>
            <a:r>
              <a:rPr lang="en-US" sz="3600" dirty="0">
                <a:latin typeface="Abadi MT Condensed Extra Bold" charset="0"/>
                <a:ea typeface="Abadi MT Condensed Extra Bold" charset="0"/>
                <a:cs typeface="Abadi MT Condensed Extra Bold" charset="0"/>
              </a:rPr>
              <a:t/>
            </a:r>
            <a:br>
              <a:rPr lang="en-US" sz="3600" dirty="0">
                <a:latin typeface="Abadi MT Condensed Extra Bold" charset="0"/>
                <a:ea typeface="Abadi MT Condensed Extra Bold" charset="0"/>
                <a:cs typeface="Abadi MT Condensed Extra Bold" charset="0"/>
              </a:rPr>
            </a:br>
            <a:endParaRPr lang="en-US" sz="3600" dirty="0">
              <a:latin typeface="Abadi MT Condensed Extra Bold" charset="0"/>
              <a:ea typeface="Abadi MT Condensed Extra Bold" charset="0"/>
              <a:cs typeface="Abadi MT Condensed Extra Bold" charset="0"/>
            </a:endParaRPr>
          </a:p>
        </p:txBody>
      </p:sp>
      <p:sp>
        <p:nvSpPr>
          <p:cNvPr id="8" name="TextBox 7"/>
          <p:cNvSpPr txBox="1"/>
          <p:nvPr/>
        </p:nvSpPr>
        <p:spPr>
          <a:xfrm>
            <a:off x="474133" y="3693548"/>
            <a:ext cx="10464800" cy="1200329"/>
          </a:xfrm>
          <a:prstGeom prst="rect">
            <a:avLst/>
          </a:prstGeom>
          <a:solidFill>
            <a:schemeClr val="bg1"/>
          </a:solidFill>
        </p:spPr>
        <p:txBody>
          <a:bodyPr wrap="square" rtlCol="0">
            <a:spAutoFit/>
          </a:bodyPr>
          <a:lstStyle/>
          <a:p>
            <a:r>
              <a:rPr lang="en-US" sz="3600" dirty="0">
                <a:latin typeface="Abadi MT Condensed Extra Bold" charset="0"/>
                <a:ea typeface="Abadi MT Condensed Extra Bold" charset="0"/>
                <a:cs typeface="Abadi MT Condensed Extra Bold" charset="0"/>
              </a:rPr>
              <a:t>Hezekiah’s prayer resulted in 15 extra </a:t>
            </a:r>
            <a:r>
              <a:rPr lang="en-US" sz="3600" dirty="0" smtClean="0">
                <a:latin typeface="Abadi MT Condensed Extra Bold" charset="0"/>
                <a:ea typeface="Abadi MT Condensed Extra Bold" charset="0"/>
                <a:cs typeface="Abadi MT Condensed Extra Bold" charset="0"/>
              </a:rPr>
              <a:t>additional years </a:t>
            </a:r>
            <a:r>
              <a:rPr lang="en-US" sz="3600" dirty="0">
                <a:latin typeface="Abadi MT Condensed Extra Bold" charset="0"/>
                <a:ea typeface="Abadi MT Condensed Extra Bold" charset="0"/>
                <a:cs typeface="Abadi MT Condensed Extra Bold" charset="0"/>
              </a:rPr>
              <a:t>(Isa. 38:5) </a:t>
            </a:r>
          </a:p>
        </p:txBody>
      </p:sp>
      <p:sp>
        <p:nvSpPr>
          <p:cNvPr id="9" name="Footer Placeholder 4"/>
          <p:cNvSpPr txBox="1">
            <a:spLocks/>
          </p:cNvSpPr>
          <p:nvPr/>
        </p:nvSpPr>
        <p:spPr>
          <a:xfrm>
            <a:off x="4097867"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The Solution to Suffering and Sickness (James 5:13-18)</a:t>
            </a:r>
            <a:endParaRPr lang="en-US" dirty="0"/>
          </a:p>
        </p:txBody>
      </p:sp>
    </p:spTree>
    <p:extLst>
      <p:ext uri="{BB962C8B-B14F-4D97-AF65-F5344CB8AC3E}">
        <p14:creationId xmlns:p14="http://schemas.microsoft.com/office/powerpoint/2010/main" val="114609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Takeaways</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lstStyle/>
          <a:p>
            <a:r>
              <a:rPr lang="en-US" dirty="0" smtClean="0"/>
              <a:t>Learn </a:t>
            </a:r>
            <a:r>
              <a:rPr lang="en-US" dirty="0"/>
              <a:t>to apply knowledge and make certain your prayers are in keeping with </a:t>
            </a:r>
            <a:r>
              <a:rPr lang="en-US" dirty="0" smtClean="0"/>
              <a:t>Scripture</a:t>
            </a:r>
          </a:p>
          <a:p>
            <a:r>
              <a:rPr lang="en-US" dirty="0"/>
              <a:t>Let your prayers be specific with particular issues and specific results </a:t>
            </a:r>
            <a:endParaRPr lang="en-US" dirty="0" smtClean="0"/>
          </a:p>
          <a:p>
            <a:r>
              <a:rPr lang="en-US" dirty="0"/>
              <a:t>Have absolute faith in God’s ability, timing and wisdom, trusting without reservation that He is able to deliver </a:t>
            </a:r>
            <a:r>
              <a:rPr lang="en-US" dirty="0" smtClean="0"/>
              <a:t> </a:t>
            </a:r>
            <a:endParaRPr lang="en-US" dirty="0"/>
          </a:p>
        </p:txBody>
      </p:sp>
      <p:sp>
        <p:nvSpPr>
          <p:cNvPr id="4" name="Date Placeholder 3"/>
          <p:cNvSpPr>
            <a:spLocks noGrp="1"/>
          </p:cNvSpPr>
          <p:nvPr>
            <p:ph type="dt" sz="half" idx="10"/>
          </p:nvPr>
        </p:nvSpPr>
        <p:spPr/>
        <p:txBody>
          <a:bodyPr/>
          <a:lstStyle/>
          <a:p>
            <a:r>
              <a:rPr lang="en-US" dirty="0" smtClean="0"/>
              <a:t>11/20/16       ---      Fink</a:t>
            </a:r>
            <a:endParaRPr lang="en-US" dirty="0"/>
          </a:p>
        </p:txBody>
      </p:sp>
      <p:sp>
        <p:nvSpPr>
          <p:cNvPr id="5" name="Footer Placeholder 4"/>
          <p:cNvSpPr>
            <a:spLocks noGrp="1"/>
          </p:cNvSpPr>
          <p:nvPr>
            <p:ph type="ftr" sz="quarter" idx="11"/>
          </p:nvPr>
        </p:nvSpPr>
        <p:spPr/>
        <p:txBody>
          <a:bodyPr/>
          <a:lstStyle/>
          <a:p>
            <a:r>
              <a:rPr lang="en-US" dirty="0" smtClean="0"/>
              <a:t>The Solution to Suffering and Sickness (James 5:13-18)</a:t>
            </a:r>
            <a:endParaRPr lang="en-US" dirty="0"/>
          </a:p>
        </p:txBody>
      </p:sp>
      <p:sp>
        <p:nvSpPr>
          <p:cNvPr id="6" name="Slide Number Placeholder 5"/>
          <p:cNvSpPr>
            <a:spLocks noGrp="1"/>
          </p:cNvSpPr>
          <p:nvPr>
            <p:ph type="sldNum" sz="quarter" idx="12"/>
          </p:nvPr>
        </p:nvSpPr>
        <p:spPr/>
        <p:txBody>
          <a:bodyPr/>
          <a:lstStyle/>
          <a:p>
            <a:fld id="{CAFA62E9-64E1-8C4B-9A58-29A56450FB18}" type="slidenum">
              <a:rPr lang="en-US" smtClean="0"/>
              <a:t>9</a:t>
            </a:fld>
            <a:endParaRPr lang="en-US" dirty="0"/>
          </a:p>
        </p:txBody>
      </p:sp>
    </p:spTree>
    <p:extLst>
      <p:ext uri="{BB962C8B-B14F-4D97-AF65-F5344CB8AC3E}">
        <p14:creationId xmlns:p14="http://schemas.microsoft.com/office/powerpoint/2010/main" val="39277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570</Words>
  <Application>Microsoft Macintosh PowerPoint</Application>
  <PresentationFormat>Widescreen</PresentationFormat>
  <Paragraphs>91</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Abadi MT Condensed Extra Bold</vt:lpstr>
      <vt:lpstr>Calibri</vt:lpstr>
      <vt:lpstr>Calibri Light</vt:lpstr>
      <vt:lpstr>Arial</vt:lpstr>
      <vt:lpstr>Office Theme</vt:lpstr>
      <vt:lpstr>Growing Slowly Wise A Study of James</vt:lpstr>
      <vt:lpstr>PowerPoint Presentation</vt:lpstr>
      <vt:lpstr>James Mentioning Prayer…</vt:lpstr>
      <vt:lpstr>Pray All the Time (Ps. 55:17)</vt:lpstr>
      <vt:lpstr>Three Questions</vt:lpstr>
      <vt:lpstr>Why call on the Elders? Three possibilities:</vt:lpstr>
      <vt:lpstr>Why call on the Elders?</vt:lpstr>
      <vt:lpstr>The example of a righteous man (1 Ki. 14:41-46)</vt:lpstr>
      <vt:lpstr>Takeaways</vt:lpstr>
      <vt:lpstr>Growing Slowly Wise A Study of James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Slowly Wise A Study of James</dc:title>
  <dc:creator>Microsoft Office User</dc:creator>
  <cp:lastModifiedBy>Microsoft Office User</cp:lastModifiedBy>
  <cp:revision>18</cp:revision>
  <cp:lastPrinted>2016-11-20T11:15:33Z</cp:lastPrinted>
  <dcterms:created xsi:type="dcterms:W3CDTF">2016-11-19T12:01:57Z</dcterms:created>
  <dcterms:modified xsi:type="dcterms:W3CDTF">2016-11-20T13:01:34Z</dcterms:modified>
</cp:coreProperties>
</file>