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9"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387"/>
  </p:normalViewPr>
  <p:slideViewPr>
    <p:cSldViewPr snapToGrid="0" snapToObjects="1">
      <p:cViewPr varScale="1">
        <p:scale>
          <a:sx n="76" d="100"/>
          <a:sy n="76" d="100"/>
        </p:scale>
        <p:origin x="142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8370A57-4DA7-D44D-9404-F52B32E7AAE6}" type="datetimeFigureOut">
              <a:rPr lang="en-US" smtClean="0"/>
              <a:t>12/10/16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1FD341-C9BB-EB4B-9724-6DC4ACDC5685}" type="slidenum">
              <a:rPr lang="en-US" smtClean="0"/>
              <a:t>‹#›</a:t>
            </a:fld>
            <a:endParaRPr lang="en-US"/>
          </a:p>
        </p:txBody>
      </p:sp>
    </p:spTree>
    <p:extLst>
      <p:ext uri="{BB962C8B-B14F-4D97-AF65-F5344CB8AC3E}">
        <p14:creationId xmlns:p14="http://schemas.microsoft.com/office/powerpoint/2010/main" val="262799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4A834-F72E-194F-A67D-72B53C92842F}" type="datetimeFigureOut">
              <a:rPr lang="en-US" smtClean="0"/>
              <a:t>12/10/16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9CE7E7-D474-EC41-A874-BC4C693F8363}" type="slidenum">
              <a:rPr lang="en-US" smtClean="0"/>
              <a:t>‹#›</a:t>
            </a:fld>
            <a:endParaRPr lang="en-US"/>
          </a:p>
        </p:txBody>
      </p:sp>
    </p:spTree>
    <p:extLst>
      <p:ext uri="{BB962C8B-B14F-4D97-AF65-F5344CB8AC3E}">
        <p14:creationId xmlns:p14="http://schemas.microsoft.com/office/powerpoint/2010/main" val="1655844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9CE7E7-D474-EC41-A874-BC4C693F8363}" type="slidenum">
              <a:rPr lang="en-US" smtClean="0"/>
              <a:t>3</a:t>
            </a:fld>
            <a:endParaRPr lang="en-US"/>
          </a:p>
        </p:txBody>
      </p:sp>
    </p:spTree>
    <p:extLst>
      <p:ext uri="{BB962C8B-B14F-4D97-AF65-F5344CB8AC3E}">
        <p14:creationId xmlns:p14="http://schemas.microsoft.com/office/powerpoint/2010/main" val="544014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127028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1407829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42203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134668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773778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12/11/16      ---      FINK</a:t>
            </a:r>
            <a:endParaRPr lang="en-US"/>
          </a:p>
        </p:txBody>
      </p:sp>
      <p:sp>
        <p:nvSpPr>
          <p:cNvPr id="6" name="Footer Placeholder 5"/>
          <p:cNvSpPr>
            <a:spLocks noGrp="1"/>
          </p:cNvSpPr>
          <p:nvPr>
            <p:ph type="ftr" sz="quarter" idx="11"/>
          </p:nvPr>
        </p:nvSpPr>
        <p:spPr/>
        <p:txBody>
          <a:bodyPr/>
          <a:lstStyle/>
          <a:p>
            <a:r>
              <a:rPr lang="en-US" smtClean="0"/>
              <a:t>I Choose to be Holy</a:t>
            </a:r>
            <a:endParaRPr lang="en-US"/>
          </a:p>
        </p:txBody>
      </p:sp>
      <p:sp>
        <p:nvSpPr>
          <p:cNvPr id="7" name="Slide Number Placeholder 6"/>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1888943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12/11/16      ---      FINK</a:t>
            </a:r>
            <a:endParaRPr lang="en-US"/>
          </a:p>
        </p:txBody>
      </p:sp>
      <p:sp>
        <p:nvSpPr>
          <p:cNvPr id="8" name="Footer Placeholder 7"/>
          <p:cNvSpPr>
            <a:spLocks noGrp="1"/>
          </p:cNvSpPr>
          <p:nvPr>
            <p:ph type="ftr" sz="quarter" idx="11"/>
          </p:nvPr>
        </p:nvSpPr>
        <p:spPr/>
        <p:txBody>
          <a:bodyPr/>
          <a:lstStyle/>
          <a:p>
            <a:r>
              <a:rPr lang="en-US" smtClean="0"/>
              <a:t>I Choose to be Holy</a:t>
            </a:r>
            <a:endParaRPr lang="en-US"/>
          </a:p>
        </p:txBody>
      </p:sp>
      <p:sp>
        <p:nvSpPr>
          <p:cNvPr id="9" name="Slide Number Placeholder 8"/>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1222718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12/11/16      ---      FINK</a:t>
            </a:r>
            <a:endParaRPr lang="en-US"/>
          </a:p>
        </p:txBody>
      </p:sp>
      <p:sp>
        <p:nvSpPr>
          <p:cNvPr id="4" name="Footer Placeholder 3"/>
          <p:cNvSpPr>
            <a:spLocks noGrp="1"/>
          </p:cNvSpPr>
          <p:nvPr>
            <p:ph type="ftr" sz="quarter" idx="11"/>
          </p:nvPr>
        </p:nvSpPr>
        <p:spPr/>
        <p:txBody>
          <a:bodyPr/>
          <a:lstStyle/>
          <a:p>
            <a:r>
              <a:rPr lang="en-US" smtClean="0"/>
              <a:t>I Choose to be Holy</a:t>
            </a:r>
            <a:endParaRPr lang="en-US"/>
          </a:p>
        </p:txBody>
      </p:sp>
      <p:sp>
        <p:nvSpPr>
          <p:cNvPr id="5" name="Slide Number Placeholder 4"/>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95254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12/11/16      ---      FINK</a:t>
            </a:r>
            <a:endParaRPr lang="en-US"/>
          </a:p>
        </p:txBody>
      </p:sp>
      <p:sp>
        <p:nvSpPr>
          <p:cNvPr id="3" name="Footer Placeholder 2"/>
          <p:cNvSpPr>
            <a:spLocks noGrp="1"/>
          </p:cNvSpPr>
          <p:nvPr>
            <p:ph type="ftr" sz="quarter" idx="11"/>
          </p:nvPr>
        </p:nvSpPr>
        <p:spPr/>
        <p:txBody>
          <a:bodyPr/>
          <a:lstStyle/>
          <a:p>
            <a:r>
              <a:rPr lang="en-US" smtClean="0"/>
              <a:t>I Choose to be Holy</a:t>
            </a:r>
            <a:endParaRPr lang="en-US"/>
          </a:p>
        </p:txBody>
      </p:sp>
      <p:sp>
        <p:nvSpPr>
          <p:cNvPr id="4" name="Slide Number Placeholder 3"/>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203610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12/11/16      ---      FINK</a:t>
            </a:r>
            <a:endParaRPr lang="en-US"/>
          </a:p>
        </p:txBody>
      </p:sp>
      <p:sp>
        <p:nvSpPr>
          <p:cNvPr id="6" name="Footer Placeholder 5"/>
          <p:cNvSpPr>
            <a:spLocks noGrp="1"/>
          </p:cNvSpPr>
          <p:nvPr>
            <p:ph type="ftr" sz="quarter" idx="11"/>
          </p:nvPr>
        </p:nvSpPr>
        <p:spPr/>
        <p:txBody>
          <a:bodyPr/>
          <a:lstStyle/>
          <a:p>
            <a:r>
              <a:rPr lang="en-US" smtClean="0"/>
              <a:t>I Choose to be Holy</a:t>
            </a:r>
            <a:endParaRPr lang="en-US"/>
          </a:p>
        </p:txBody>
      </p:sp>
      <p:sp>
        <p:nvSpPr>
          <p:cNvPr id="7" name="Slide Number Placeholder 6"/>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656147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12/11/16      ---      FINK</a:t>
            </a:r>
            <a:endParaRPr lang="en-US"/>
          </a:p>
        </p:txBody>
      </p:sp>
      <p:sp>
        <p:nvSpPr>
          <p:cNvPr id="6" name="Footer Placeholder 5"/>
          <p:cNvSpPr>
            <a:spLocks noGrp="1"/>
          </p:cNvSpPr>
          <p:nvPr>
            <p:ph type="ftr" sz="quarter" idx="11"/>
          </p:nvPr>
        </p:nvSpPr>
        <p:spPr/>
        <p:txBody>
          <a:bodyPr/>
          <a:lstStyle/>
          <a:p>
            <a:r>
              <a:rPr lang="en-US" smtClean="0"/>
              <a:t>I Choose to be Holy</a:t>
            </a:r>
            <a:endParaRPr lang="en-US"/>
          </a:p>
        </p:txBody>
      </p:sp>
      <p:sp>
        <p:nvSpPr>
          <p:cNvPr id="7" name="Slide Number Placeholder 6"/>
          <p:cNvSpPr>
            <a:spLocks noGrp="1"/>
          </p:cNvSpPr>
          <p:nvPr>
            <p:ph type="sldNum" sz="quarter" idx="12"/>
          </p:nvPr>
        </p:nvSpPr>
        <p:spPr/>
        <p:txBody>
          <a:bodyPr/>
          <a:lstStyle/>
          <a:p>
            <a:fld id="{50AC100D-B6A9-DA47-AFD7-C24F80E8FFAD}" type="slidenum">
              <a:rPr lang="en-US" smtClean="0"/>
              <a:t>‹#›</a:t>
            </a:fld>
            <a:endParaRPr lang="en-US"/>
          </a:p>
        </p:txBody>
      </p:sp>
    </p:spTree>
    <p:extLst>
      <p:ext uri="{BB962C8B-B14F-4D97-AF65-F5344CB8AC3E}">
        <p14:creationId xmlns:p14="http://schemas.microsoft.com/office/powerpoint/2010/main" val="5449085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12/11/16      ---      FINK</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 Choose to be Holy</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C100D-B6A9-DA47-AFD7-C24F80E8FFAD}" type="slidenum">
              <a:rPr lang="en-US" smtClean="0"/>
              <a:t>‹#›</a:t>
            </a:fld>
            <a:endParaRPr lang="en-US"/>
          </a:p>
        </p:txBody>
      </p:sp>
    </p:spTree>
    <p:extLst>
      <p:ext uri="{BB962C8B-B14F-4D97-AF65-F5344CB8AC3E}">
        <p14:creationId xmlns:p14="http://schemas.microsoft.com/office/powerpoint/2010/main" val="1337605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trongsnumbers.com/greek/40.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badi MT Condensed Extra Bold" charset="0"/>
                <a:ea typeface="Abadi MT Condensed Extra Bold" charset="0"/>
                <a:cs typeface="Abadi MT Condensed Extra Bold" charset="0"/>
              </a:rPr>
              <a:t>Being A Christian is A Choice</a:t>
            </a:r>
            <a:endParaRPr lang="en-US"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solidFill>
            <a:schemeClr val="accent6">
              <a:lumMod val="50000"/>
            </a:schemeClr>
          </a:solidFill>
        </p:spPr>
        <p:txBody>
          <a:bodyPr>
            <a:normAutofit/>
          </a:bodyPr>
          <a:lstStyle/>
          <a:p>
            <a:r>
              <a:rPr lang="en-US" sz="4000" b="1" dirty="0" smtClean="0">
                <a:solidFill>
                  <a:schemeClr val="bg1"/>
                </a:solidFill>
              </a:rPr>
              <a:t>“I Choose to be Holy”</a:t>
            </a:r>
          </a:p>
          <a:p>
            <a:r>
              <a:rPr lang="en-US" sz="4000" b="1" i="1" dirty="0" smtClean="0">
                <a:solidFill>
                  <a:schemeClr val="bg1"/>
                </a:solidFill>
              </a:rPr>
              <a:t>(1 Peter 1:15-16)</a:t>
            </a:r>
            <a:endParaRPr lang="en-US" sz="4000" b="1" i="1" dirty="0">
              <a:solidFill>
                <a:schemeClr val="bg1"/>
              </a:solidFill>
            </a:endParaRP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1</a:t>
            </a:fld>
            <a:endParaRPr lang="en-US"/>
          </a:p>
        </p:txBody>
      </p:sp>
    </p:spTree>
    <p:extLst>
      <p:ext uri="{BB962C8B-B14F-4D97-AF65-F5344CB8AC3E}">
        <p14:creationId xmlns:p14="http://schemas.microsoft.com/office/powerpoint/2010/main" val="1524572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Wearing the badge of distinctiveness</a:t>
            </a:r>
            <a:r>
              <a:rPr lang="is-IS" dirty="0" smtClean="0"/>
              <a:t>…</a:t>
            </a:r>
            <a:endParaRPr lang="en-US" dirty="0"/>
          </a:p>
        </p:txBody>
      </p:sp>
      <p:sp>
        <p:nvSpPr>
          <p:cNvPr id="3" name="Content Placeholder 2"/>
          <p:cNvSpPr>
            <a:spLocks noGrp="1"/>
          </p:cNvSpPr>
          <p:nvPr>
            <p:ph idx="1"/>
          </p:nvPr>
        </p:nvSpPr>
        <p:spPr/>
        <p:txBody>
          <a:bodyPr/>
          <a:lstStyle/>
          <a:p>
            <a:r>
              <a:rPr lang="en-US" dirty="0" smtClean="0"/>
              <a:t>Holiness means we </a:t>
            </a:r>
            <a:r>
              <a:rPr lang="en-US" sz="3200" b="1" i="1" dirty="0" smtClean="0"/>
              <a:t>think</a:t>
            </a:r>
            <a:r>
              <a:rPr lang="en-US" b="1" i="1" dirty="0" smtClean="0"/>
              <a:t> </a:t>
            </a:r>
            <a:r>
              <a:rPr lang="en-US" dirty="0" smtClean="0"/>
              <a:t>differently</a:t>
            </a: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10</a:t>
            </a:fld>
            <a:endParaRPr lang="en-US"/>
          </a:p>
        </p:txBody>
      </p:sp>
    </p:spTree>
    <p:extLst>
      <p:ext uri="{BB962C8B-B14F-4D97-AF65-F5344CB8AC3E}">
        <p14:creationId xmlns:p14="http://schemas.microsoft.com/office/powerpoint/2010/main" val="674451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Wearing the badge of distinctiveness</a:t>
            </a:r>
            <a:r>
              <a:rPr lang="is-I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think </a:t>
            </a:r>
            <a:r>
              <a:rPr lang="en-US" dirty="0" smtClean="0">
                <a:solidFill>
                  <a:schemeClr val="accent6">
                    <a:lumMod val="60000"/>
                    <a:lumOff val="40000"/>
                  </a:schemeClr>
                </a:solidFill>
              </a:rPr>
              <a:t>differently</a:t>
            </a:r>
          </a:p>
          <a:p>
            <a:r>
              <a:rPr lang="en-US" dirty="0" smtClean="0"/>
              <a:t>Holiness means we </a:t>
            </a:r>
            <a:r>
              <a:rPr lang="en-US" sz="3200" b="1" i="1" dirty="0" smtClean="0"/>
              <a:t>live</a:t>
            </a:r>
            <a:r>
              <a:rPr lang="en-US" dirty="0" smtClean="0"/>
              <a:t> differently</a:t>
            </a: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11</a:t>
            </a:fld>
            <a:endParaRPr lang="en-US"/>
          </a:p>
        </p:txBody>
      </p:sp>
    </p:spTree>
    <p:extLst>
      <p:ext uri="{BB962C8B-B14F-4D97-AF65-F5344CB8AC3E}">
        <p14:creationId xmlns:p14="http://schemas.microsoft.com/office/powerpoint/2010/main" val="493141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Wearing the badge of distinctiveness</a:t>
            </a:r>
            <a:r>
              <a:rPr lang="is-I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think </a:t>
            </a:r>
            <a:r>
              <a:rPr lang="en-US" dirty="0" smtClean="0">
                <a:solidFill>
                  <a:schemeClr val="accent6">
                    <a:lumMod val="60000"/>
                    <a:lumOff val="40000"/>
                  </a:schemeClr>
                </a:solidFill>
              </a:rPr>
              <a:t>differently</a:t>
            </a:r>
          </a:p>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live</a:t>
            </a:r>
            <a:r>
              <a:rPr lang="en-US" dirty="0" smtClean="0">
                <a:solidFill>
                  <a:schemeClr val="accent6">
                    <a:lumMod val="60000"/>
                    <a:lumOff val="40000"/>
                  </a:schemeClr>
                </a:solidFill>
              </a:rPr>
              <a:t> differently</a:t>
            </a:r>
          </a:p>
          <a:p>
            <a:r>
              <a:rPr lang="en-US" dirty="0" smtClean="0"/>
              <a:t>Holiness means we </a:t>
            </a:r>
            <a:r>
              <a:rPr lang="en-US" sz="3200" b="1" i="1" dirty="0" smtClean="0"/>
              <a:t>love</a:t>
            </a:r>
            <a:r>
              <a:rPr lang="en-US" dirty="0" smtClean="0"/>
              <a:t> differently</a:t>
            </a: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12</a:t>
            </a:fld>
            <a:endParaRPr lang="en-US"/>
          </a:p>
        </p:txBody>
      </p:sp>
    </p:spTree>
    <p:extLst>
      <p:ext uri="{BB962C8B-B14F-4D97-AF65-F5344CB8AC3E}">
        <p14:creationId xmlns:p14="http://schemas.microsoft.com/office/powerpoint/2010/main" val="1721147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Wearing the badge of distinctiveness</a:t>
            </a:r>
            <a:r>
              <a:rPr lang="is-I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think </a:t>
            </a:r>
            <a:r>
              <a:rPr lang="en-US" dirty="0" smtClean="0">
                <a:solidFill>
                  <a:schemeClr val="accent6">
                    <a:lumMod val="60000"/>
                    <a:lumOff val="40000"/>
                  </a:schemeClr>
                </a:solidFill>
              </a:rPr>
              <a:t>differently</a:t>
            </a:r>
          </a:p>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live</a:t>
            </a:r>
            <a:r>
              <a:rPr lang="en-US" dirty="0" smtClean="0">
                <a:solidFill>
                  <a:schemeClr val="accent6">
                    <a:lumMod val="60000"/>
                    <a:lumOff val="40000"/>
                  </a:schemeClr>
                </a:solidFill>
              </a:rPr>
              <a:t> differently</a:t>
            </a:r>
          </a:p>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love</a:t>
            </a:r>
            <a:r>
              <a:rPr lang="en-US" dirty="0" smtClean="0">
                <a:solidFill>
                  <a:schemeClr val="accent6">
                    <a:lumMod val="60000"/>
                    <a:lumOff val="40000"/>
                  </a:schemeClr>
                </a:solidFill>
              </a:rPr>
              <a:t> differently</a:t>
            </a:r>
          </a:p>
          <a:p>
            <a:r>
              <a:rPr lang="en-US" dirty="0" smtClean="0"/>
              <a:t>Holiness means we </a:t>
            </a:r>
            <a:r>
              <a:rPr lang="en-US" sz="3200" b="1" i="1" dirty="0" smtClean="0"/>
              <a:t>talk</a:t>
            </a:r>
            <a:r>
              <a:rPr lang="en-US" dirty="0" smtClean="0"/>
              <a:t> differently</a:t>
            </a: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13</a:t>
            </a:fld>
            <a:endParaRPr lang="en-US"/>
          </a:p>
        </p:txBody>
      </p:sp>
    </p:spTree>
    <p:extLst>
      <p:ext uri="{BB962C8B-B14F-4D97-AF65-F5344CB8AC3E}">
        <p14:creationId xmlns:p14="http://schemas.microsoft.com/office/powerpoint/2010/main" val="284201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Wearing the badge of distinctiveness</a:t>
            </a:r>
            <a:r>
              <a:rPr lang="is-IS" dirty="0" smtClean="0"/>
              <a:t>…</a:t>
            </a:r>
            <a:endParaRPr lang="en-US" dirty="0"/>
          </a:p>
        </p:txBody>
      </p:sp>
      <p:sp>
        <p:nvSpPr>
          <p:cNvPr id="3" name="Content Placeholder 2"/>
          <p:cNvSpPr>
            <a:spLocks noGrp="1"/>
          </p:cNvSpPr>
          <p:nvPr>
            <p:ph idx="1"/>
          </p:nvPr>
        </p:nvSpPr>
        <p:spPr/>
        <p:txBody>
          <a:bodyPr/>
          <a:lstStyle/>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think </a:t>
            </a:r>
            <a:r>
              <a:rPr lang="en-US" dirty="0" smtClean="0">
                <a:solidFill>
                  <a:schemeClr val="accent6">
                    <a:lumMod val="60000"/>
                    <a:lumOff val="40000"/>
                  </a:schemeClr>
                </a:solidFill>
              </a:rPr>
              <a:t>differently</a:t>
            </a:r>
          </a:p>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live</a:t>
            </a:r>
            <a:r>
              <a:rPr lang="en-US" dirty="0" smtClean="0">
                <a:solidFill>
                  <a:schemeClr val="accent6">
                    <a:lumMod val="60000"/>
                    <a:lumOff val="40000"/>
                  </a:schemeClr>
                </a:solidFill>
              </a:rPr>
              <a:t> differently</a:t>
            </a:r>
          </a:p>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love</a:t>
            </a:r>
            <a:r>
              <a:rPr lang="en-US" dirty="0" smtClean="0">
                <a:solidFill>
                  <a:schemeClr val="accent6">
                    <a:lumMod val="60000"/>
                    <a:lumOff val="40000"/>
                  </a:schemeClr>
                </a:solidFill>
              </a:rPr>
              <a:t> differently</a:t>
            </a:r>
          </a:p>
          <a:p>
            <a:r>
              <a:rPr lang="en-US" dirty="0" smtClean="0">
                <a:solidFill>
                  <a:schemeClr val="accent6">
                    <a:lumMod val="60000"/>
                    <a:lumOff val="40000"/>
                  </a:schemeClr>
                </a:solidFill>
              </a:rPr>
              <a:t>Holiness means we </a:t>
            </a:r>
            <a:r>
              <a:rPr lang="en-US" b="1" i="1" dirty="0" smtClean="0">
                <a:solidFill>
                  <a:schemeClr val="accent6">
                    <a:lumMod val="60000"/>
                    <a:lumOff val="40000"/>
                  </a:schemeClr>
                </a:solidFill>
              </a:rPr>
              <a:t>talk</a:t>
            </a:r>
            <a:r>
              <a:rPr lang="en-US" dirty="0" smtClean="0">
                <a:solidFill>
                  <a:schemeClr val="accent6">
                    <a:lumMod val="60000"/>
                    <a:lumOff val="40000"/>
                  </a:schemeClr>
                </a:solidFill>
              </a:rPr>
              <a:t> differently</a:t>
            </a:r>
          </a:p>
          <a:p>
            <a:r>
              <a:rPr lang="en-US" dirty="0" smtClean="0"/>
              <a:t>Holiness means we </a:t>
            </a:r>
            <a:r>
              <a:rPr lang="en-US" b="1" i="1" dirty="0" smtClean="0"/>
              <a:t>sacrifice</a:t>
            </a:r>
            <a:endParaRPr lang="en-US" b="1" i="1" dirty="0"/>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14</a:t>
            </a:fld>
            <a:endParaRPr lang="en-US"/>
          </a:p>
        </p:txBody>
      </p:sp>
    </p:spTree>
    <p:extLst>
      <p:ext uri="{BB962C8B-B14F-4D97-AF65-F5344CB8AC3E}">
        <p14:creationId xmlns:p14="http://schemas.microsoft.com/office/powerpoint/2010/main" val="1006532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badi MT Condensed Extra Bold" charset="0"/>
                <a:ea typeface="Abadi MT Condensed Extra Bold" charset="0"/>
                <a:cs typeface="Abadi MT Condensed Extra Bold" charset="0"/>
              </a:rPr>
              <a:t>THE QUESTION</a:t>
            </a:r>
            <a:r>
              <a:rPr lang="is-IS" dirty="0" smtClean="0">
                <a:latin typeface="Abadi MT Condensed Extra Bold" charset="0"/>
                <a:ea typeface="Abadi MT Condensed Extra Bold" charset="0"/>
                <a:cs typeface="Abadi MT Condensed Extra Bold" charset="0"/>
              </a:rPr>
              <a:t>…</a:t>
            </a:r>
            <a:endParaRPr lang="en-US" dirty="0">
              <a:latin typeface="Abadi MT Condensed Extra Bold" charset="0"/>
              <a:ea typeface="Abadi MT Condensed Extra Bold" charset="0"/>
              <a:cs typeface="Abadi MT Condensed Extra Bold" charset="0"/>
            </a:endParaRPr>
          </a:p>
        </p:txBody>
      </p:sp>
      <p:pic>
        <p:nvPicPr>
          <p:cNvPr id="4" name="Content Placeholder 3"/>
          <p:cNvPicPr>
            <a:picLocks noGrp="1" noChangeAspect="1"/>
          </p:cNvPicPr>
          <p:nvPr>
            <p:ph idx="1"/>
          </p:nvPr>
        </p:nvPicPr>
        <p:blipFill>
          <a:blip r:embed="rId2"/>
          <a:stretch>
            <a:fillRect/>
          </a:stretch>
        </p:blipFill>
        <p:spPr>
          <a:xfrm>
            <a:off x="1121834" y="1690688"/>
            <a:ext cx="9948332" cy="4883875"/>
          </a:xfrm>
        </p:spPr>
      </p:pic>
      <p:sp>
        <p:nvSpPr>
          <p:cNvPr id="5" name="Date Placeholder 4"/>
          <p:cNvSpPr>
            <a:spLocks noGrp="1"/>
          </p:cNvSpPr>
          <p:nvPr>
            <p:ph type="dt" sz="half" idx="10"/>
          </p:nvPr>
        </p:nvSpPr>
        <p:spPr/>
        <p:txBody>
          <a:bodyPr/>
          <a:lstStyle/>
          <a:p>
            <a:r>
              <a:rPr lang="en-US" smtClean="0"/>
              <a:t>12/11/16      ---      FINK</a:t>
            </a:r>
            <a:endParaRPr lang="en-US"/>
          </a:p>
        </p:txBody>
      </p:sp>
      <p:sp>
        <p:nvSpPr>
          <p:cNvPr id="6" name="Footer Placeholder 5"/>
          <p:cNvSpPr>
            <a:spLocks noGrp="1"/>
          </p:cNvSpPr>
          <p:nvPr>
            <p:ph type="ftr" sz="quarter" idx="11"/>
          </p:nvPr>
        </p:nvSpPr>
        <p:spPr/>
        <p:txBody>
          <a:bodyPr/>
          <a:lstStyle/>
          <a:p>
            <a:r>
              <a:rPr lang="en-US" smtClean="0"/>
              <a:t>I Choose to be Holy</a:t>
            </a:r>
            <a:endParaRPr lang="en-US"/>
          </a:p>
        </p:txBody>
      </p:sp>
      <p:sp>
        <p:nvSpPr>
          <p:cNvPr id="7" name="Slide Number Placeholder 6"/>
          <p:cNvSpPr>
            <a:spLocks noGrp="1"/>
          </p:cNvSpPr>
          <p:nvPr>
            <p:ph type="sldNum" sz="quarter" idx="12"/>
          </p:nvPr>
        </p:nvSpPr>
        <p:spPr/>
        <p:txBody>
          <a:bodyPr/>
          <a:lstStyle/>
          <a:p>
            <a:fld id="{50AC100D-B6A9-DA47-AFD7-C24F80E8FFAD}" type="slidenum">
              <a:rPr lang="en-US" smtClean="0"/>
              <a:t>15</a:t>
            </a:fld>
            <a:endParaRPr lang="en-US"/>
          </a:p>
        </p:txBody>
      </p:sp>
    </p:spTree>
    <p:extLst>
      <p:ext uri="{BB962C8B-B14F-4D97-AF65-F5344CB8AC3E}">
        <p14:creationId xmlns:p14="http://schemas.microsoft.com/office/powerpoint/2010/main" val="2029931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6666" y="812800"/>
            <a:ext cx="10507133" cy="5364163"/>
          </a:xfrm>
        </p:spPr>
        <p:txBody>
          <a:bodyPr>
            <a:normAutofit fontScale="92500" lnSpcReduction="20000"/>
          </a:bodyPr>
          <a:lstStyle/>
          <a:p>
            <a:r>
              <a:rPr lang="en-US" sz="3200" b="1" dirty="0"/>
              <a:t>13 </a:t>
            </a:r>
            <a:r>
              <a:rPr lang="en-US" sz="3200" dirty="0"/>
              <a:t>Therefore, preparing your minds for action, and being sober-minded, set your hope fully on the grace that will be brought to you at the revelation of Jesus Christ. </a:t>
            </a:r>
            <a:r>
              <a:rPr lang="en-US" sz="3200" b="1" dirty="0"/>
              <a:t>14 </a:t>
            </a:r>
            <a:r>
              <a:rPr lang="en-US" sz="3200" dirty="0"/>
              <a:t>As obedient children, do not be conformed to the passions of your former ignorance, </a:t>
            </a:r>
            <a:r>
              <a:rPr lang="en-US" sz="3200" b="1" dirty="0"/>
              <a:t>15 </a:t>
            </a:r>
            <a:r>
              <a:rPr lang="en-US" sz="3200" dirty="0"/>
              <a:t>but as </a:t>
            </a:r>
            <a:r>
              <a:rPr lang="en-US" sz="3200" b="1" dirty="0"/>
              <a:t>he who called you is holy, you also be holy in all your conduct</a:t>
            </a:r>
            <a:r>
              <a:rPr lang="en-US" sz="3200" dirty="0"/>
              <a:t>, </a:t>
            </a:r>
            <a:r>
              <a:rPr lang="en-US" sz="3200" b="1" dirty="0"/>
              <a:t>16 </a:t>
            </a:r>
            <a:r>
              <a:rPr lang="en-US" sz="3200" dirty="0"/>
              <a:t>since it is written, “You shall be holy, for I am </a:t>
            </a:r>
            <a:r>
              <a:rPr lang="en-US" sz="3200" dirty="0" smtClean="0"/>
              <a:t>holy” (1 Pet. 1:13-16, ESV)</a:t>
            </a:r>
          </a:p>
          <a:p>
            <a:pPr marL="0" indent="0">
              <a:buNone/>
            </a:pPr>
            <a:endParaRPr lang="en-US" sz="3200" dirty="0"/>
          </a:p>
          <a:p>
            <a:r>
              <a:rPr lang="en-US" sz="3200" b="1" dirty="0"/>
              <a:t>44 </a:t>
            </a:r>
            <a:r>
              <a:rPr lang="en-US" sz="3200" dirty="0"/>
              <a:t>For I am the Lord your God. Consecrate yourselves therefore, and be holy, for I am holy. You shall not defile yourselves with any swarming thing that crawls on the ground. </a:t>
            </a:r>
            <a:r>
              <a:rPr lang="en-US" sz="3200" b="1" dirty="0"/>
              <a:t>45 </a:t>
            </a:r>
            <a:r>
              <a:rPr lang="en-US" sz="3200" dirty="0"/>
              <a:t>For I am the Lord who brought you up out of the land of Egypt to be your God. </a:t>
            </a:r>
            <a:r>
              <a:rPr lang="en-US" sz="3200" b="1" dirty="0"/>
              <a:t>You shall therefore be holy, for I am </a:t>
            </a:r>
            <a:r>
              <a:rPr lang="en-US" sz="3200" b="1" dirty="0" smtClean="0"/>
              <a:t>holy</a:t>
            </a:r>
            <a:r>
              <a:rPr lang="en-US" sz="3200" dirty="0" smtClean="0"/>
              <a:t>” (Lev. 11:44-45, ESV)</a:t>
            </a:r>
            <a:endParaRPr lang="en-US" sz="3200" dirty="0"/>
          </a:p>
          <a:p>
            <a:pPr marL="0" indent="0">
              <a:buNone/>
            </a:pPr>
            <a:endParaRPr lang="en-US" sz="3200" dirty="0"/>
          </a:p>
          <a:p>
            <a:pPr marL="0" indent="0">
              <a:buNone/>
            </a:pPr>
            <a:endParaRPr lang="en-US" sz="3200" dirty="0"/>
          </a:p>
        </p:txBody>
      </p:sp>
      <p:sp>
        <p:nvSpPr>
          <p:cNvPr id="2" name="Date Placeholder 1"/>
          <p:cNvSpPr>
            <a:spLocks noGrp="1"/>
          </p:cNvSpPr>
          <p:nvPr>
            <p:ph type="dt" sz="half" idx="10"/>
          </p:nvPr>
        </p:nvSpPr>
        <p:spPr/>
        <p:txBody>
          <a:bodyPr/>
          <a:lstStyle/>
          <a:p>
            <a:r>
              <a:rPr lang="en-US" smtClean="0"/>
              <a:t>12/11/16      ---      FINK</a:t>
            </a:r>
            <a:endParaRPr lang="en-US"/>
          </a:p>
        </p:txBody>
      </p:sp>
      <p:sp>
        <p:nvSpPr>
          <p:cNvPr id="4" name="Footer Placeholder 3"/>
          <p:cNvSpPr>
            <a:spLocks noGrp="1"/>
          </p:cNvSpPr>
          <p:nvPr>
            <p:ph type="ftr" sz="quarter" idx="11"/>
          </p:nvPr>
        </p:nvSpPr>
        <p:spPr/>
        <p:txBody>
          <a:bodyPr/>
          <a:lstStyle/>
          <a:p>
            <a:r>
              <a:rPr lang="en-US" smtClean="0"/>
              <a:t>I Choose to be Holy</a:t>
            </a:r>
            <a:endParaRPr lang="en-US"/>
          </a:p>
        </p:txBody>
      </p:sp>
      <p:sp>
        <p:nvSpPr>
          <p:cNvPr id="5" name="Slide Number Placeholder 4"/>
          <p:cNvSpPr>
            <a:spLocks noGrp="1"/>
          </p:cNvSpPr>
          <p:nvPr>
            <p:ph type="sldNum" sz="quarter" idx="12"/>
          </p:nvPr>
        </p:nvSpPr>
        <p:spPr/>
        <p:txBody>
          <a:bodyPr/>
          <a:lstStyle/>
          <a:p>
            <a:fld id="{50AC100D-B6A9-DA47-AFD7-C24F80E8FFAD}" type="slidenum">
              <a:rPr lang="en-US" smtClean="0"/>
              <a:t>2</a:t>
            </a:fld>
            <a:endParaRPr lang="en-US"/>
          </a:p>
        </p:txBody>
      </p:sp>
    </p:spTree>
    <p:extLst>
      <p:ext uri="{BB962C8B-B14F-4D97-AF65-F5344CB8AC3E}">
        <p14:creationId xmlns:p14="http://schemas.microsoft.com/office/powerpoint/2010/main" val="147822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7942"/>
          </a:xfrm>
        </p:spPr>
        <p:txBody>
          <a:bodyPr/>
          <a:lstStyle/>
          <a:p>
            <a:r>
              <a:rPr lang="en-US" dirty="0" smtClean="0">
                <a:latin typeface="Abadi MT Condensed Extra Bold" charset="0"/>
                <a:ea typeface="Abadi MT Condensed Extra Bold" charset="0"/>
                <a:cs typeface="Abadi MT Condensed Extra Bold" charset="0"/>
              </a:rPr>
              <a:t>Definitions</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838200" y="1422400"/>
            <a:ext cx="10515600" cy="4754563"/>
          </a:xfrm>
        </p:spPr>
        <p:txBody>
          <a:bodyPr>
            <a:normAutofit/>
          </a:bodyPr>
          <a:lstStyle/>
          <a:p>
            <a:r>
              <a:rPr lang="en-US" dirty="0" smtClean="0"/>
              <a:t>Holy - </a:t>
            </a:r>
            <a:r>
              <a:rPr lang="en-US" dirty="0"/>
              <a:t>(</a:t>
            </a:r>
            <a:r>
              <a:rPr lang="en-US" i="1" dirty="0" err="1">
                <a:solidFill>
                  <a:srgbClr val="0070C0"/>
                </a:solidFill>
              </a:rPr>
              <a:t>hágios</a:t>
            </a:r>
            <a:r>
              <a:rPr lang="en-US" dirty="0">
                <a:solidFill>
                  <a:srgbClr val="0070C0"/>
                </a:solidFill>
              </a:rPr>
              <a:t>)</a:t>
            </a:r>
            <a:r>
              <a:rPr lang="en-US" dirty="0"/>
              <a:t> [</a:t>
            </a:r>
            <a:r>
              <a:rPr lang="en-US" dirty="0" smtClean="0"/>
              <a:t>40] implies </a:t>
            </a:r>
            <a:r>
              <a:rPr lang="en-US" dirty="0"/>
              <a:t>something "set apart" and therefore "</a:t>
            </a:r>
            <a:r>
              <a:rPr lang="en-US" i="1" dirty="0"/>
              <a:t>different</a:t>
            </a:r>
            <a:r>
              <a:rPr lang="en-US" dirty="0"/>
              <a:t>(</a:t>
            </a:r>
            <a:r>
              <a:rPr lang="en-US" i="1" dirty="0"/>
              <a:t>distinguished/distinct</a:t>
            </a:r>
            <a:r>
              <a:rPr lang="en-US" dirty="0"/>
              <a:t>)" – i.e. "other," because </a:t>
            </a:r>
            <a:r>
              <a:rPr lang="en-US" i="1" dirty="0"/>
              <a:t>special</a:t>
            </a:r>
            <a:r>
              <a:rPr lang="en-US" dirty="0"/>
              <a:t> to the Lord</a:t>
            </a:r>
            <a:r>
              <a:rPr lang="en-US" dirty="0" smtClean="0"/>
              <a:t>.</a:t>
            </a:r>
            <a:endParaRPr lang="en-US" dirty="0"/>
          </a:p>
          <a:p>
            <a:r>
              <a:rPr lang="en-US" dirty="0"/>
              <a:t>The fundamental (core) meaning of </a:t>
            </a:r>
            <a:r>
              <a:rPr lang="en-US" dirty="0" smtClean="0"/>
              <a:t>(</a:t>
            </a:r>
            <a:r>
              <a:rPr lang="en-US" i="1" dirty="0" err="1" smtClean="0">
                <a:solidFill>
                  <a:srgbClr val="0070C0"/>
                </a:solidFill>
              </a:rPr>
              <a:t>hágios</a:t>
            </a:r>
            <a:r>
              <a:rPr lang="en-US" dirty="0"/>
              <a:t>) is "different" – thus a temple in the 1st century was </a:t>
            </a:r>
            <a:r>
              <a:rPr lang="en-US" i="1" dirty="0" err="1">
                <a:solidFill>
                  <a:srgbClr val="0070C0"/>
                </a:solidFill>
              </a:rPr>
              <a:t>hagios</a:t>
            </a:r>
            <a:r>
              <a:rPr lang="en-US" dirty="0"/>
              <a:t> ("holy") because </a:t>
            </a:r>
            <a:r>
              <a:rPr lang="en-US" i="1" dirty="0" smtClean="0"/>
              <a:t>different </a:t>
            </a:r>
            <a:r>
              <a:rPr lang="en-US" dirty="0" smtClean="0"/>
              <a:t>from </a:t>
            </a:r>
            <a:r>
              <a:rPr lang="en-US" dirty="0"/>
              <a:t>other buildings (Wm. Barclay). In the NT, </a:t>
            </a:r>
            <a:r>
              <a:rPr lang="en-US" i="1" dirty="0" err="1" smtClean="0">
                <a:solidFill>
                  <a:srgbClr val="0070C0"/>
                </a:solidFill>
              </a:rPr>
              <a:t>hágios</a:t>
            </a:r>
            <a:r>
              <a:rPr lang="en-US" dirty="0"/>
              <a:t> ("holy") has the "technical" meaning "</a:t>
            </a:r>
            <a:r>
              <a:rPr lang="en-US" i="1" u="sng" dirty="0"/>
              <a:t>different</a:t>
            </a:r>
            <a:r>
              <a:rPr lang="en-US" u="sng" dirty="0"/>
              <a:t> from the world</a:t>
            </a:r>
            <a:r>
              <a:rPr lang="en-US" dirty="0"/>
              <a:t>" because "</a:t>
            </a:r>
            <a:r>
              <a:rPr lang="en-US" i="1" dirty="0"/>
              <a:t>like</a:t>
            </a:r>
            <a:r>
              <a:rPr lang="en-US" dirty="0"/>
              <a:t> the Lord</a:t>
            </a:r>
            <a:r>
              <a:rPr lang="en-US" dirty="0" smtClean="0"/>
              <a:t>.”</a:t>
            </a:r>
          </a:p>
          <a:p>
            <a:r>
              <a:rPr lang="en-US" dirty="0" smtClean="0"/>
              <a:t>“Sanctify” – </a:t>
            </a:r>
            <a:r>
              <a:rPr lang="en-US" dirty="0" err="1" smtClean="0"/>
              <a:t>agiasate</a:t>
            </a:r>
            <a:r>
              <a:rPr lang="en-US" dirty="0" smtClean="0"/>
              <a:t> [37] from </a:t>
            </a:r>
            <a:r>
              <a:rPr lang="en-US" i="1" dirty="0" smtClean="0">
                <a:hlinkClick r:id="rId3"/>
              </a:rPr>
              <a:t>hagios</a:t>
            </a:r>
            <a:r>
              <a:rPr lang="en-US" i="1" dirty="0" smtClean="0"/>
              <a:t> – means </a:t>
            </a:r>
            <a:r>
              <a:rPr lang="en-US" dirty="0" smtClean="0"/>
              <a:t>to make holy, or consecrate.  </a:t>
            </a:r>
            <a:endParaRPr lang="en-US" i="1" dirty="0" smtClean="0"/>
          </a:p>
          <a:p>
            <a:endParaRPr lang="en-US" dirty="0"/>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3</a:t>
            </a:fld>
            <a:endParaRPr lang="en-US"/>
          </a:p>
        </p:txBody>
      </p:sp>
    </p:spTree>
    <p:extLst>
      <p:ext uri="{BB962C8B-B14F-4D97-AF65-F5344CB8AC3E}">
        <p14:creationId xmlns:p14="http://schemas.microsoft.com/office/powerpoint/2010/main" val="307864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latin typeface="Abadi MT Condensed Extra Bold" charset="0"/>
                <a:ea typeface="Abadi MT Condensed Extra Bold" charset="0"/>
                <a:cs typeface="Abadi MT Condensed Extra Bold" charset="0"/>
              </a:rPr>
              <a:t>I choose to be holy”</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4</a:t>
            </a:fld>
            <a:endParaRPr lang="en-US"/>
          </a:p>
        </p:txBody>
      </p:sp>
    </p:spTree>
    <p:extLst>
      <p:ext uri="{BB962C8B-B14F-4D97-AF65-F5344CB8AC3E}">
        <p14:creationId xmlns:p14="http://schemas.microsoft.com/office/powerpoint/2010/main" val="1642009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sz="5400" dirty="0" smtClean="0">
                <a:latin typeface="Abadi MT Condensed Extra Bold" charset="0"/>
                <a:ea typeface="Abadi MT Condensed Extra Bold" charset="0"/>
                <a:cs typeface="Abadi MT Condensed Extra Bold" charset="0"/>
              </a:rPr>
              <a:t>I</a:t>
            </a:r>
            <a:r>
              <a:rPr lang="en-US" dirty="0" smtClean="0"/>
              <a:t> </a:t>
            </a:r>
            <a:r>
              <a:rPr lang="en-US" dirty="0" smtClean="0">
                <a:solidFill>
                  <a:srgbClr val="92D050"/>
                </a:solidFill>
              </a:rPr>
              <a:t>choose to be holy”</a:t>
            </a:r>
            <a:endParaRPr lang="en-US" dirty="0">
              <a:solidFill>
                <a:srgbClr val="92D05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Abadi MT Condensed Extra Bold" charset="0"/>
                <a:ea typeface="Abadi MT Condensed Extra Bold" charset="0"/>
                <a:cs typeface="Abadi MT Condensed Extra Bold" charset="0"/>
              </a:rPr>
              <a:t>Choosing holiness is personal </a:t>
            </a:r>
            <a:r>
              <a:rPr lang="en-US" dirty="0" smtClean="0">
                <a:ea typeface="Abadi MT Condensed Extra Bold" charset="0"/>
                <a:cs typeface="Abadi MT Condensed Extra Bold" charset="0"/>
              </a:rPr>
              <a:t>(Ro. 14:12; 2 Cor. 5:10; Ezek. 18:20, Ro. 2:6-8)</a:t>
            </a:r>
          </a:p>
          <a:p>
            <a:pPr marL="0" indent="0">
              <a:buNone/>
            </a:pPr>
            <a:endParaRPr lang="en-US"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5</a:t>
            </a:fld>
            <a:endParaRPr lang="en-US"/>
          </a:p>
        </p:txBody>
      </p:sp>
    </p:spTree>
    <p:extLst>
      <p:ext uri="{BB962C8B-B14F-4D97-AF65-F5344CB8AC3E}">
        <p14:creationId xmlns:p14="http://schemas.microsoft.com/office/powerpoint/2010/main" val="214189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solidFill>
                  <a:srgbClr val="92D050"/>
                </a:solidFill>
                <a:latin typeface="+mn-lt"/>
                <a:ea typeface="Abadi MT Condensed Extra Bold" charset="0"/>
                <a:cs typeface="Abadi MT Condensed Extra Bold" charset="0"/>
              </a:rPr>
              <a:t>I</a:t>
            </a:r>
            <a:r>
              <a:rPr lang="en-US" dirty="0" smtClean="0"/>
              <a:t> </a:t>
            </a:r>
            <a:r>
              <a:rPr lang="en-US" sz="5400" dirty="0" smtClean="0">
                <a:latin typeface="Abadi MT Condensed Extra Bold" charset="0"/>
                <a:ea typeface="Abadi MT Condensed Extra Bold" charset="0"/>
                <a:cs typeface="Abadi MT Condensed Extra Bold" charset="0"/>
              </a:rPr>
              <a:t>choose</a:t>
            </a:r>
            <a:r>
              <a:rPr lang="en-US" dirty="0" smtClean="0"/>
              <a:t> </a:t>
            </a:r>
            <a:r>
              <a:rPr lang="en-US" dirty="0" smtClean="0">
                <a:solidFill>
                  <a:srgbClr val="92D050"/>
                </a:solidFill>
              </a:rPr>
              <a:t>to be holy</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accent6">
                    <a:lumMod val="60000"/>
                    <a:lumOff val="40000"/>
                  </a:schemeClr>
                </a:solidFill>
                <a:latin typeface="Abadi MT Condensed Extra Bold" charset="0"/>
                <a:ea typeface="Abadi MT Condensed Extra Bold" charset="0"/>
                <a:cs typeface="Abadi MT Condensed Extra Bold" charset="0"/>
              </a:rPr>
              <a:t>Choosing holiness is personal </a:t>
            </a:r>
            <a:r>
              <a:rPr lang="en-US" dirty="0" smtClean="0">
                <a:solidFill>
                  <a:schemeClr val="accent6">
                    <a:lumMod val="60000"/>
                    <a:lumOff val="40000"/>
                  </a:schemeClr>
                </a:solidFill>
                <a:ea typeface="Abadi MT Condensed Extra Bold" charset="0"/>
                <a:cs typeface="Abadi MT Condensed Extra Bold" charset="0"/>
              </a:rPr>
              <a:t>(Ro. 14:12; 2 Cor. 5:10; Ezek. 18:20, Ro. 2:6-8)</a:t>
            </a:r>
          </a:p>
          <a:p>
            <a:pPr marL="514350" indent="-514350">
              <a:buFont typeface="+mj-lt"/>
              <a:buAutoNum type="arabicPeriod"/>
            </a:pPr>
            <a:r>
              <a:rPr lang="en-US" dirty="0" smtClean="0">
                <a:latin typeface="Abadi MT Condensed Extra Bold" charset="0"/>
                <a:ea typeface="Abadi MT Condensed Extra Bold" charset="0"/>
                <a:cs typeface="Abadi MT Condensed Extra Bold" charset="0"/>
              </a:rPr>
              <a:t>Choosing holiness is a choice </a:t>
            </a:r>
            <a:r>
              <a:rPr lang="en-US" dirty="0" smtClean="0">
                <a:ea typeface="Abadi MT Condensed Extra Bold" charset="0"/>
                <a:cs typeface="Abadi MT Condensed Extra Bold" charset="0"/>
              </a:rPr>
              <a:t>(Psa. 84:10; </a:t>
            </a:r>
            <a:r>
              <a:rPr lang="en-US" dirty="0" err="1" smtClean="0">
                <a:ea typeface="Abadi MT Condensed Extra Bold" charset="0"/>
                <a:cs typeface="Abadi MT Condensed Extra Bold" charset="0"/>
              </a:rPr>
              <a:t>Heb</a:t>
            </a:r>
            <a:r>
              <a:rPr lang="en-US" dirty="0" smtClean="0">
                <a:ea typeface="Abadi MT Condensed Extra Bold" charset="0"/>
                <a:cs typeface="Abadi MT Condensed Extra Bold" charset="0"/>
              </a:rPr>
              <a:t>, 11:24; Josh. 24:15; Ro. 6:16-17)</a:t>
            </a:r>
          </a:p>
          <a:p>
            <a:pPr marL="0" indent="0">
              <a:buNone/>
            </a:pPr>
            <a:endParaRPr lang="en-US"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6</a:t>
            </a:fld>
            <a:endParaRPr lang="en-US"/>
          </a:p>
        </p:txBody>
      </p:sp>
    </p:spTree>
    <p:extLst>
      <p:ext uri="{BB962C8B-B14F-4D97-AF65-F5344CB8AC3E}">
        <p14:creationId xmlns:p14="http://schemas.microsoft.com/office/powerpoint/2010/main" val="1092783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solidFill>
                  <a:srgbClr val="92D050"/>
                </a:solidFill>
                <a:latin typeface="+mn-lt"/>
                <a:ea typeface="Abadi MT Condensed Extra Bold" charset="0"/>
                <a:cs typeface="Abadi MT Condensed Extra Bold" charset="0"/>
              </a:rPr>
              <a:t>I</a:t>
            </a:r>
            <a:r>
              <a:rPr lang="en-US" dirty="0" smtClean="0">
                <a:solidFill>
                  <a:srgbClr val="92D050"/>
                </a:solidFill>
                <a:latin typeface="+mn-lt"/>
              </a:rPr>
              <a:t> </a:t>
            </a:r>
            <a:r>
              <a:rPr lang="en-US" dirty="0" smtClean="0">
                <a:solidFill>
                  <a:srgbClr val="92D050"/>
                </a:solidFill>
              </a:rPr>
              <a:t>choose to be </a:t>
            </a:r>
            <a:r>
              <a:rPr lang="en-US" sz="5400" dirty="0" smtClean="0">
                <a:latin typeface="Abadi MT Condensed Extra Bold" charset="0"/>
                <a:ea typeface="Abadi MT Condensed Extra Bold" charset="0"/>
                <a:cs typeface="Abadi MT Condensed Extra Bold" charset="0"/>
              </a:rPr>
              <a:t>holy</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accent6">
                    <a:lumMod val="60000"/>
                    <a:lumOff val="40000"/>
                  </a:schemeClr>
                </a:solidFill>
                <a:latin typeface="Abadi MT Condensed Extra Bold" charset="0"/>
                <a:ea typeface="Abadi MT Condensed Extra Bold" charset="0"/>
                <a:cs typeface="Abadi MT Condensed Extra Bold" charset="0"/>
              </a:rPr>
              <a:t>Choosing holiness is personal </a:t>
            </a:r>
            <a:r>
              <a:rPr lang="en-US" dirty="0" smtClean="0">
                <a:solidFill>
                  <a:schemeClr val="accent6">
                    <a:lumMod val="60000"/>
                    <a:lumOff val="40000"/>
                  </a:schemeClr>
                </a:solidFill>
                <a:ea typeface="Abadi MT Condensed Extra Bold" charset="0"/>
                <a:cs typeface="Abadi MT Condensed Extra Bold" charset="0"/>
              </a:rPr>
              <a:t>(Ro. 14:12; 2 Cor. 5:10; Ezek. 18:20, Ro. 2:6-8)</a:t>
            </a:r>
          </a:p>
          <a:p>
            <a:pPr marL="514350" indent="-514350">
              <a:buFont typeface="+mj-lt"/>
              <a:buAutoNum type="arabicPeriod"/>
            </a:pPr>
            <a:r>
              <a:rPr lang="en-US" dirty="0" smtClean="0">
                <a:solidFill>
                  <a:schemeClr val="accent6">
                    <a:lumMod val="60000"/>
                    <a:lumOff val="40000"/>
                  </a:schemeClr>
                </a:solidFill>
                <a:latin typeface="Abadi MT Condensed Extra Bold" charset="0"/>
                <a:ea typeface="Abadi MT Condensed Extra Bold" charset="0"/>
                <a:cs typeface="Abadi MT Condensed Extra Bold" charset="0"/>
              </a:rPr>
              <a:t>Choosing holiness is a choice </a:t>
            </a:r>
            <a:r>
              <a:rPr lang="en-US" dirty="0" smtClean="0">
                <a:solidFill>
                  <a:schemeClr val="accent6">
                    <a:lumMod val="60000"/>
                    <a:lumOff val="40000"/>
                  </a:schemeClr>
                </a:solidFill>
                <a:ea typeface="Abadi MT Condensed Extra Bold" charset="0"/>
                <a:cs typeface="Abadi MT Condensed Extra Bold" charset="0"/>
              </a:rPr>
              <a:t>(Psa. 84:10; </a:t>
            </a:r>
            <a:r>
              <a:rPr lang="en-US" dirty="0" err="1" smtClean="0">
                <a:solidFill>
                  <a:schemeClr val="accent6">
                    <a:lumMod val="60000"/>
                    <a:lumOff val="40000"/>
                  </a:schemeClr>
                </a:solidFill>
                <a:ea typeface="Abadi MT Condensed Extra Bold" charset="0"/>
                <a:cs typeface="Abadi MT Condensed Extra Bold" charset="0"/>
              </a:rPr>
              <a:t>Heb</a:t>
            </a:r>
            <a:r>
              <a:rPr lang="en-US" dirty="0" smtClean="0">
                <a:solidFill>
                  <a:schemeClr val="accent6">
                    <a:lumMod val="60000"/>
                    <a:lumOff val="40000"/>
                  </a:schemeClr>
                </a:solidFill>
                <a:ea typeface="Abadi MT Condensed Extra Bold" charset="0"/>
                <a:cs typeface="Abadi MT Condensed Extra Bold" charset="0"/>
              </a:rPr>
              <a:t>, 11:24; Josh. 24:15; Ro. 6:16-17)</a:t>
            </a:r>
          </a:p>
          <a:p>
            <a:pPr marL="514350" indent="-514350">
              <a:buFont typeface="+mj-lt"/>
              <a:buAutoNum type="arabicPeriod"/>
            </a:pPr>
            <a:r>
              <a:rPr lang="en-US" dirty="0" smtClean="0">
                <a:latin typeface="Abadi MT Condensed Extra Bold" charset="0"/>
                <a:ea typeface="Abadi MT Condensed Extra Bold" charset="0"/>
                <a:cs typeface="Abadi MT Condensed Extra Bold" charset="0"/>
              </a:rPr>
              <a:t>Choosing holiness is God-like </a:t>
            </a:r>
            <a:r>
              <a:rPr lang="en-US" dirty="0" smtClean="0">
                <a:ea typeface="Abadi MT Condensed Extra Bold" charset="0"/>
                <a:cs typeface="Abadi MT Condensed Extra Bold" charset="0"/>
              </a:rPr>
              <a:t>(1 </a:t>
            </a:r>
            <a:r>
              <a:rPr lang="en-US" dirty="0" err="1" smtClean="0">
                <a:ea typeface="Abadi MT Condensed Extra Bold" charset="0"/>
                <a:cs typeface="Abadi MT Condensed Extra Bold" charset="0"/>
              </a:rPr>
              <a:t>Pe</a:t>
            </a:r>
            <a:r>
              <a:rPr lang="en-US" dirty="0" smtClean="0">
                <a:ea typeface="Abadi MT Condensed Extra Bold" charset="0"/>
                <a:cs typeface="Abadi MT Condensed Extra Bold" charset="0"/>
              </a:rPr>
              <a:t>. 1:15; 1 </a:t>
            </a:r>
            <a:r>
              <a:rPr lang="en-US" dirty="0" err="1" smtClean="0">
                <a:ea typeface="Abadi MT Condensed Extra Bold" charset="0"/>
                <a:cs typeface="Abadi MT Condensed Extra Bold" charset="0"/>
              </a:rPr>
              <a:t>Jhn</a:t>
            </a:r>
            <a:r>
              <a:rPr lang="en-US" dirty="0">
                <a:ea typeface="Abadi MT Condensed Extra Bold" charset="0"/>
                <a:cs typeface="Abadi MT Condensed Extra Bold" charset="0"/>
              </a:rPr>
              <a:t>.</a:t>
            </a:r>
            <a:r>
              <a:rPr lang="en-US" dirty="0" smtClean="0">
                <a:ea typeface="Abadi MT Condensed Extra Bold" charset="0"/>
                <a:cs typeface="Abadi MT Condensed Extra Bold" charset="0"/>
              </a:rPr>
              <a:t> 1:5; Isa. 6:3; Rev. 4:8)</a:t>
            </a:r>
          </a:p>
          <a:p>
            <a:pPr marL="0" indent="0">
              <a:buNone/>
            </a:pPr>
            <a:endParaRPr lang="en-US"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7</a:t>
            </a:fld>
            <a:endParaRPr lang="en-US"/>
          </a:p>
        </p:txBody>
      </p:sp>
    </p:spTree>
    <p:extLst>
      <p:ext uri="{BB962C8B-B14F-4D97-AF65-F5344CB8AC3E}">
        <p14:creationId xmlns:p14="http://schemas.microsoft.com/office/powerpoint/2010/main" val="497896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solidFill>
                  <a:srgbClr val="92D050"/>
                </a:solidFill>
                <a:latin typeface="+mn-lt"/>
                <a:ea typeface="Abadi MT Condensed Extra Bold" charset="0"/>
                <a:cs typeface="Abadi MT Condensed Extra Bold" charset="0"/>
              </a:rPr>
              <a:t>I</a:t>
            </a:r>
            <a:r>
              <a:rPr lang="en-US" dirty="0" smtClean="0">
                <a:solidFill>
                  <a:srgbClr val="92D050"/>
                </a:solidFill>
              </a:rPr>
              <a:t> choose </a:t>
            </a:r>
            <a:r>
              <a:rPr lang="en-US" sz="5400" dirty="0" smtClean="0">
                <a:latin typeface="Abadi MT Condensed Extra Bold" charset="0"/>
                <a:ea typeface="Abadi MT Condensed Extra Bold" charset="0"/>
                <a:cs typeface="Abadi MT Condensed Extra Bold" charset="0"/>
              </a:rPr>
              <a:t>to be </a:t>
            </a:r>
            <a:r>
              <a:rPr lang="en-US" dirty="0" smtClean="0">
                <a:solidFill>
                  <a:srgbClr val="92D050"/>
                </a:solidFill>
              </a:rPr>
              <a:t>holy</a:t>
            </a:r>
            <a:r>
              <a:rPr lang="en-US" dirty="0" smtClean="0"/>
              <a: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accent6">
                    <a:lumMod val="60000"/>
                    <a:lumOff val="40000"/>
                  </a:schemeClr>
                </a:solidFill>
                <a:latin typeface="Abadi MT Condensed Extra Bold" charset="0"/>
                <a:ea typeface="Abadi MT Condensed Extra Bold" charset="0"/>
                <a:cs typeface="Abadi MT Condensed Extra Bold" charset="0"/>
              </a:rPr>
              <a:t>Choosing holiness is personal </a:t>
            </a:r>
            <a:r>
              <a:rPr lang="en-US" dirty="0" smtClean="0">
                <a:solidFill>
                  <a:schemeClr val="accent6">
                    <a:lumMod val="60000"/>
                    <a:lumOff val="40000"/>
                  </a:schemeClr>
                </a:solidFill>
                <a:ea typeface="Abadi MT Condensed Extra Bold" charset="0"/>
                <a:cs typeface="Abadi MT Condensed Extra Bold" charset="0"/>
              </a:rPr>
              <a:t>(Ro. 14:12; 2 Cor. 5:10; Ezek. 18:20, Ro. 2:6-8)</a:t>
            </a:r>
          </a:p>
          <a:p>
            <a:pPr marL="514350" indent="-514350">
              <a:buFont typeface="+mj-lt"/>
              <a:buAutoNum type="arabicPeriod"/>
            </a:pPr>
            <a:r>
              <a:rPr lang="en-US" dirty="0" smtClean="0">
                <a:solidFill>
                  <a:schemeClr val="accent6">
                    <a:lumMod val="60000"/>
                    <a:lumOff val="40000"/>
                  </a:schemeClr>
                </a:solidFill>
                <a:latin typeface="Abadi MT Condensed Extra Bold" charset="0"/>
                <a:ea typeface="Abadi MT Condensed Extra Bold" charset="0"/>
                <a:cs typeface="Abadi MT Condensed Extra Bold" charset="0"/>
              </a:rPr>
              <a:t>Choosing holiness is a choice </a:t>
            </a:r>
            <a:r>
              <a:rPr lang="en-US" dirty="0" smtClean="0">
                <a:solidFill>
                  <a:schemeClr val="accent6">
                    <a:lumMod val="60000"/>
                    <a:lumOff val="40000"/>
                  </a:schemeClr>
                </a:solidFill>
                <a:ea typeface="Abadi MT Condensed Extra Bold" charset="0"/>
                <a:cs typeface="Abadi MT Condensed Extra Bold" charset="0"/>
              </a:rPr>
              <a:t>(Psa. 84:10; </a:t>
            </a:r>
            <a:r>
              <a:rPr lang="en-US" dirty="0" err="1" smtClean="0">
                <a:solidFill>
                  <a:schemeClr val="accent6">
                    <a:lumMod val="60000"/>
                    <a:lumOff val="40000"/>
                  </a:schemeClr>
                </a:solidFill>
                <a:ea typeface="Abadi MT Condensed Extra Bold" charset="0"/>
                <a:cs typeface="Abadi MT Condensed Extra Bold" charset="0"/>
              </a:rPr>
              <a:t>Heb</a:t>
            </a:r>
            <a:r>
              <a:rPr lang="en-US" dirty="0" smtClean="0">
                <a:solidFill>
                  <a:schemeClr val="accent6">
                    <a:lumMod val="60000"/>
                    <a:lumOff val="40000"/>
                  </a:schemeClr>
                </a:solidFill>
                <a:ea typeface="Abadi MT Condensed Extra Bold" charset="0"/>
                <a:cs typeface="Abadi MT Condensed Extra Bold" charset="0"/>
              </a:rPr>
              <a:t>, 11:24; Josh. 24:15; Ro. 6:16-17)</a:t>
            </a:r>
          </a:p>
          <a:p>
            <a:pPr marL="514350" indent="-514350">
              <a:buFont typeface="+mj-lt"/>
              <a:buAutoNum type="arabicPeriod"/>
            </a:pPr>
            <a:r>
              <a:rPr lang="en-US" dirty="0" smtClean="0">
                <a:solidFill>
                  <a:schemeClr val="accent6">
                    <a:lumMod val="60000"/>
                    <a:lumOff val="40000"/>
                  </a:schemeClr>
                </a:solidFill>
                <a:latin typeface="Abadi MT Condensed Extra Bold" charset="0"/>
                <a:ea typeface="Abadi MT Condensed Extra Bold" charset="0"/>
                <a:cs typeface="Abadi MT Condensed Extra Bold" charset="0"/>
              </a:rPr>
              <a:t>Choosing holiness is God-like </a:t>
            </a:r>
            <a:r>
              <a:rPr lang="en-US" dirty="0" smtClean="0">
                <a:solidFill>
                  <a:schemeClr val="accent6">
                    <a:lumMod val="60000"/>
                    <a:lumOff val="40000"/>
                  </a:schemeClr>
                </a:solidFill>
                <a:ea typeface="Abadi MT Condensed Extra Bold" charset="0"/>
                <a:cs typeface="Abadi MT Condensed Extra Bold" charset="0"/>
              </a:rPr>
              <a:t>(1 </a:t>
            </a:r>
            <a:r>
              <a:rPr lang="en-US" dirty="0" err="1" smtClean="0">
                <a:solidFill>
                  <a:schemeClr val="accent6">
                    <a:lumMod val="60000"/>
                    <a:lumOff val="40000"/>
                  </a:schemeClr>
                </a:solidFill>
                <a:ea typeface="Abadi MT Condensed Extra Bold" charset="0"/>
                <a:cs typeface="Abadi MT Condensed Extra Bold" charset="0"/>
              </a:rPr>
              <a:t>Pe</a:t>
            </a:r>
            <a:r>
              <a:rPr lang="en-US" dirty="0" smtClean="0">
                <a:solidFill>
                  <a:schemeClr val="accent6">
                    <a:lumMod val="60000"/>
                    <a:lumOff val="40000"/>
                  </a:schemeClr>
                </a:solidFill>
                <a:ea typeface="Abadi MT Condensed Extra Bold" charset="0"/>
                <a:cs typeface="Abadi MT Condensed Extra Bold" charset="0"/>
              </a:rPr>
              <a:t>. 1:15;  </a:t>
            </a:r>
            <a:r>
              <a:rPr lang="en-US" dirty="0" err="1" smtClean="0">
                <a:solidFill>
                  <a:schemeClr val="accent6">
                    <a:lumMod val="60000"/>
                    <a:lumOff val="40000"/>
                  </a:schemeClr>
                </a:solidFill>
                <a:ea typeface="Abadi MT Condensed Extra Bold" charset="0"/>
                <a:cs typeface="Abadi MT Condensed Extra Bold" charset="0"/>
              </a:rPr>
              <a:t>Jhn</a:t>
            </a:r>
            <a:r>
              <a:rPr lang="en-US" dirty="0">
                <a:solidFill>
                  <a:schemeClr val="accent6">
                    <a:lumMod val="60000"/>
                    <a:lumOff val="40000"/>
                  </a:schemeClr>
                </a:solidFill>
                <a:ea typeface="Abadi MT Condensed Extra Bold" charset="0"/>
                <a:cs typeface="Abadi MT Condensed Extra Bold" charset="0"/>
              </a:rPr>
              <a:t>.</a:t>
            </a:r>
            <a:r>
              <a:rPr lang="en-US" dirty="0" smtClean="0">
                <a:solidFill>
                  <a:schemeClr val="accent6">
                    <a:lumMod val="60000"/>
                    <a:lumOff val="40000"/>
                  </a:schemeClr>
                </a:solidFill>
                <a:ea typeface="Abadi MT Condensed Extra Bold" charset="0"/>
                <a:cs typeface="Abadi MT Condensed Extra Bold" charset="0"/>
              </a:rPr>
              <a:t> 1:5; Isa, 6:3; Rev. 4:8)</a:t>
            </a:r>
          </a:p>
          <a:p>
            <a:pPr marL="514350" indent="-514350">
              <a:buFont typeface="+mj-lt"/>
              <a:buAutoNum type="arabicPeriod"/>
            </a:pPr>
            <a:r>
              <a:rPr lang="en-US" dirty="0" smtClean="0">
                <a:latin typeface="Abadi MT Condensed Extra Bold" charset="0"/>
                <a:ea typeface="Abadi MT Condensed Extra Bold" charset="0"/>
                <a:cs typeface="Abadi MT Condensed Extra Bold" charset="0"/>
              </a:rPr>
              <a:t>Choosing holiness is our call to be distinctive </a:t>
            </a:r>
            <a:r>
              <a:rPr lang="en-US" dirty="0" smtClean="0">
                <a:ea typeface="Abadi MT Condensed Extra Bold" charset="0"/>
                <a:cs typeface="Abadi MT Condensed Extra Bold" charset="0"/>
              </a:rPr>
              <a:t>(2 </a:t>
            </a:r>
            <a:r>
              <a:rPr lang="en-US" dirty="0" err="1" smtClean="0">
                <a:ea typeface="Abadi MT Condensed Extra Bold" charset="0"/>
                <a:cs typeface="Abadi MT Condensed Extra Bold" charset="0"/>
              </a:rPr>
              <a:t>Ti</a:t>
            </a:r>
            <a:r>
              <a:rPr lang="en-US" dirty="0" smtClean="0">
                <a:ea typeface="Abadi MT Condensed Extra Bold" charset="0"/>
                <a:cs typeface="Abadi MT Condensed Extra Bold" charset="0"/>
              </a:rPr>
              <a:t>. 3:12; 1 </a:t>
            </a:r>
            <a:r>
              <a:rPr lang="en-US" dirty="0" err="1" smtClean="0">
                <a:ea typeface="Abadi MT Condensed Extra Bold" charset="0"/>
                <a:cs typeface="Abadi MT Condensed Extra Bold" charset="0"/>
              </a:rPr>
              <a:t>Ti</a:t>
            </a:r>
            <a:r>
              <a:rPr lang="en-US" dirty="0">
                <a:ea typeface="Abadi MT Condensed Extra Bold" charset="0"/>
                <a:cs typeface="Abadi MT Condensed Extra Bold" charset="0"/>
              </a:rPr>
              <a:t>.</a:t>
            </a:r>
            <a:r>
              <a:rPr lang="en-US" dirty="0" smtClean="0">
                <a:ea typeface="Abadi MT Condensed Extra Bold" charset="0"/>
                <a:cs typeface="Abadi MT Condensed Extra Bold" charset="0"/>
              </a:rPr>
              <a:t> 6:6; 2 </a:t>
            </a:r>
            <a:r>
              <a:rPr lang="en-US" dirty="0" err="1" smtClean="0">
                <a:ea typeface="Abadi MT Condensed Extra Bold" charset="0"/>
                <a:cs typeface="Abadi MT Condensed Extra Bold" charset="0"/>
              </a:rPr>
              <a:t>Ti</a:t>
            </a:r>
            <a:r>
              <a:rPr lang="en-US" dirty="0" smtClean="0">
                <a:ea typeface="Abadi MT Condensed Extra Bold" charset="0"/>
                <a:cs typeface="Abadi MT Condensed Extra Bold" charset="0"/>
              </a:rPr>
              <a:t>. 3:5)</a:t>
            </a:r>
            <a:endParaRPr lang="en-US" dirty="0" smtClean="0">
              <a:latin typeface="Abadi MT Condensed Extra Bold" charset="0"/>
              <a:ea typeface="Abadi MT Condensed Extra Bold" charset="0"/>
              <a:cs typeface="Abadi MT Condensed Extra Bold" charset="0"/>
            </a:endParaRPr>
          </a:p>
          <a:p>
            <a:pPr marL="0" indent="0">
              <a:buNone/>
            </a:pPr>
            <a:endParaRPr lang="en-US"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8</a:t>
            </a:fld>
            <a:endParaRPr lang="en-US"/>
          </a:p>
        </p:txBody>
      </p:sp>
    </p:spTree>
    <p:extLst>
      <p:ext uri="{BB962C8B-B14F-4D97-AF65-F5344CB8AC3E}">
        <p14:creationId xmlns:p14="http://schemas.microsoft.com/office/powerpoint/2010/main" val="1993119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365126"/>
            <a:ext cx="10642600" cy="1125008"/>
          </a:xfrm>
        </p:spPr>
        <p:txBody>
          <a:bodyPr/>
          <a:lstStyle/>
          <a:p>
            <a:r>
              <a:rPr lang="en-US" dirty="0" smtClean="0">
                <a:latin typeface="Abadi MT Condensed Extra Bold" charset="0"/>
                <a:ea typeface="Abadi MT Condensed Extra Bold" charset="0"/>
                <a:cs typeface="Abadi MT Condensed Extra Bold" charset="0"/>
              </a:rPr>
              <a:t>Holiness</a:t>
            </a:r>
            <a:r>
              <a:rPr lang="is-IS" dirty="0" smtClean="0"/>
              <a:t>…</a:t>
            </a:r>
            <a:endParaRPr lang="en-US" dirty="0"/>
          </a:p>
        </p:txBody>
      </p:sp>
      <p:sp>
        <p:nvSpPr>
          <p:cNvPr id="3" name="Content Placeholder 2"/>
          <p:cNvSpPr>
            <a:spLocks noGrp="1"/>
          </p:cNvSpPr>
          <p:nvPr>
            <p:ph idx="1"/>
          </p:nvPr>
        </p:nvSpPr>
        <p:spPr>
          <a:xfrm>
            <a:off x="592667" y="1490133"/>
            <a:ext cx="10761133" cy="4686830"/>
          </a:xfrm>
        </p:spPr>
        <p:txBody>
          <a:bodyPr>
            <a:normAutofit lnSpcReduction="10000"/>
          </a:bodyPr>
          <a:lstStyle/>
          <a:p>
            <a:pPr marL="0" lvl="0" indent="0">
              <a:buNone/>
            </a:pPr>
            <a:r>
              <a:rPr lang="en-US" i="1" dirty="0"/>
              <a:t>Matthew </a:t>
            </a:r>
            <a:r>
              <a:rPr lang="en-US" i="1" dirty="0" smtClean="0"/>
              <a:t>Henry’s comments </a:t>
            </a:r>
            <a:r>
              <a:rPr lang="en-US" i="1" dirty="0"/>
              <a:t>on 1 Peter 1:13-16</a:t>
            </a:r>
            <a:r>
              <a:rPr lang="en-US" dirty="0"/>
              <a:t>: </a:t>
            </a:r>
            <a:endParaRPr lang="en-US" dirty="0" smtClean="0"/>
          </a:p>
          <a:p>
            <a:pPr lvl="0"/>
            <a:r>
              <a:rPr lang="en-US" dirty="0" smtClean="0"/>
              <a:t>“</a:t>
            </a:r>
            <a:r>
              <a:rPr lang="en-US" dirty="0"/>
              <a:t>As the </a:t>
            </a:r>
            <a:r>
              <a:rPr lang="en-US" dirty="0" smtClean="0"/>
              <a:t>traveler</a:t>
            </a:r>
            <a:r>
              <a:rPr lang="en-US" dirty="0"/>
              <a:t>, the racer, the warrior, and the </a:t>
            </a:r>
            <a:r>
              <a:rPr lang="en-US" dirty="0" err="1"/>
              <a:t>labourer</a:t>
            </a:r>
            <a:r>
              <a:rPr lang="en-US" dirty="0"/>
              <a:t>, gathered in their long and loose garments, that they might be ready in their business, so let Christians do by their minds and affections. Be sober, be watchful against all spiritual dangers and enemies, and be temperate in all </a:t>
            </a:r>
            <a:r>
              <a:rPr lang="en-US" dirty="0" err="1"/>
              <a:t>behaviour</a:t>
            </a:r>
            <a:r>
              <a:rPr lang="en-US" dirty="0"/>
              <a:t>. Be sober-minded in opinion, as well as in practice, and humble in your judgment of yourselves. A strong and perfect trust in the grace of God, is agreeable with best </a:t>
            </a:r>
            <a:r>
              <a:rPr lang="en-US" dirty="0" err="1"/>
              <a:t>endeavours</a:t>
            </a:r>
            <a:r>
              <a:rPr lang="en-US" dirty="0"/>
              <a:t> in our duty. Holiness is the desire and duty of every Christian. It must be in all affairs, in every condition, and towards all people. We must especially watch and pray against the sins to which we are inclined. The written word of God is the surest rule of a Christian's life, and by this rule we are commanded to be holy every way.”</a:t>
            </a:r>
          </a:p>
          <a:p>
            <a:endParaRPr lang="en-US" dirty="0"/>
          </a:p>
        </p:txBody>
      </p:sp>
      <p:sp>
        <p:nvSpPr>
          <p:cNvPr id="4" name="Date Placeholder 3"/>
          <p:cNvSpPr>
            <a:spLocks noGrp="1"/>
          </p:cNvSpPr>
          <p:nvPr>
            <p:ph type="dt" sz="half" idx="10"/>
          </p:nvPr>
        </p:nvSpPr>
        <p:spPr/>
        <p:txBody>
          <a:bodyPr/>
          <a:lstStyle/>
          <a:p>
            <a:r>
              <a:rPr lang="en-US" smtClean="0"/>
              <a:t>12/11/16      ---      FINK</a:t>
            </a:r>
            <a:endParaRPr lang="en-US"/>
          </a:p>
        </p:txBody>
      </p:sp>
      <p:sp>
        <p:nvSpPr>
          <p:cNvPr id="5" name="Footer Placeholder 4"/>
          <p:cNvSpPr>
            <a:spLocks noGrp="1"/>
          </p:cNvSpPr>
          <p:nvPr>
            <p:ph type="ftr" sz="quarter" idx="11"/>
          </p:nvPr>
        </p:nvSpPr>
        <p:spPr/>
        <p:txBody>
          <a:bodyPr/>
          <a:lstStyle/>
          <a:p>
            <a:r>
              <a:rPr lang="en-US" smtClean="0"/>
              <a:t>I Choose to be Holy</a:t>
            </a:r>
            <a:endParaRPr lang="en-US"/>
          </a:p>
        </p:txBody>
      </p:sp>
      <p:sp>
        <p:nvSpPr>
          <p:cNvPr id="6" name="Slide Number Placeholder 5"/>
          <p:cNvSpPr>
            <a:spLocks noGrp="1"/>
          </p:cNvSpPr>
          <p:nvPr>
            <p:ph type="sldNum" sz="quarter" idx="12"/>
          </p:nvPr>
        </p:nvSpPr>
        <p:spPr/>
        <p:txBody>
          <a:bodyPr/>
          <a:lstStyle/>
          <a:p>
            <a:fld id="{50AC100D-B6A9-DA47-AFD7-C24F80E8FFAD}" type="slidenum">
              <a:rPr lang="en-US" smtClean="0"/>
              <a:t>9</a:t>
            </a:fld>
            <a:endParaRPr lang="en-US"/>
          </a:p>
        </p:txBody>
      </p:sp>
    </p:spTree>
    <p:extLst>
      <p:ext uri="{BB962C8B-B14F-4D97-AF65-F5344CB8AC3E}">
        <p14:creationId xmlns:p14="http://schemas.microsoft.com/office/powerpoint/2010/main" val="896860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725</Words>
  <Application>Microsoft Macintosh PowerPoint</Application>
  <PresentationFormat>Widescreen</PresentationFormat>
  <Paragraphs>95</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Abadi MT Condensed Extra Bold</vt:lpstr>
      <vt:lpstr>Arial</vt:lpstr>
      <vt:lpstr>Calibri</vt:lpstr>
      <vt:lpstr>Calibri Light</vt:lpstr>
      <vt:lpstr>Office Theme</vt:lpstr>
      <vt:lpstr>Being A Christian is A Choice</vt:lpstr>
      <vt:lpstr>PowerPoint Presentation</vt:lpstr>
      <vt:lpstr>Definitions</vt:lpstr>
      <vt:lpstr>“I choose to be holy”</vt:lpstr>
      <vt:lpstr>“I choose to be holy”</vt:lpstr>
      <vt:lpstr>“I choose to be holy”</vt:lpstr>
      <vt:lpstr>“I choose to be holy”</vt:lpstr>
      <vt:lpstr>“I choose to be holy”</vt:lpstr>
      <vt:lpstr>Holiness…</vt:lpstr>
      <vt:lpstr>Wearing the badge of distinctiveness…</vt:lpstr>
      <vt:lpstr>Wearing the badge of distinctiveness…</vt:lpstr>
      <vt:lpstr>Wearing the badge of distinctiveness…</vt:lpstr>
      <vt:lpstr>Wearing the badge of distinctiveness…</vt:lpstr>
      <vt:lpstr>Wearing the badge of distinctiveness…</vt:lpstr>
      <vt:lpstr>THE QUESTION…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Christian is A Choice</dc:title>
  <dc:creator>Microsoft Office User</dc:creator>
  <cp:lastModifiedBy>Microsoft Office User</cp:lastModifiedBy>
  <cp:revision>18</cp:revision>
  <cp:lastPrinted>2016-12-10T21:42:44Z</cp:lastPrinted>
  <dcterms:created xsi:type="dcterms:W3CDTF">2016-11-29T19:58:39Z</dcterms:created>
  <dcterms:modified xsi:type="dcterms:W3CDTF">2016-12-10T21:43:15Z</dcterms:modified>
</cp:coreProperties>
</file>