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78" r:id="rId2"/>
    <p:sldId id="380" r:id="rId3"/>
    <p:sldId id="386" r:id="rId4"/>
    <p:sldId id="381" r:id="rId5"/>
    <p:sldId id="400" r:id="rId6"/>
    <p:sldId id="387" r:id="rId7"/>
    <p:sldId id="403" r:id="rId8"/>
    <p:sldId id="406" r:id="rId9"/>
    <p:sldId id="405" r:id="rId10"/>
    <p:sldId id="404" r:id="rId11"/>
    <p:sldId id="401" r:id="rId12"/>
    <p:sldId id="392" r:id="rId13"/>
    <p:sldId id="393" r:id="rId14"/>
    <p:sldId id="391" r:id="rId15"/>
    <p:sldId id="395" r:id="rId16"/>
    <p:sldId id="396" r:id="rId17"/>
    <p:sldId id="384" r:id="rId18"/>
    <p:sldId id="389" r:id="rId19"/>
    <p:sldId id="397" r:id="rId20"/>
    <p:sldId id="390" r:id="rId21"/>
    <p:sldId id="383" r:id="rId22"/>
    <p:sldId id="388" r:id="rId23"/>
    <p:sldId id="402" r:id="rId24"/>
    <p:sldId id="407" r:id="rId25"/>
    <p:sldId id="382" r:id="rId26"/>
    <p:sldId id="398" r:id="rId27"/>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00"/>
    <a:srgbClr val="0000CC"/>
    <a:srgbClr val="0000FF"/>
    <a:srgbClr val="FF0000"/>
    <a:srgbClr val="00FF00"/>
    <a:srgbClr val="C0C0C0"/>
    <a:srgbClr val="CC9900"/>
    <a:srgbClr val="DDDDDD"/>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0931" autoAdjust="0"/>
  </p:normalViewPr>
  <p:slideViewPr>
    <p:cSldViewPr>
      <p:cViewPr varScale="1">
        <p:scale>
          <a:sx n="92" d="100"/>
          <a:sy n="92" d="100"/>
        </p:scale>
        <p:origin x="264" y="58"/>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Concordance search:</a:t>
            </a:r>
            <a:r>
              <a:rPr lang="en-US" baseline="0" dirty="0" smtClean="0"/>
              <a:t> </a:t>
            </a:r>
            <a:r>
              <a:rPr lang="en-US" sz="1200" kern="1200" dirty="0" smtClean="0">
                <a:solidFill>
                  <a:schemeClr val="tx1"/>
                </a:solidFill>
                <a:effectLst/>
                <a:latin typeface="Times New Roman" pitchFamily="18" charset="0"/>
                <a:ea typeface="+mn-ea"/>
                <a:cs typeface="+mn-cs"/>
              </a:rPr>
              <a:t>164 times (NKJV); 4 in NT (“blind leaders,” Jewish)</a:t>
            </a:r>
          </a:p>
          <a:p>
            <a:r>
              <a:rPr lang="en-US" sz="1200" kern="1200" dirty="0" smtClean="0">
                <a:solidFill>
                  <a:schemeClr val="tx1"/>
                </a:solidFill>
                <a:effectLst/>
                <a:latin typeface="Times New Roman" pitchFamily="18" charset="0"/>
                <a:ea typeface="+mn-ea"/>
                <a:cs typeface="+mn-cs"/>
              </a:rPr>
              <a:t>Popular literature</a:t>
            </a:r>
          </a:p>
          <a:p>
            <a:r>
              <a:rPr lang="en-US" sz="1200" kern="1200" dirty="0" smtClean="0">
                <a:solidFill>
                  <a:schemeClr val="tx1"/>
                </a:solidFill>
                <a:effectLst/>
                <a:latin typeface="Times New Roman" pitchFamily="18" charset="0"/>
                <a:ea typeface="+mn-ea"/>
                <a:cs typeface="+mn-cs"/>
              </a:rPr>
              <a:t>Dictionary</a:t>
            </a:r>
          </a:p>
          <a:p>
            <a:r>
              <a:rPr lang="en-US" sz="1200" kern="1200" dirty="0" smtClean="0">
                <a:solidFill>
                  <a:schemeClr val="tx1"/>
                </a:solidFill>
                <a:effectLst/>
                <a:latin typeface="Times New Roman" pitchFamily="18" charset="0"/>
                <a:ea typeface="+mn-ea"/>
                <a:cs typeface="+mn-cs"/>
              </a:rPr>
              <a:t>Jesus</a:t>
            </a:r>
            <a:r>
              <a:rPr lang="en-US" sz="1200" kern="1200" baseline="0" dirty="0" smtClean="0">
                <a:solidFill>
                  <a:schemeClr val="tx1"/>
                </a:solidFill>
                <a:effectLst/>
                <a:latin typeface="Times New Roman" pitchFamily="18" charset="0"/>
                <a:ea typeface="+mn-ea"/>
                <a:cs typeface="+mn-cs"/>
              </a:rPr>
              <a:t> as the example… Ps 110</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a:t>
            </a:fld>
            <a:endParaRPr lang="en-US"/>
          </a:p>
        </p:txBody>
      </p:sp>
    </p:spTree>
    <p:extLst>
      <p:ext uri="{BB962C8B-B14F-4D97-AF65-F5344CB8AC3E}">
        <p14:creationId xmlns:p14="http://schemas.microsoft.com/office/powerpoint/2010/main" val="3912040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18</a:t>
            </a:fld>
            <a:endParaRPr lang="en-US"/>
          </a:p>
        </p:txBody>
      </p:sp>
    </p:spTree>
    <p:extLst>
      <p:ext uri="{BB962C8B-B14F-4D97-AF65-F5344CB8AC3E}">
        <p14:creationId xmlns:p14="http://schemas.microsoft.com/office/powerpoint/2010/main" val="1939955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a:t>
            </a:r>
            <a:r>
              <a:rPr lang="en-US" baseline="0" dirty="0" smtClean="0"/>
              <a:t> usage (in the Bible):</a:t>
            </a:r>
          </a:p>
          <a:p>
            <a:r>
              <a:rPr lang="en-US" baseline="0" dirty="0" smtClean="0"/>
              <a:t>NKJ – 164 times in the Bible:  only 4 (3 in ASV) in the New Testament</a:t>
            </a:r>
          </a:p>
          <a:p>
            <a:r>
              <a:rPr lang="en-US" baseline="0" dirty="0" smtClean="0"/>
              <a:t>OT – all positional authority</a:t>
            </a:r>
          </a:p>
          <a:p>
            <a:r>
              <a:rPr lang="en-US" baseline="0" dirty="0" smtClean="0"/>
              <a:t>NT – all negative examples:  leaders of the Jews, Blind leaders of the Blind</a:t>
            </a:r>
          </a:p>
          <a:p>
            <a:endParaRPr lang="en-US" baseline="0" dirty="0" smtClean="0"/>
          </a:p>
          <a:p>
            <a:r>
              <a:rPr lang="en-US" baseline="0" dirty="0" smtClean="0"/>
              <a:t>Rule, in this text is over “enemies“.  Why?  The faithful people offer themselves willingly….</a:t>
            </a:r>
          </a:p>
          <a:p>
            <a:endParaRPr lang="en-US" baseline="0" dirty="0" smtClean="0"/>
          </a:p>
          <a:p>
            <a:r>
              <a:rPr lang="en-US" baseline="0" dirty="0" smtClean="0"/>
              <a:t>NEW TITLE!</a:t>
            </a:r>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3</a:t>
            </a:fld>
            <a:endParaRPr lang="en-US"/>
          </a:p>
        </p:txBody>
      </p:sp>
    </p:spTree>
    <p:extLst>
      <p:ext uri="{BB962C8B-B14F-4D97-AF65-F5344CB8AC3E}">
        <p14:creationId xmlns:p14="http://schemas.microsoft.com/office/powerpoint/2010/main" val="2935024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Judges 5:2 -</a:t>
            </a:r>
            <a:r>
              <a:rPr lang="en-US" baseline="0" dirty="0" smtClean="0"/>
              <a:t> </a:t>
            </a:r>
            <a:r>
              <a:rPr lang="en-US" dirty="0" smtClean="0"/>
              <a:t>“When leaders</a:t>
            </a:r>
            <a:r>
              <a:rPr lang="en-US" baseline="0" dirty="0" smtClean="0"/>
              <a:t> lead… “  could be “When hair is flowing”.  “When the strong are strong.” “When strength is revealed”  (</a:t>
            </a:r>
            <a:r>
              <a:rPr lang="en-US" baseline="0" dirty="0" err="1" smtClean="0"/>
              <a:t>cf</a:t>
            </a:r>
            <a:r>
              <a:rPr lang="en-US" baseline="0" dirty="0" smtClean="0"/>
              <a:t> to v 31:  “…like the sun when it comes out in full strength.”</a:t>
            </a:r>
          </a:p>
          <a:p>
            <a:endParaRPr lang="en-US" baseline="0" dirty="0" smtClean="0"/>
          </a:p>
          <a:p>
            <a:r>
              <a:rPr lang="en-US" baseline="0" dirty="0" smtClean="0"/>
              <a:t>See also verse 9:  The rulers of the people offer themselves willingly </a:t>
            </a:r>
          </a:p>
          <a:p>
            <a:endParaRPr lang="en-US" baseline="0" dirty="0" smtClean="0"/>
          </a:p>
          <a:p>
            <a:r>
              <a:rPr lang="en-US" baseline="0" dirty="0" smtClean="0"/>
              <a:t>Nehemiah:  leaders of the people lived in Jerusalem, needed population (workers).  Lots cast:  </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4</a:t>
            </a:fld>
            <a:endParaRPr lang="en-US"/>
          </a:p>
        </p:txBody>
      </p:sp>
    </p:spTree>
    <p:extLst>
      <p:ext uri="{BB962C8B-B14F-4D97-AF65-F5344CB8AC3E}">
        <p14:creationId xmlns:p14="http://schemas.microsoft.com/office/powerpoint/2010/main" val="2735632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Barak</a:t>
            </a:r>
            <a:r>
              <a:rPr lang="en-US" baseline="0" dirty="0" smtClean="0"/>
              <a:t> of the tribe of Naphtali</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9</a:t>
            </a:fld>
            <a:endParaRPr lang="en-US"/>
          </a:p>
        </p:txBody>
      </p:sp>
    </p:spTree>
    <p:extLst>
      <p:ext uri="{BB962C8B-B14F-4D97-AF65-F5344CB8AC3E}">
        <p14:creationId xmlns:p14="http://schemas.microsoft.com/office/powerpoint/2010/main" val="3344619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Barak</a:t>
            </a:r>
            <a:r>
              <a:rPr lang="en-US" baseline="0" dirty="0" smtClean="0"/>
              <a:t> of the tribe of Naphtali</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11</a:t>
            </a:fld>
            <a:endParaRPr lang="en-US"/>
          </a:p>
        </p:txBody>
      </p:sp>
    </p:spTree>
    <p:extLst>
      <p:ext uri="{BB962C8B-B14F-4D97-AF65-F5344CB8AC3E}">
        <p14:creationId xmlns:p14="http://schemas.microsoft.com/office/powerpoint/2010/main" val="1501587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some action:  Make a decision</a:t>
            </a:r>
          </a:p>
          <a:p>
            <a:endParaRPr lang="en-US" dirty="0" smtClean="0"/>
          </a:p>
          <a:p>
            <a:r>
              <a:rPr lang="en-US" dirty="0" smtClean="0"/>
              <a:t>Reuben deliberated/thought</a:t>
            </a:r>
            <a:r>
              <a:rPr lang="en-US" baseline="0" dirty="0" smtClean="0"/>
              <a:t> about it; hoped it would go well… but didn’t act</a:t>
            </a:r>
          </a:p>
          <a:p>
            <a:r>
              <a:rPr lang="en-US" baseline="0" dirty="0" smtClean="0"/>
              <a:t>Gilead, Dan, Asher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12</a:t>
            </a:fld>
            <a:endParaRPr lang="en-US"/>
          </a:p>
        </p:txBody>
      </p:sp>
    </p:spTree>
    <p:extLst>
      <p:ext uri="{BB962C8B-B14F-4D97-AF65-F5344CB8AC3E}">
        <p14:creationId xmlns:p14="http://schemas.microsoft.com/office/powerpoint/2010/main" val="494444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Machir</a:t>
            </a:r>
            <a:r>
              <a:rPr lang="en-US" baseline="0" dirty="0" smtClean="0"/>
              <a:t> (Manasseh) – “Lawgivers”;  Zebulun “writer’s staff”.</a:t>
            </a:r>
            <a:br>
              <a:rPr lang="en-US" baseline="0" dirty="0" smtClean="0"/>
            </a:b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13</a:t>
            </a:fld>
            <a:endParaRPr lang="en-US"/>
          </a:p>
        </p:txBody>
      </p:sp>
    </p:spTree>
    <p:extLst>
      <p:ext uri="{BB962C8B-B14F-4D97-AF65-F5344CB8AC3E}">
        <p14:creationId xmlns:p14="http://schemas.microsoft.com/office/powerpoint/2010/main" val="273903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15</a:t>
            </a:fld>
            <a:endParaRPr lang="en-US"/>
          </a:p>
        </p:txBody>
      </p:sp>
    </p:spTree>
    <p:extLst>
      <p:ext uri="{BB962C8B-B14F-4D97-AF65-F5344CB8AC3E}">
        <p14:creationId xmlns:p14="http://schemas.microsoft.com/office/powerpoint/2010/main" val="254115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16</a:t>
            </a:fld>
            <a:endParaRPr lang="en-US"/>
          </a:p>
        </p:txBody>
      </p:sp>
    </p:spTree>
    <p:extLst>
      <p:ext uri="{BB962C8B-B14F-4D97-AF65-F5344CB8AC3E}">
        <p14:creationId xmlns:p14="http://schemas.microsoft.com/office/powerpoint/2010/main" val="1900991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0" y="1775355"/>
            <a:ext cx="9144000" cy="1225021"/>
          </a:xfrm>
        </p:spPr>
        <p:txBody>
          <a:bodyPr/>
          <a:lstStyle/>
          <a:p>
            <a:r>
              <a:rPr lang="en-US" sz="6600" dirty="0" smtClean="0"/>
              <a:t>The Secret of</a:t>
            </a:r>
            <a:br>
              <a:rPr lang="en-US" sz="6600" dirty="0" smtClean="0"/>
            </a:br>
            <a:r>
              <a:rPr lang="en-US" sz="6600" dirty="0" smtClean="0"/>
              <a:t>Effective</a:t>
            </a:r>
            <a:br>
              <a:rPr lang="en-US" sz="6600" dirty="0" smtClean="0"/>
            </a:br>
            <a:r>
              <a:rPr lang="en-US" sz="6600" dirty="0" smtClean="0"/>
              <a:t>Leadership</a:t>
            </a:r>
            <a:endParaRPr lang="en-US" sz="5400" dirty="0"/>
          </a:p>
        </p:txBody>
      </p:sp>
      <p:sp>
        <p:nvSpPr>
          <p:cNvPr id="4" name="Subtitle 3"/>
          <p:cNvSpPr>
            <a:spLocks noGrp="1"/>
          </p:cNvSpPr>
          <p:nvPr>
            <p:ph type="subTitle" idx="1"/>
          </p:nvPr>
        </p:nvSpPr>
        <p:spPr>
          <a:xfrm>
            <a:off x="1371600" y="5313680"/>
            <a:ext cx="6400800" cy="393700"/>
          </a:xfrm>
        </p:spPr>
        <p:txBody>
          <a:bodyPr>
            <a:noAutofit/>
          </a:bodyPr>
          <a:lstStyle/>
          <a:p>
            <a:r>
              <a:rPr lang="en-US" sz="1800" dirty="0" smtClean="0"/>
              <a:t>Roswell – January 2017</a:t>
            </a:r>
            <a:endParaRPr lang="en-US" sz="1800" dirty="0"/>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smtClean="0"/>
          </a:p>
        </p:txBody>
      </p:sp>
    </p:spTree>
    <p:extLst>
      <p:ext uri="{BB962C8B-B14F-4D97-AF65-F5344CB8AC3E}">
        <p14:creationId xmlns:p14="http://schemas.microsoft.com/office/powerpoint/2010/main" val="253265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10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500" y="0"/>
            <a:ext cx="5842000" cy="5756011"/>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34818" name="Rectangle 1026"/>
          <p:cNvSpPr>
            <a:spLocks noGrp="1" noChangeArrowheads="1"/>
          </p:cNvSpPr>
          <p:nvPr>
            <p:ph type="title"/>
          </p:nvPr>
        </p:nvSpPr>
        <p:spPr/>
        <p:txBody>
          <a:bodyPr/>
          <a:lstStyle/>
          <a:p>
            <a:r>
              <a:rPr lang="en-US" altLang="en-US">
                <a:solidFill>
                  <a:schemeClr val="bg2"/>
                </a:solidFill>
                <a:effectLst>
                  <a:outerShdw blurRad="38100" dist="38100" dir="2700000" algn="tl">
                    <a:srgbClr val="FFFFFF"/>
                  </a:outerShdw>
                </a:effectLst>
              </a:rPr>
              <a:t>Mt Tabor</a:t>
            </a:r>
          </a:p>
        </p:txBody>
      </p:sp>
    </p:spTree>
    <p:extLst>
      <p:ext uri="{BB962C8B-B14F-4D97-AF65-F5344CB8AC3E}">
        <p14:creationId xmlns:p14="http://schemas.microsoft.com/office/powerpoint/2010/main" val="1958179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Battle</a:t>
            </a:r>
            <a:endParaRPr lang="en-US" dirty="0"/>
          </a:p>
        </p:txBody>
      </p:sp>
      <p:sp>
        <p:nvSpPr>
          <p:cNvPr id="3" name="Content Placeholder 2"/>
          <p:cNvSpPr>
            <a:spLocks noGrp="1"/>
          </p:cNvSpPr>
          <p:nvPr>
            <p:ph idx="1"/>
          </p:nvPr>
        </p:nvSpPr>
        <p:spPr>
          <a:xfrm>
            <a:off x="228600" y="1028700"/>
            <a:ext cx="8610600" cy="4318000"/>
          </a:xfrm>
        </p:spPr>
        <p:txBody>
          <a:bodyPr/>
          <a:lstStyle/>
          <a:p>
            <a:r>
              <a:rPr lang="en-US" dirty="0">
                <a:solidFill>
                  <a:schemeClr val="bg1">
                    <a:lumMod val="65000"/>
                  </a:schemeClr>
                </a:solidFill>
              </a:rPr>
              <a:t>Deborah calls Barak (4:6) to his duty</a:t>
            </a:r>
            <a:endParaRPr lang="en-US" sz="2200" dirty="0">
              <a:solidFill>
                <a:schemeClr val="bg1">
                  <a:lumMod val="65000"/>
                </a:schemeClr>
              </a:solidFill>
            </a:endParaRPr>
          </a:p>
          <a:p>
            <a:r>
              <a:rPr lang="en-US" dirty="0">
                <a:solidFill>
                  <a:schemeClr val="bg1">
                    <a:lumMod val="65000"/>
                  </a:schemeClr>
                </a:solidFill>
              </a:rPr>
              <a:t>Barak called Israelites </a:t>
            </a:r>
            <a:r>
              <a:rPr lang="en-US" dirty="0" smtClean="0">
                <a:solidFill>
                  <a:schemeClr val="bg1">
                    <a:lumMod val="65000"/>
                  </a:schemeClr>
                </a:solidFill>
                <a:sym typeface="Wingdings" panose="05000000000000000000" pitchFamily="2" charset="2"/>
              </a:rPr>
              <a:t></a:t>
            </a:r>
            <a:r>
              <a:rPr lang="en-US" dirty="0" smtClean="0">
                <a:solidFill>
                  <a:schemeClr val="bg1">
                    <a:lumMod val="65000"/>
                  </a:schemeClr>
                </a:solidFill>
              </a:rPr>
              <a:t> </a:t>
            </a:r>
            <a:r>
              <a:rPr lang="en-US" dirty="0">
                <a:solidFill>
                  <a:schemeClr val="bg1">
                    <a:lumMod val="65000"/>
                  </a:schemeClr>
                </a:solidFill>
              </a:rPr>
              <a:t>10,000 </a:t>
            </a:r>
            <a:r>
              <a:rPr lang="en-US" dirty="0" smtClean="0">
                <a:solidFill>
                  <a:schemeClr val="bg1">
                    <a:lumMod val="65000"/>
                  </a:schemeClr>
                </a:solidFill>
              </a:rPr>
              <a:t>came to Tabor</a:t>
            </a:r>
            <a:endParaRPr lang="en-US" sz="2200" dirty="0">
              <a:solidFill>
                <a:schemeClr val="bg1">
                  <a:lumMod val="65000"/>
                </a:schemeClr>
              </a:solidFill>
            </a:endParaRPr>
          </a:p>
          <a:p>
            <a:r>
              <a:rPr lang="en-US" dirty="0" err="1"/>
              <a:t>Sisera</a:t>
            </a:r>
            <a:r>
              <a:rPr lang="en-US" dirty="0"/>
              <a:t> drawn </a:t>
            </a:r>
            <a:r>
              <a:rPr lang="en-US" dirty="0" smtClean="0"/>
              <a:t>to Mt. Tabor </a:t>
            </a:r>
          </a:p>
          <a:p>
            <a:r>
              <a:rPr lang="en-US" dirty="0" err="1" smtClean="0"/>
              <a:t>Jabin</a:t>
            </a:r>
            <a:r>
              <a:rPr lang="en-US" dirty="0" smtClean="0"/>
              <a:t> defeated </a:t>
            </a:r>
            <a:r>
              <a:rPr lang="en-US" dirty="0"/>
              <a:t>by </a:t>
            </a:r>
            <a:r>
              <a:rPr lang="en-US" dirty="0" smtClean="0"/>
              <a:t>God (23), using storm </a:t>
            </a:r>
            <a:r>
              <a:rPr lang="en-US" dirty="0"/>
              <a:t>&amp; flood </a:t>
            </a:r>
            <a:endParaRPr lang="en-US" dirty="0" smtClean="0"/>
          </a:p>
          <a:p>
            <a:r>
              <a:rPr lang="en-US" dirty="0" err="1" smtClean="0"/>
              <a:t>Sisera</a:t>
            </a:r>
            <a:r>
              <a:rPr lang="en-US" dirty="0" smtClean="0"/>
              <a:t> escaped—but killed </a:t>
            </a:r>
            <a:r>
              <a:rPr lang="en-US" dirty="0"/>
              <a:t>by Jael, a </a:t>
            </a:r>
            <a:r>
              <a:rPr lang="en-US" dirty="0" err="1"/>
              <a:t>Kenite</a:t>
            </a:r>
            <a:r>
              <a:rPr lang="en-US" dirty="0" smtClean="0"/>
              <a:t>.</a:t>
            </a:r>
            <a:endParaRPr lang="en-US" sz="22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Tree>
    <p:extLst>
      <p:ext uri="{BB962C8B-B14F-4D97-AF65-F5344CB8AC3E}">
        <p14:creationId xmlns:p14="http://schemas.microsoft.com/office/powerpoint/2010/main" val="335499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Offer Ourselves Willingly</a:t>
            </a:r>
            <a:endParaRPr lang="en-US" dirty="0"/>
          </a:p>
        </p:txBody>
      </p:sp>
      <p:sp>
        <p:nvSpPr>
          <p:cNvPr id="3" name="Content Placeholder 2"/>
          <p:cNvSpPr>
            <a:spLocks noGrp="1"/>
          </p:cNvSpPr>
          <p:nvPr>
            <p:ph idx="1"/>
          </p:nvPr>
        </p:nvSpPr>
        <p:spPr>
          <a:xfrm>
            <a:off x="304800" y="723900"/>
            <a:ext cx="8534400" cy="4191000"/>
          </a:xfrm>
        </p:spPr>
        <p:txBody>
          <a:bodyPr/>
          <a:lstStyle/>
          <a:p>
            <a:pPr marL="403225" indent="-403225">
              <a:buFont typeface="+mj-lt"/>
              <a:buAutoNum type="arabicPeriod"/>
            </a:pPr>
            <a:r>
              <a:rPr lang="en-US" dirty="0" smtClean="0"/>
              <a:t>Show up!</a:t>
            </a:r>
          </a:p>
          <a:p>
            <a:pPr marL="403225" lvl="1" indent="0">
              <a:buNone/>
              <a:tabLst>
                <a:tab pos="1144588" algn="l"/>
              </a:tabLst>
            </a:pPr>
            <a:r>
              <a:rPr lang="en-US" altLang="en-US" b="0" dirty="0" smtClean="0"/>
              <a:t>(15-16) Reuben:  great resolves </a:t>
            </a:r>
            <a:r>
              <a:rPr lang="en-US" altLang="en-US" b="0" dirty="0"/>
              <a:t>&amp; </a:t>
            </a:r>
            <a:r>
              <a:rPr lang="en-US" altLang="en-US" b="0" dirty="0" smtClean="0"/>
              <a:t>searching </a:t>
            </a:r>
            <a:r>
              <a:rPr lang="en-US" altLang="en-US" b="0" dirty="0"/>
              <a:t>of </a:t>
            </a:r>
            <a:r>
              <a:rPr lang="en-US" altLang="en-US" b="0" dirty="0" smtClean="0"/>
              <a:t>heart</a:t>
            </a:r>
            <a:endParaRPr lang="en-US" altLang="en-US" b="0" dirty="0"/>
          </a:p>
          <a:p>
            <a:pPr marL="403225" lvl="1" indent="0">
              <a:buNone/>
              <a:tabLst>
                <a:tab pos="1144588" algn="l"/>
              </a:tabLst>
            </a:pPr>
            <a:r>
              <a:rPr lang="en-US" altLang="en-US" b="0" dirty="0" smtClean="0"/>
              <a:t>(17) Gilead</a:t>
            </a:r>
            <a:r>
              <a:rPr lang="en-US" altLang="en-US" b="0" dirty="0"/>
              <a:t>, Dan, &amp; </a:t>
            </a:r>
            <a:r>
              <a:rPr lang="en-US" altLang="en-US" b="0" dirty="0" smtClean="0"/>
              <a:t>Asher:   </a:t>
            </a:r>
            <a:r>
              <a:rPr lang="en-US" altLang="en-US" b="0" dirty="0"/>
              <a:t>stayed </a:t>
            </a:r>
            <a:r>
              <a:rPr lang="en-US" altLang="en-US" b="0" dirty="0" smtClean="0"/>
              <a:t>home or on ships.</a:t>
            </a:r>
            <a:endParaRPr lang="en-US" altLang="en-US" b="0" dirty="0"/>
          </a:p>
          <a:p>
            <a:pPr marL="403225" lvl="1" indent="0">
              <a:buNone/>
              <a:tabLst>
                <a:tab pos="1144588" algn="l"/>
              </a:tabLst>
            </a:pPr>
            <a:r>
              <a:rPr lang="en-US" altLang="en-US" b="0" dirty="0" smtClean="0"/>
              <a:t>(23) </a:t>
            </a:r>
            <a:r>
              <a:rPr lang="en-US" altLang="en-US" b="0" dirty="0" err="1" smtClean="0"/>
              <a:t>Meroz</a:t>
            </a:r>
            <a:r>
              <a:rPr lang="en-US" altLang="en-US" b="0" dirty="0" smtClean="0"/>
              <a:t> </a:t>
            </a:r>
            <a:r>
              <a:rPr lang="en-US" altLang="en-US" b="0" dirty="0"/>
              <a:t>did not </a:t>
            </a:r>
            <a:r>
              <a:rPr lang="en-US" altLang="en-US" b="0" dirty="0" smtClean="0"/>
              <a:t>come to help </a:t>
            </a:r>
            <a:r>
              <a:rPr lang="en-US" altLang="en-US" b="0" dirty="0" smtClean="0">
                <a:sym typeface="Wingdings" panose="05000000000000000000" pitchFamily="2" charset="2"/>
              </a:rPr>
              <a:t> </a:t>
            </a:r>
            <a:r>
              <a:rPr lang="en-US" altLang="en-US" b="0" dirty="0" smtClean="0"/>
              <a:t>Cursed</a:t>
            </a:r>
            <a:r>
              <a:rPr lang="en-US" altLang="en-US" b="0" dirty="0"/>
              <a:t>!</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val="214185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Offer Ourselves Willingly</a:t>
            </a:r>
            <a:endParaRPr lang="en-US" dirty="0"/>
          </a:p>
        </p:txBody>
      </p:sp>
      <p:sp>
        <p:nvSpPr>
          <p:cNvPr id="3" name="Content Placeholder 2"/>
          <p:cNvSpPr>
            <a:spLocks noGrp="1"/>
          </p:cNvSpPr>
          <p:nvPr>
            <p:ph idx="1"/>
          </p:nvPr>
        </p:nvSpPr>
        <p:spPr>
          <a:xfrm>
            <a:off x="304800" y="723900"/>
            <a:ext cx="8839200" cy="4876800"/>
          </a:xfrm>
        </p:spPr>
        <p:txBody>
          <a:bodyPr>
            <a:normAutofit/>
          </a:bodyPr>
          <a:lstStyle/>
          <a:p>
            <a:pPr marL="403225" indent="-403225">
              <a:spcBef>
                <a:spcPts val="0"/>
              </a:spcBef>
              <a:spcAft>
                <a:spcPts val="1200"/>
              </a:spcAft>
              <a:buFont typeface="+mj-lt"/>
              <a:buAutoNum type="arabicPeriod"/>
            </a:pPr>
            <a:r>
              <a:rPr lang="en-US" dirty="0" smtClean="0">
                <a:solidFill>
                  <a:schemeClr val="bg1">
                    <a:lumMod val="65000"/>
                  </a:schemeClr>
                </a:solidFill>
              </a:rPr>
              <a:t>Show up!</a:t>
            </a:r>
          </a:p>
          <a:p>
            <a:pPr marL="403225" indent="-403225">
              <a:spcBef>
                <a:spcPts val="0"/>
              </a:spcBef>
              <a:spcAft>
                <a:spcPts val="600"/>
              </a:spcAft>
              <a:buFont typeface="+mj-lt"/>
              <a:buAutoNum type="arabicPeriod"/>
            </a:pPr>
            <a:r>
              <a:rPr lang="en-US" dirty="0" smtClean="0"/>
              <a:t>Bring and use what you have</a:t>
            </a:r>
          </a:p>
          <a:p>
            <a:pPr marL="403225" lvl="1" indent="0">
              <a:spcBef>
                <a:spcPts val="0"/>
              </a:spcBef>
              <a:spcAft>
                <a:spcPts val="600"/>
              </a:spcAft>
              <a:buNone/>
            </a:pPr>
            <a:r>
              <a:rPr lang="en-US" altLang="en-US" sz="3000" b="0" dirty="0"/>
              <a:t>(14) Ephraim </a:t>
            </a:r>
            <a:r>
              <a:rPr lang="en-US" altLang="en-US" sz="3000" b="0" dirty="0" smtClean="0"/>
              <a:t>– “Roots </a:t>
            </a:r>
            <a:r>
              <a:rPr lang="en-US" altLang="en-US" sz="3000" b="0" dirty="0"/>
              <a:t>in </a:t>
            </a:r>
            <a:r>
              <a:rPr lang="en-US" altLang="en-US" sz="3000" b="0" dirty="0" smtClean="0"/>
              <a:t>[against] Amalek”.</a:t>
            </a:r>
            <a:endParaRPr lang="en-US" altLang="en-US" sz="3000" b="0" dirty="0"/>
          </a:p>
          <a:p>
            <a:pPr marL="403225" lvl="1" indent="0">
              <a:spcBef>
                <a:spcPts val="0"/>
              </a:spcBef>
              <a:spcAft>
                <a:spcPts val="600"/>
              </a:spcAft>
              <a:buNone/>
            </a:pPr>
            <a:r>
              <a:rPr lang="en-US" altLang="en-US" sz="3000" b="0" dirty="0"/>
              <a:t>(14) Benjamin </a:t>
            </a:r>
            <a:r>
              <a:rPr lang="en-US" altLang="en-US" sz="3000" b="0" dirty="0" smtClean="0"/>
              <a:t>– (skill, I </a:t>
            </a:r>
            <a:r>
              <a:rPr lang="en-US" altLang="en-US" sz="3000" b="0" dirty="0" err="1"/>
              <a:t>Chron</a:t>
            </a:r>
            <a:r>
              <a:rPr lang="en-US" altLang="en-US" sz="3000" b="0" dirty="0"/>
              <a:t> 12:2)</a:t>
            </a:r>
          </a:p>
          <a:p>
            <a:pPr marL="403225" lvl="1" indent="0">
              <a:spcBef>
                <a:spcPts val="0"/>
              </a:spcBef>
              <a:spcAft>
                <a:spcPts val="600"/>
              </a:spcAft>
              <a:buNone/>
            </a:pPr>
            <a:r>
              <a:rPr lang="en-US" altLang="en-US" sz="3000" b="0" dirty="0"/>
              <a:t>(14) </a:t>
            </a:r>
            <a:r>
              <a:rPr lang="en-US" altLang="en-US" sz="3000" b="0" dirty="0" smtClean="0"/>
              <a:t>Machir – “lawgivers” </a:t>
            </a:r>
            <a:r>
              <a:rPr lang="en-US" altLang="en-US" sz="3000" b="0" dirty="0"/>
              <a:t>&amp; Zebulun </a:t>
            </a:r>
            <a:r>
              <a:rPr lang="en-US" altLang="en-US" sz="3000" b="0" dirty="0" smtClean="0"/>
              <a:t>“writing tools”</a:t>
            </a:r>
          </a:p>
          <a:p>
            <a:pPr marL="403225" lvl="1" indent="0">
              <a:spcBef>
                <a:spcPts val="0"/>
              </a:spcBef>
              <a:spcAft>
                <a:spcPts val="600"/>
              </a:spcAft>
              <a:buNone/>
            </a:pPr>
            <a:r>
              <a:rPr lang="en-US" altLang="en-US" sz="3000" b="0" dirty="0" smtClean="0"/>
              <a:t>(</a:t>
            </a:r>
            <a:r>
              <a:rPr lang="en-US" altLang="en-US" sz="3000" b="0" dirty="0"/>
              <a:t>15) Issachar </a:t>
            </a:r>
            <a:r>
              <a:rPr lang="en-US" altLang="en-US" sz="3000" b="0" dirty="0" smtClean="0"/>
              <a:t>– “at Barak’s </a:t>
            </a:r>
            <a:r>
              <a:rPr lang="en-US" altLang="en-US" sz="3000" b="0" dirty="0"/>
              <a:t>feet</a:t>
            </a:r>
            <a:r>
              <a:rPr lang="en-US" altLang="en-US" sz="3000" b="0" dirty="0" smtClean="0"/>
              <a:t>”</a:t>
            </a:r>
            <a:endParaRPr lang="en-US" altLang="en-US" sz="3000" b="0" dirty="0"/>
          </a:p>
          <a:p>
            <a:pPr marL="403225" lvl="1" indent="0">
              <a:spcBef>
                <a:spcPts val="0"/>
              </a:spcBef>
              <a:spcAft>
                <a:spcPts val="600"/>
              </a:spcAft>
              <a:buNone/>
            </a:pPr>
            <a:r>
              <a:rPr lang="en-US" altLang="en-US" sz="3000" b="0" dirty="0"/>
              <a:t>(18) Zebulun &amp; Naphtali </a:t>
            </a:r>
            <a:r>
              <a:rPr lang="en-US" altLang="en-US" sz="3000" b="0" dirty="0" smtClean="0"/>
              <a:t>– risked </a:t>
            </a:r>
            <a:r>
              <a:rPr lang="en-US" altLang="en-US" sz="3000" b="0" dirty="0"/>
              <a:t>their </a:t>
            </a:r>
            <a:r>
              <a:rPr lang="en-US" altLang="en-US" sz="3000" b="0" dirty="0" smtClean="0"/>
              <a:t>lives</a:t>
            </a:r>
            <a:endParaRPr lang="en-US" altLang="en-US" sz="3000" b="0" dirty="0"/>
          </a:p>
          <a:p>
            <a:pPr marL="403225" lvl="1" indent="0">
              <a:spcBef>
                <a:spcPts val="0"/>
              </a:spcBef>
              <a:spcAft>
                <a:spcPts val="600"/>
              </a:spcAft>
              <a:buNone/>
            </a:pPr>
            <a:r>
              <a:rPr lang="en-US" altLang="en-US" sz="3000" b="0" dirty="0"/>
              <a:t>(24-26) Jael </a:t>
            </a:r>
            <a:r>
              <a:rPr lang="en-US" altLang="en-US" sz="3000" b="0" dirty="0" smtClean="0"/>
              <a:t>– used </a:t>
            </a:r>
            <a:r>
              <a:rPr lang="en-US" altLang="en-US" sz="3000" b="0" dirty="0"/>
              <a:t>what was ‘at hand</a:t>
            </a:r>
            <a:r>
              <a:rPr lang="en-US" altLang="en-US" sz="3000" b="0" dirty="0" smtClean="0"/>
              <a:t>’</a:t>
            </a:r>
            <a:endParaRPr lang="en-US" altLang="en-US" sz="3000"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Tree>
    <p:extLst>
      <p:ext uri="{BB962C8B-B14F-4D97-AF65-F5344CB8AC3E}">
        <p14:creationId xmlns:p14="http://schemas.microsoft.com/office/powerpoint/2010/main" val="7746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and use what you have</a:t>
            </a:r>
            <a:endParaRPr lang="en-US" dirty="0"/>
          </a:p>
        </p:txBody>
      </p:sp>
      <p:sp>
        <p:nvSpPr>
          <p:cNvPr id="3" name="Content Placeholder 2"/>
          <p:cNvSpPr>
            <a:spLocks noGrp="1"/>
          </p:cNvSpPr>
          <p:nvPr>
            <p:ph idx="1"/>
          </p:nvPr>
        </p:nvSpPr>
        <p:spPr>
          <a:xfrm>
            <a:off x="304800" y="1028700"/>
            <a:ext cx="8610600" cy="4038600"/>
          </a:xfrm>
        </p:spPr>
        <p:txBody>
          <a:bodyPr/>
          <a:lstStyle/>
          <a:p>
            <a:pPr marL="0" indent="0">
              <a:buNone/>
            </a:pPr>
            <a:r>
              <a:rPr lang="en-US" dirty="0">
                <a:solidFill>
                  <a:srgbClr val="FFFF00"/>
                </a:solidFill>
              </a:rPr>
              <a:t>As each has received a gift, use it </a:t>
            </a:r>
            <a:r>
              <a:rPr lang="en-US" b="0" dirty="0"/>
              <a:t>to serve one another, as good stewards of God's varied grace: </a:t>
            </a:r>
            <a:r>
              <a:rPr lang="en-US" b="0" baseline="30000" dirty="0"/>
              <a:t>11 </a:t>
            </a:r>
            <a:r>
              <a:rPr lang="en-US" b="0" dirty="0"/>
              <a:t>whoever speaks, as one who speaks oracles of God; whoever serves, as one who serves by the strength that God supplies—in order that in everything God may be glorified through Jesus </a:t>
            </a:r>
            <a:r>
              <a:rPr lang="en-US" b="0" dirty="0" smtClean="0"/>
              <a:t>Christ.  </a:t>
            </a:r>
            <a:r>
              <a:rPr lang="en-US" b="0" i="1" dirty="0" smtClean="0"/>
              <a:t>(I Pet 4:10-11)</a:t>
            </a:r>
            <a:endParaRPr lang="en-US" b="0" i="1"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Tree>
    <p:extLst>
      <p:ext uri="{BB962C8B-B14F-4D97-AF65-F5344CB8AC3E}">
        <p14:creationId xmlns:p14="http://schemas.microsoft.com/office/powerpoint/2010/main" val="1159349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Offer Ourselves Willingly</a:t>
            </a:r>
            <a:endParaRPr lang="en-US" dirty="0"/>
          </a:p>
        </p:txBody>
      </p:sp>
      <p:sp>
        <p:nvSpPr>
          <p:cNvPr id="3" name="Content Placeholder 2"/>
          <p:cNvSpPr>
            <a:spLocks noGrp="1"/>
          </p:cNvSpPr>
          <p:nvPr>
            <p:ph idx="1"/>
          </p:nvPr>
        </p:nvSpPr>
        <p:spPr>
          <a:xfrm>
            <a:off x="304800" y="723900"/>
            <a:ext cx="8839200" cy="4584700"/>
          </a:xfrm>
        </p:spPr>
        <p:txBody>
          <a:bodyPr>
            <a:normAutofit/>
          </a:bodyPr>
          <a:lstStyle/>
          <a:p>
            <a:pPr marL="403225" indent="-403225">
              <a:buFont typeface="+mj-lt"/>
              <a:buAutoNum type="arabicPeriod"/>
            </a:pPr>
            <a:r>
              <a:rPr lang="en-US" dirty="0" smtClean="0">
                <a:solidFill>
                  <a:schemeClr val="bg1">
                    <a:lumMod val="65000"/>
                  </a:schemeClr>
                </a:solidFill>
              </a:rPr>
              <a:t>Show up!</a:t>
            </a:r>
          </a:p>
          <a:p>
            <a:pPr marL="403225" indent="-403225">
              <a:buFont typeface="+mj-lt"/>
              <a:buAutoNum type="arabicPeriod"/>
            </a:pPr>
            <a:r>
              <a:rPr lang="en-US" dirty="0" smtClean="0">
                <a:solidFill>
                  <a:schemeClr val="bg1">
                    <a:lumMod val="65000"/>
                  </a:schemeClr>
                </a:solidFill>
              </a:rPr>
              <a:t>Bring and use what you have</a:t>
            </a:r>
          </a:p>
          <a:p>
            <a:pPr marL="403225" indent="-403225">
              <a:buFont typeface="+mj-lt"/>
              <a:buAutoNum type="arabicPeriod"/>
            </a:pPr>
            <a:r>
              <a:rPr lang="en-US" dirty="0" smtClean="0"/>
              <a:t>Be a leader-maker</a:t>
            </a:r>
          </a:p>
          <a:p>
            <a:pPr marL="914400" lvl="1" indent="-514350">
              <a:buFont typeface="+mj-lt"/>
              <a:buAutoNum type="arabicPeriod"/>
            </a:pPr>
            <a:endParaRPr lang="en-US" altLang="en-US" sz="2600"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15</a:t>
            </a:fld>
            <a:endParaRPr lang="en-US"/>
          </a:p>
        </p:txBody>
      </p:sp>
    </p:spTree>
    <p:extLst>
      <p:ext uri="{BB962C8B-B14F-4D97-AF65-F5344CB8AC3E}">
        <p14:creationId xmlns:p14="http://schemas.microsoft.com/office/powerpoint/2010/main" val="1549561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Deborah</a:t>
            </a:r>
            <a:endParaRPr lang="en-US" dirty="0"/>
          </a:p>
        </p:txBody>
      </p:sp>
      <p:sp>
        <p:nvSpPr>
          <p:cNvPr id="3" name="Content Placeholder 2"/>
          <p:cNvSpPr>
            <a:spLocks noGrp="1"/>
          </p:cNvSpPr>
          <p:nvPr>
            <p:ph idx="1"/>
          </p:nvPr>
        </p:nvSpPr>
        <p:spPr/>
        <p:txBody>
          <a:bodyPr>
            <a:normAutofit/>
          </a:bodyPr>
          <a:lstStyle/>
          <a:p>
            <a:r>
              <a:rPr lang="en-US" sz="3600" dirty="0" smtClean="0"/>
              <a:t>Wife </a:t>
            </a:r>
            <a:r>
              <a:rPr lang="en-US" sz="3600" dirty="0"/>
              <a:t>(4:4)</a:t>
            </a:r>
          </a:p>
          <a:p>
            <a:r>
              <a:rPr lang="en-US" sz="3600" dirty="0" smtClean="0"/>
              <a:t>Prophetess </a:t>
            </a:r>
            <a:r>
              <a:rPr lang="en-US" sz="3600" dirty="0"/>
              <a:t>(4:4</a:t>
            </a:r>
            <a:r>
              <a:rPr lang="en-US" sz="3600" dirty="0" smtClean="0"/>
              <a:t>) – spoke for God </a:t>
            </a:r>
          </a:p>
          <a:p>
            <a:r>
              <a:rPr lang="en-US" sz="3600" dirty="0" smtClean="0"/>
              <a:t>Judge (4:4,5) – pronounced verdicts</a:t>
            </a:r>
          </a:p>
          <a:p>
            <a:r>
              <a:rPr lang="en-US" sz="3600" dirty="0" smtClean="0"/>
              <a:t>Mother… in Israel (5:7, and see 4:5)</a:t>
            </a:r>
            <a:endParaRPr lang="en-US" sz="36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spTree>
    <p:extLst>
      <p:ext uri="{BB962C8B-B14F-4D97-AF65-F5344CB8AC3E}">
        <p14:creationId xmlns:p14="http://schemas.microsoft.com/office/powerpoint/2010/main" val="44273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1193800"/>
          </a:xfrm>
        </p:spPr>
        <p:txBody>
          <a:bodyPr/>
          <a:lstStyle/>
          <a:p>
            <a:r>
              <a:rPr lang="en-US" dirty="0" smtClean="0"/>
              <a:t>Deborah – Leader-maker</a:t>
            </a:r>
            <a:br>
              <a:rPr lang="en-US" dirty="0" smtClean="0"/>
            </a:br>
            <a:r>
              <a:rPr lang="en-US" dirty="0" smtClean="0"/>
              <a:t>(By Admonition)</a:t>
            </a:r>
            <a:endParaRPr lang="en-US" dirty="0"/>
          </a:p>
        </p:txBody>
      </p:sp>
      <p:sp>
        <p:nvSpPr>
          <p:cNvPr id="3" name="Content Placeholder 2"/>
          <p:cNvSpPr>
            <a:spLocks noGrp="1"/>
          </p:cNvSpPr>
          <p:nvPr>
            <p:ph idx="1"/>
          </p:nvPr>
        </p:nvSpPr>
        <p:spPr>
          <a:xfrm>
            <a:off x="152400" y="1638300"/>
            <a:ext cx="8839200" cy="3048000"/>
          </a:xfrm>
        </p:spPr>
        <p:txBody>
          <a:bodyPr>
            <a:normAutofit/>
          </a:bodyPr>
          <a:lstStyle/>
          <a:p>
            <a:pPr marL="0" indent="0">
              <a:buNone/>
            </a:pPr>
            <a:r>
              <a:rPr lang="en-US" b="0" dirty="0"/>
              <a:t>Then she sent and called for Barak the son of </a:t>
            </a:r>
            <a:r>
              <a:rPr lang="en-US" b="0" dirty="0" err="1"/>
              <a:t>Abinoam</a:t>
            </a:r>
            <a:r>
              <a:rPr lang="en-US" b="0" dirty="0"/>
              <a:t> from </a:t>
            </a:r>
            <a:r>
              <a:rPr lang="en-US" b="0" dirty="0" err="1"/>
              <a:t>Kedesh</a:t>
            </a:r>
            <a:r>
              <a:rPr lang="en-US" b="0" dirty="0"/>
              <a:t> in Naphtali, and said to him, “</a:t>
            </a:r>
            <a:r>
              <a:rPr lang="en-US" dirty="0">
                <a:solidFill>
                  <a:srgbClr val="FFFF00"/>
                </a:solidFill>
              </a:rPr>
              <a:t>Has not the </a:t>
            </a:r>
            <a:r>
              <a:rPr lang="en-US" cap="small" dirty="0">
                <a:solidFill>
                  <a:srgbClr val="FFFF00"/>
                </a:solidFill>
              </a:rPr>
              <a:t>Lord</a:t>
            </a:r>
            <a:r>
              <a:rPr lang="en-US" dirty="0">
                <a:solidFill>
                  <a:srgbClr val="FFFF00"/>
                </a:solidFill>
              </a:rPr>
              <a:t> God of Israel commanded</a:t>
            </a:r>
            <a:r>
              <a:rPr lang="en-US" b="0" dirty="0"/>
              <a:t>, ‘Go and deploy troops at Mount </a:t>
            </a:r>
            <a:r>
              <a:rPr lang="en-US" b="0" dirty="0" smtClean="0"/>
              <a:t>Tabor…” (Judges 4:6-7)</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val="1830280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Leader-makers</a:t>
            </a:r>
            <a:endParaRPr lang="en-US" dirty="0"/>
          </a:p>
        </p:txBody>
      </p:sp>
      <p:sp>
        <p:nvSpPr>
          <p:cNvPr id="3" name="Content Placeholder 2"/>
          <p:cNvSpPr>
            <a:spLocks noGrp="1"/>
          </p:cNvSpPr>
          <p:nvPr>
            <p:ph idx="1"/>
          </p:nvPr>
        </p:nvSpPr>
        <p:spPr>
          <a:xfrm>
            <a:off x="304800" y="1028700"/>
            <a:ext cx="8610600" cy="4432300"/>
          </a:xfrm>
        </p:spPr>
        <p:txBody>
          <a:bodyPr>
            <a:normAutofit/>
          </a:bodyPr>
          <a:lstStyle/>
          <a:p>
            <a:r>
              <a:rPr lang="en-US" dirty="0"/>
              <a:t>Lois and Eunice taught Timothy</a:t>
            </a:r>
            <a:br>
              <a:rPr lang="en-US" dirty="0"/>
            </a:br>
            <a:r>
              <a:rPr lang="en-US" dirty="0"/>
              <a:t>(II Tim 1:5; 3:15)</a:t>
            </a:r>
          </a:p>
          <a:p>
            <a:r>
              <a:rPr lang="en-US" dirty="0"/>
              <a:t>Paul selected, trained, &amp; encouraged Timothy</a:t>
            </a:r>
            <a:br>
              <a:rPr lang="en-US" dirty="0"/>
            </a:br>
            <a:r>
              <a:rPr lang="en-US" dirty="0"/>
              <a:t>(Phil 2:22)</a:t>
            </a:r>
          </a:p>
          <a:p>
            <a:r>
              <a:rPr lang="en-US" dirty="0" smtClean="0"/>
              <a:t>Barnabas vouched for &amp; recruited Saul </a:t>
            </a:r>
            <a:br>
              <a:rPr lang="en-US" dirty="0" smtClean="0"/>
            </a:br>
            <a:r>
              <a:rPr lang="en-US" dirty="0" smtClean="0"/>
              <a:t>(Acts 9:26-27; Acts 11:25)</a:t>
            </a:r>
          </a:p>
          <a:p>
            <a:r>
              <a:rPr lang="en-US" dirty="0" smtClean="0"/>
              <a:t>Jesus selected &amp; trained the 12</a:t>
            </a:r>
            <a:br>
              <a:rPr lang="en-US" dirty="0" smtClean="0"/>
            </a:br>
            <a:r>
              <a:rPr lang="en-US" dirty="0" smtClean="0"/>
              <a:t>(John 17:12-15)</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Tree>
    <p:extLst>
      <p:ext uri="{BB962C8B-B14F-4D97-AF65-F5344CB8AC3E}">
        <p14:creationId xmlns:p14="http://schemas.microsoft.com/office/powerpoint/2010/main" val="327438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0"/>
            <a:ext cx="7772400" cy="508000"/>
          </a:xfrm>
        </p:spPr>
        <p:txBody>
          <a:bodyPr/>
          <a:lstStyle/>
          <a:p>
            <a:r>
              <a:rPr lang="en-US" dirty="0" smtClean="0"/>
              <a:t>Deborah – Leader-maker</a:t>
            </a:r>
            <a:br>
              <a:rPr lang="en-US" dirty="0" smtClean="0"/>
            </a:br>
            <a:r>
              <a:rPr lang="en-US" dirty="0" smtClean="0"/>
              <a:t>(by Following)</a:t>
            </a:r>
            <a:endParaRPr lang="en-US" dirty="0"/>
          </a:p>
        </p:txBody>
      </p:sp>
      <p:sp>
        <p:nvSpPr>
          <p:cNvPr id="3" name="Content Placeholder 2"/>
          <p:cNvSpPr>
            <a:spLocks noGrp="1"/>
          </p:cNvSpPr>
          <p:nvPr>
            <p:ph idx="1"/>
          </p:nvPr>
        </p:nvSpPr>
        <p:spPr>
          <a:xfrm>
            <a:off x="152400" y="1790700"/>
            <a:ext cx="8839200" cy="3200400"/>
          </a:xfrm>
        </p:spPr>
        <p:txBody>
          <a:bodyPr>
            <a:normAutofit/>
          </a:bodyPr>
          <a:lstStyle/>
          <a:p>
            <a:pPr marL="0" indent="0">
              <a:buNone/>
            </a:pPr>
            <a:r>
              <a:rPr lang="en-US" b="0" dirty="0"/>
              <a:t>And Barak said to her, “If you will go with me, then I will go; but if you will not go with me, I will not go!”</a:t>
            </a:r>
          </a:p>
          <a:p>
            <a:pPr marL="0" indent="0">
              <a:buNone/>
            </a:pPr>
            <a:r>
              <a:rPr lang="en-US" b="0" baseline="30000" dirty="0"/>
              <a:t>9 </a:t>
            </a:r>
            <a:r>
              <a:rPr lang="en-US" b="0" dirty="0"/>
              <a:t>So she said, “</a:t>
            </a:r>
            <a:r>
              <a:rPr lang="en-US" dirty="0">
                <a:solidFill>
                  <a:srgbClr val="FFFF00"/>
                </a:solidFill>
              </a:rPr>
              <a:t>I will surely go with </a:t>
            </a:r>
            <a:r>
              <a:rPr lang="en-US" dirty="0" smtClean="0">
                <a:solidFill>
                  <a:srgbClr val="FFFF00"/>
                </a:solidFill>
              </a:rPr>
              <a:t>you</a:t>
            </a:r>
            <a:r>
              <a:rPr lang="en-US" b="0" dirty="0" smtClean="0"/>
              <a:t>…”</a:t>
            </a:r>
            <a:endParaRPr lang="en-US" b="0" dirty="0"/>
          </a:p>
          <a:p>
            <a:pPr marL="0" indent="0">
              <a:buNone/>
            </a:pPr>
            <a:r>
              <a:rPr lang="en-US" b="0" dirty="0" smtClean="0"/>
              <a:t>(Judges 4:8-9)</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Tree>
    <p:extLst>
      <p:ext uri="{BB962C8B-B14F-4D97-AF65-F5344CB8AC3E}">
        <p14:creationId xmlns:p14="http://schemas.microsoft.com/office/powerpoint/2010/main" val="1788240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400300"/>
            <a:ext cx="9144000" cy="508000"/>
          </a:xfrm>
        </p:spPr>
        <p:txBody>
          <a:bodyPr/>
          <a:lstStyle/>
          <a:p>
            <a:r>
              <a:rPr lang="en-US" dirty="0" smtClean="0"/>
              <a:t>What is Leadership?</a:t>
            </a:r>
            <a:endParaRPr lang="en-US" dirty="0"/>
          </a:p>
        </p:txBody>
      </p:sp>
      <p:sp>
        <p:nvSpPr>
          <p:cNvPr id="3" name="Slide Number Placeholder 2"/>
          <p:cNvSpPr>
            <a:spLocks noGrp="1"/>
          </p:cNvSpPr>
          <p:nvPr>
            <p:ph type="sldNum" sz="quarter" idx="12"/>
          </p:nvPr>
        </p:nvSpPr>
        <p:spPr/>
        <p:txBody>
          <a:bodyPr/>
          <a:lstStyle/>
          <a:p>
            <a:pPr>
              <a:defRPr/>
            </a:pPr>
            <a:fld id="{CF9D5E7F-5B88-49A2-B514-B1E99E37D880}" type="slidenum">
              <a:rPr lang="en-US" smtClean="0"/>
              <a:pPr>
                <a:defRPr/>
              </a:pPr>
              <a:t>2</a:t>
            </a:fld>
            <a:endParaRPr lang="en-US"/>
          </a:p>
        </p:txBody>
      </p:sp>
    </p:spTree>
    <p:extLst>
      <p:ext uri="{BB962C8B-B14F-4D97-AF65-F5344CB8AC3E}">
        <p14:creationId xmlns:p14="http://schemas.microsoft.com/office/powerpoint/2010/main" val="31230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Household of </a:t>
            </a:r>
            <a:r>
              <a:rPr lang="en-US" dirty="0" err="1" smtClean="0"/>
              <a:t>Stephanas</a:t>
            </a:r>
            <a:endParaRPr lang="en-US" dirty="0"/>
          </a:p>
        </p:txBody>
      </p:sp>
      <p:sp>
        <p:nvSpPr>
          <p:cNvPr id="3" name="Content Placeholder 2"/>
          <p:cNvSpPr>
            <a:spLocks noGrp="1"/>
          </p:cNvSpPr>
          <p:nvPr>
            <p:ph idx="1"/>
          </p:nvPr>
        </p:nvSpPr>
        <p:spPr>
          <a:xfrm>
            <a:off x="304800" y="952500"/>
            <a:ext cx="8610600" cy="4419600"/>
          </a:xfrm>
        </p:spPr>
        <p:txBody>
          <a:bodyPr/>
          <a:lstStyle/>
          <a:p>
            <a:pPr marL="0" indent="0">
              <a:buNone/>
            </a:pPr>
            <a:r>
              <a:rPr lang="en-US" b="0" dirty="0"/>
              <a:t>Now I urge you, brothers—you know that the household of </a:t>
            </a:r>
            <a:r>
              <a:rPr lang="en-US" b="0" dirty="0" err="1"/>
              <a:t>Stephanas</a:t>
            </a:r>
            <a:r>
              <a:rPr lang="en-US" b="0" dirty="0"/>
              <a:t> were the first converts in Achaia, and that they have devoted themselves to the service of the saints— </a:t>
            </a:r>
            <a:r>
              <a:rPr lang="en-US" b="0" baseline="30000" dirty="0"/>
              <a:t>16 </a:t>
            </a:r>
            <a:r>
              <a:rPr lang="en-US" dirty="0">
                <a:solidFill>
                  <a:srgbClr val="FFFF00"/>
                </a:solidFill>
              </a:rPr>
              <a:t>be subject to such as these, and to every fellow worker and laborer</a:t>
            </a:r>
            <a:r>
              <a:rPr lang="en-US" b="0" dirty="0"/>
              <a:t>. </a:t>
            </a:r>
            <a:endParaRPr lang="en-US" b="0" dirty="0" smtClean="0"/>
          </a:p>
          <a:p>
            <a:pPr marL="0" indent="0">
              <a:buNone/>
            </a:pPr>
            <a:r>
              <a:rPr lang="en-US" b="0" dirty="0" smtClean="0"/>
              <a:t>(I </a:t>
            </a:r>
            <a:r>
              <a:rPr lang="en-US" b="0" dirty="0" err="1" smtClean="0"/>
              <a:t>Cor</a:t>
            </a:r>
            <a:r>
              <a:rPr lang="en-US" b="0" dirty="0" smtClean="0"/>
              <a:t> 16:15-16)</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20</a:t>
            </a:fld>
            <a:endParaRPr lang="en-US"/>
          </a:p>
        </p:txBody>
      </p:sp>
    </p:spTree>
    <p:extLst>
      <p:ext uri="{BB962C8B-B14F-4D97-AF65-F5344CB8AC3E}">
        <p14:creationId xmlns:p14="http://schemas.microsoft.com/office/powerpoint/2010/main" val="3181587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Phoebe – Helping Helpers</a:t>
            </a:r>
            <a:endParaRPr lang="en-US" dirty="0"/>
          </a:p>
        </p:txBody>
      </p:sp>
      <p:sp>
        <p:nvSpPr>
          <p:cNvPr id="3" name="Content Placeholder 2"/>
          <p:cNvSpPr>
            <a:spLocks noGrp="1"/>
          </p:cNvSpPr>
          <p:nvPr>
            <p:ph idx="1"/>
          </p:nvPr>
        </p:nvSpPr>
        <p:spPr>
          <a:xfrm>
            <a:off x="152400" y="749300"/>
            <a:ext cx="8915400" cy="4318000"/>
          </a:xfrm>
        </p:spPr>
        <p:txBody>
          <a:bodyPr/>
          <a:lstStyle/>
          <a:p>
            <a:pPr marL="0" indent="0">
              <a:buNone/>
            </a:pPr>
            <a:r>
              <a:rPr lang="en-US" b="0" dirty="0"/>
              <a:t>I commend to you Phoebe our sister, who is a servant of the church in </a:t>
            </a:r>
            <a:r>
              <a:rPr lang="en-US" b="0" dirty="0" err="1"/>
              <a:t>Cenchrea</a:t>
            </a:r>
            <a:r>
              <a:rPr lang="en-US" b="0" dirty="0"/>
              <a:t>, </a:t>
            </a:r>
            <a:r>
              <a:rPr lang="en-US" b="0" baseline="30000" dirty="0"/>
              <a:t>2 </a:t>
            </a:r>
            <a:r>
              <a:rPr lang="en-US" b="0" dirty="0"/>
              <a:t>that you may receive her in the Lord in a manner worthy of the saints, and </a:t>
            </a:r>
            <a:r>
              <a:rPr lang="en-US" dirty="0">
                <a:solidFill>
                  <a:srgbClr val="FFFF00"/>
                </a:solidFill>
              </a:rPr>
              <a:t>assist her in whatever business she has </a:t>
            </a:r>
            <a:r>
              <a:rPr lang="en-US" b="0" dirty="0"/>
              <a:t>need of you; for indeed </a:t>
            </a:r>
            <a:r>
              <a:rPr lang="en-US" dirty="0">
                <a:solidFill>
                  <a:srgbClr val="FFFF00"/>
                </a:solidFill>
              </a:rPr>
              <a:t>she has been a helper </a:t>
            </a:r>
            <a:r>
              <a:rPr lang="en-US" b="0" dirty="0"/>
              <a:t>of many and of myself also</a:t>
            </a:r>
            <a:r>
              <a:rPr lang="en-US" b="0" dirty="0" smtClean="0"/>
              <a:t>.  (Rom 16:1-2)</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21</a:t>
            </a:fld>
            <a:endParaRPr lang="en-US"/>
          </a:p>
        </p:txBody>
      </p:sp>
    </p:spTree>
    <p:extLst>
      <p:ext uri="{BB962C8B-B14F-4D97-AF65-F5344CB8AC3E}">
        <p14:creationId xmlns:p14="http://schemas.microsoft.com/office/powerpoint/2010/main" val="2905390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Offering Willingly…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Show Up!</a:t>
            </a:r>
          </a:p>
          <a:p>
            <a:pPr marL="514350" indent="-514350">
              <a:buFont typeface="+mj-lt"/>
              <a:buAutoNum type="arabicPeriod"/>
            </a:pPr>
            <a:r>
              <a:rPr lang="en-US" dirty="0" smtClean="0"/>
              <a:t>Use the skills you have.</a:t>
            </a:r>
          </a:p>
          <a:p>
            <a:pPr marL="514350" indent="-514350">
              <a:buFont typeface="+mj-lt"/>
              <a:buAutoNum type="arabicPeriod"/>
            </a:pPr>
            <a:r>
              <a:rPr lang="en-US" dirty="0" smtClean="0"/>
              <a:t>Be a Leader-maker</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22</a:t>
            </a:fld>
            <a:endParaRPr lang="en-US"/>
          </a:p>
        </p:txBody>
      </p:sp>
    </p:spTree>
    <p:extLst>
      <p:ext uri="{BB962C8B-B14F-4D97-AF65-F5344CB8AC3E}">
        <p14:creationId xmlns:p14="http://schemas.microsoft.com/office/powerpoint/2010/main" val="2486056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Coming Kingdom</a:t>
            </a:r>
            <a:endParaRPr lang="en-US" dirty="0"/>
          </a:p>
        </p:txBody>
      </p:sp>
      <p:sp>
        <p:nvSpPr>
          <p:cNvPr id="3" name="Content Placeholder 2"/>
          <p:cNvSpPr>
            <a:spLocks noGrp="1"/>
          </p:cNvSpPr>
          <p:nvPr>
            <p:ph idx="1"/>
          </p:nvPr>
        </p:nvSpPr>
        <p:spPr>
          <a:xfrm>
            <a:off x="335280" y="831596"/>
            <a:ext cx="8610600" cy="4711700"/>
          </a:xfrm>
        </p:spPr>
        <p:txBody>
          <a:bodyPr>
            <a:normAutofit/>
          </a:bodyPr>
          <a:lstStyle/>
          <a:p>
            <a:pPr marL="0" indent="0">
              <a:buNone/>
            </a:pPr>
            <a:r>
              <a:rPr lang="en-US" b="0" dirty="0"/>
              <a:t>The </a:t>
            </a:r>
            <a:r>
              <a:rPr lang="en-US" b="0" cap="small" dirty="0"/>
              <a:t>Lord</a:t>
            </a:r>
            <a:r>
              <a:rPr lang="en-US" b="0" dirty="0"/>
              <a:t> says to my Lord:</a:t>
            </a:r>
            <a:br>
              <a:rPr lang="en-US" b="0" dirty="0"/>
            </a:br>
            <a:r>
              <a:rPr lang="en-US" b="0" dirty="0"/>
              <a:t>    “Sit at my right hand,</a:t>
            </a:r>
            <a:br>
              <a:rPr lang="en-US" b="0" dirty="0"/>
            </a:br>
            <a:r>
              <a:rPr lang="en-US" b="0" dirty="0" smtClean="0"/>
              <a:t>	until </a:t>
            </a:r>
            <a:r>
              <a:rPr lang="en-US" b="0" dirty="0"/>
              <a:t>I make your enemies your footstool.”</a:t>
            </a:r>
          </a:p>
          <a:p>
            <a:pPr marL="0" indent="0">
              <a:buNone/>
            </a:pPr>
            <a:r>
              <a:rPr lang="en-US" b="0" baseline="30000" dirty="0"/>
              <a:t>2 </a:t>
            </a:r>
            <a:r>
              <a:rPr lang="en-US" b="0" dirty="0"/>
              <a:t>The </a:t>
            </a:r>
            <a:r>
              <a:rPr lang="en-US" b="0" cap="small" dirty="0"/>
              <a:t>Lord</a:t>
            </a:r>
            <a:r>
              <a:rPr lang="en-US" b="0" dirty="0"/>
              <a:t> sends forth from Zion</a:t>
            </a:r>
            <a:br>
              <a:rPr lang="en-US" b="0" dirty="0"/>
            </a:br>
            <a:r>
              <a:rPr lang="en-US" b="0" dirty="0"/>
              <a:t>    your mighty scepter.</a:t>
            </a:r>
            <a:br>
              <a:rPr lang="en-US" b="0" dirty="0"/>
            </a:br>
            <a:r>
              <a:rPr lang="en-US" b="0" dirty="0"/>
              <a:t>    Rule in the midst of your enemies!</a:t>
            </a:r>
            <a:br>
              <a:rPr lang="en-US" b="0" dirty="0"/>
            </a:br>
            <a:r>
              <a:rPr lang="en-US" b="0" baseline="30000" dirty="0"/>
              <a:t>3 </a:t>
            </a:r>
            <a:r>
              <a:rPr lang="en-US" dirty="0">
                <a:solidFill>
                  <a:srgbClr val="FFFF00"/>
                </a:solidFill>
              </a:rPr>
              <a:t>Your people will offer themselves freely</a:t>
            </a:r>
            <a:br>
              <a:rPr lang="en-US" dirty="0">
                <a:solidFill>
                  <a:srgbClr val="FFFF00"/>
                </a:solidFill>
              </a:rPr>
            </a:br>
            <a:r>
              <a:rPr lang="en-US" b="0" dirty="0"/>
              <a:t>    on the day of your power,</a:t>
            </a:r>
            <a:br>
              <a:rPr lang="en-US" b="0" dirty="0"/>
            </a:br>
            <a:r>
              <a:rPr lang="en-US" b="0" dirty="0"/>
              <a:t>    in holy </a:t>
            </a:r>
            <a:r>
              <a:rPr lang="en-US" b="0" dirty="0" smtClean="0"/>
              <a:t>garments.  (Ps 110:1-3, ESV)</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23</a:t>
            </a:fld>
            <a:endParaRPr lang="en-US"/>
          </a:p>
        </p:txBody>
      </p:sp>
    </p:spTree>
    <p:extLst>
      <p:ext uri="{BB962C8B-B14F-4D97-AF65-F5344CB8AC3E}">
        <p14:creationId xmlns:p14="http://schemas.microsoft.com/office/powerpoint/2010/main" val="4265199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24</a:t>
            </a:fld>
            <a:endParaRPr lang="en-US"/>
          </a:p>
        </p:txBody>
      </p:sp>
    </p:spTree>
    <p:extLst>
      <p:ext uri="{BB962C8B-B14F-4D97-AF65-F5344CB8AC3E}">
        <p14:creationId xmlns:p14="http://schemas.microsoft.com/office/powerpoint/2010/main" val="3581207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Barnabas – A leader-maker</a:t>
            </a:r>
            <a:endParaRPr lang="en-US" dirty="0"/>
          </a:p>
        </p:txBody>
      </p:sp>
      <p:sp>
        <p:nvSpPr>
          <p:cNvPr id="3" name="Content Placeholder 2"/>
          <p:cNvSpPr>
            <a:spLocks noGrp="1"/>
          </p:cNvSpPr>
          <p:nvPr>
            <p:ph idx="1"/>
          </p:nvPr>
        </p:nvSpPr>
        <p:spPr>
          <a:xfrm>
            <a:off x="354106" y="800100"/>
            <a:ext cx="8435788" cy="4546600"/>
          </a:xfrm>
        </p:spPr>
        <p:txBody>
          <a:bodyPr>
            <a:normAutofit lnSpcReduction="10000"/>
          </a:bodyPr>
          <a:lstStyle/>
          <a:p>
            <a:pPr marL="0" indent="0">
              <a:buNone/>
            </a:pPr>
            <a:r>
              <a:rPr lang="en-US" b="0" dirty="0"/>
              <a:t>And when Saul had come to Jerusalem, he tried to join the disciples; but they were all afraid of him, and did not believe that he was a disciple. </a:t>
            </a:r>
            <a:r>
              <a:rPr lang="en-US" b="0" baseline="30000" dirty="0"/>
              <a:t>27 </a:t>
            </a:r>
            <a:r>
              <a:rPr lang="en-US" b="0" dirty="0" smtClean="0"/>
              <a:t>But </a:t>
            </a:r>
            <a:r>
              <a:rPr lang="en-US" dirty="0">
                <a:solidFill>
                  <a:srgbClr val="FFFF00"/>
                </a:solidFill>
              </a:rPr>
              <a:t>Barnabas took him and brought him </a:t>
            </a:r>
            <a:r>
              <a:rPr lang="en-US" b="0" dirty="0"/>
              <a:t>to the apostles. And he declared to them how he had seen the Lord on the road, and that He had spoken to him, and how he had preached boldly at Damascus in the name of Jesus</a:t>
            </a:r>
            <a:r>
              <a:rPr lang="en-US" b="0" dirty="0" smtClean="0"/>
              <a:t>. </a:t>
            </a:r>
            <a:r>
              <a:rPr lang="en-US" b="0" baseline="30000" dirty="0"/>
              <a:t>28 </a:t>
            </a:r>
            <a:r>
              <a:rPr lang="en-US" b="0" dirty="0"/>
              <a:t>So he was with them at Jerusalem, coming in and going out.</a:t>
            </a:r>
            <a:r>
              <a:rPr lang="en-US" b="0" dirty="0" smtClean="0"/>
              <a:t/>
            </a:r>
            <a:br>
              <a:rPr lang="en-US" b="0" dirty="0" smtClean="0"/>
            </a:br>
            <a:r>
              <a:rPr lang="en-US" b="0" dirty="0" smtClean="0"/>
              <a:t>(Acts 9:26-27)</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25</a:t>
            </a:fld>
            <a:endParaRPr lang="en-US"/>
          </a:p>
        </p:txBody>
      </p:sp>
    </p:spTree>
    <p:extLst>
      <p:ext uri="{BB962C8B-B14F-4D97-AF65-F5344CB8AC3E}">
        <p14:creationId xmlns:p14="http://schemas.microsoft.com/office/powerpoint/2010/main" val="3346708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
            <a:ext cx="7772400" cy="508000"/>
          </a:xfrm>
        </p:spPr>
        <p:txBody>
          <a:bodyPr/>
          <a:lstStyle/>
          <a:p>
            <a:r>
              <a:rPr lang="en-US" dirty="0" smtClean="0"/>
              <a:t>Barnabas – A leader-maker</a:t>
            </a:r>
            <a:endParaRPr lang="en-US" dirty="0"/>
          </a:p>
        </p:txBody>
      </p:sp>
      <p:sp>
        <p:nvSpPr>
          <p:cNvPr id="3" name="Content Placeholder 2"/>
          <p:cNvSpPr>
            <a:spLocks noGrp="1"/>
          </p:cNvSpPr>
          <p:nvPr>
            <p:ph idx="1"/>
          </p:nvPr>
        </p:nvSpPr>
        <p:spPr>
          <a:xfrm>
            <a:off x="157162" y="660400"/>
            <a:ext cx="8829675" cy="4965700"/>
          </a:xfrm>
        </p:spPr>
        <p:txBody>
          <a:bodyPr>
            <a:normAutofit fontScale="92500" lnSpcReduction="20000"/>
          </a:bodyPr>
          <a:lstStyle/>
          <a:p>
            <a:pPr marL="0" indent="0">
              <a:buNone/>
            </a:pPr>
            <a:r>
              <a:rPr lang="en-US" b="0" dirty="0" smtClean="0"/>
              <a:t>Then </a:t>
            </a:r>
            <a:r>
              <a:rPr lang="en-US" b="0" dirty="0"/>
              <a:t>news of these things came to the ears of the church in Jerusalem, and they sent out Barnabas to go as far as Antioch. </a:t>
            </a:r>
            <a:r>
              <a:rPr lang="en-US" b="0" baseline="30000" dirty="0"/>
              <a:t>23 </a:t>
            </a:r>
            <a:r>
              <a:rPr lang="en-US" b="0" dirty="0"/>
              <a:t>When he came and had seen the grace of God, he was glad, and encouraged them all that with purpose of heart they should continue with the Lord. </a:t>
            </a:r>
            <a:r>
              <a:rPr lang="en-US" b="0" baseline="30000" dirty="0"/>
              <a:t>24 </a:t>
            </a:r>
            <a:r>
              <a:rPr lang="en-US" b="0" dirty="0"/>
              <a:t>For he was a good man, full of the Holy Spirit and of faith. And a great many people were added to the Lord.</a:t>
            </a:r>
          </a:p>
          <a:p>
            <a:pPr marL="0" indent="0">
              <a:buNone/>
            </a:pPr>
            <a:r>
              <a:rPr lang="en-US" b="0" baseline="30000" dirty="0"/>
              <a:t>25 </a:t>
            </a:r>
            <a:r>
              <a:rPr lang="en-US" b="0" dirty="0"/>
              <a:t>Then </a:t>
            </a:r>
            <a:r>
              <a:rPr lang="en-US" dirty="0">
                <a:solidFill>
                  <a:srgbClr val="FFFF00"/>
                </a:solidFill>
              </a:rPr>
              <a:t>Barnabas departed for Tarsus to seek Saul</a:t>
            </a:r>
            <a:r>
              <a:rPr lang="en-US" b="0" dirty="0"/>
              <a:t>. </a:t>
            </a:r>
            <a:r>
              <a:rPr lang="en-US" b="0" baseline="30000" dirty="0"/>
              <a:t>26 </a:t>
            </a:r>
            <a:r>
              <a:rPr lang="en-US" b="0" dirty="0"/>
              <a:t>And when he had found him, he brought him to Antioch. So it was that for a whole year they assembled with the church and taught a great many people. </a:t>
            </a:r>
            <a:r>
              <a:rPr lang="en-US" b="0" dirty="0" smtClean="0"/>
              <a:t/>
            </a:r>
            <a:br>
              <a:rPr lang="en-US" b="0" dirty="0" smtClean="0"/>
            </a:br>
            <a:r>
              <a:rPr lang="en-US" b="0" dirty="0" smtClean="0"/>
              <a:t>(Acts 11:22-25)</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26</a:t>
            </a:fld>
            <a:endParaRPr lang="en-US"/>
          </a:p>
        </p:txBody>
      </p:sp>
    </p:spTree>
    <p:extLst>
      <p:ext uri="{BB962C8B-B14F-4D97-AF65-F5344CB8AC3E}">
        <p14:creationId xmlns:p14="http://schemas.microsoft.com/office/powerpoint/2010/main" val="155400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2985"/>
            <a:ext cx="7772400" cy="508000"/>
          </a:xfrm>
        </p:spPr>
        <p:txBody>
          <a:bodyPr/>
          <a:lstStyle/>
          <a:p>
            <a:r>
              <a:rPr lang="en-US" dirty="0" smtClean="0"/>
              <a:t>The Coming Kingdom</a:t>
            </a:r>
            <a:br>
              <a:rPr lang="en-US" dirty="0" smtClean="0"/>
            </a:br>
            <a:r>
              <a:rPr lang="en-US" sz="3600" dirty="0" smtClean="0"/>
              <a:t>(Ps 110:1-3)</a:t>
            </a:r>
            <a:endParaRPr lang="en-US" sz="3600" dirty="0"/>
          </a:p>
        </p:txBody>
      </p:sp>
      <p:sp>
        <p:nvSpPr>
          <p:cNvPr id="3" name="Content Placeholder 2"/>
          <p:cNvSpPr>
            <a:spLocks noGrp="1"/>
          </p:cNvSpPr>
          <p:nvPr>
            <p:ph idx="1"/>
          </p:nvPr>
        </p:nvSpPr>
        <p:spPr>
          <a:xfrm>
            <a:off x="304800" y="1333500"/>
            <a:ext cx="8610600" cy="4285996"/>
          </a:xfrm>
        </p:spPr>
        <p:txBody>
          <a:bodyPr>
            <a:normAutofit lnSpcReduction="10000"/>
          </a:bodyPr>
          <a:lstStyle/>
          <a:p>
            <a:pPr marL="0" indent="0">
              <a:spcBef>
                <a:spcPts val="0"/>
              </a:spcBef>
              <a:buNone/>
            </a:pPr>
            <a:r>
              <a:rPr lang="en-US" b="0" baseline="30000" dirty="0" smtClean="0"/>
              <a:t>1 </a:t>
            </a:r>
            <a:r>
              <a:rPr lang="en-US" b="0" dirty="0" smtClean="0"/>
              <a:t>The </a:t>
            </a:r>
            <a:r>
              <a:rPr lang="en-US" b="0" cap="small" dirty="0"/>
              <a:t>Lord</a:t>
            </a:r>
            <a:r>
              <a:rPr lang="en-US" b="0" dirty="0"/>
              <a:t> says to my Lord:</a:t>
            </a:r>
            <a:br>
              <a:rPr lang="en-US" b="0" dirty="0"/>
            </a:br>
            <a:r>
              <a:rPr lang="en-US" b="0" dirty="0"/>
              <a:t>    “Sit at my right hand,</a:t>
            </a:r>
            <a:br>
              <a:rPr lang="en-US" b="0" dirty="0"/>
            </a:br>
            <a:r>
              <a:rPr lang="en-US" b="0" dirty="0" smtClean="0"/>
              <a:t>	until </a:t>
            </a:r>
            <a:r>
              <a:rPr lang="en-US" b="0" dirty="0"/>
              <a:t>I make your enemies your footstool.”</a:t>
            </a:r>
          </a:p>
          <a:p>
            <a:pPr marL="0" indent="0">
              <a:spcBef>
                <a:spcPts val="0"/>
              </a:spcBef>
              <a:buNone/>
            </a:pPr>
            <a:r>
              <a:rPr lang="en-US" b="0" baseline="30000" dirty="0"/>
              <a:t>2 </a:t>
            </a:r>
            <a:r>
              <a:rPr lang="en-US" b="0" dirty="0"/>
              <a:t>The </a:t>
            </a:r>
            <a:r>
              <a:rPr lang="en-US" b="0" cap="small" dirty="0"/>
              <a:t>Lord</a:t>
            </a:r>
            <a:r>
              <a:rPr lang="en-US" b="0" dirty="0"/>
              <a:t> sends forth from Zion</a:t>
            </a:r>
            <a:br>
              <a:rPr lang="en-US" b="0" dirty="0"/>
            </a:br>
            <a:r>
              <a:rPr lang="en-US" b="0" dirty="0"/>
              <a:t>    your mighty scepter.</a:t>
            </a:r>
            <a:br>
              <a:rPr lang="en-US" b="0" dirty="0"/>
            </a:br>
            <a:r>
              <a:rPr lang="en-US" b="0" dirty="0"/>
              <a:t>    </a:t>
            </a:r>
            <a:r>
              <a:rPr lang="en-US" dirty="0">
                <a:solidFill>
                  <a:srgbClr val="66FFFF"/>
                </a:solidFill>
              </a:rPr>
              <a:t>Rule in the midst of your enemies</a:t>
            </a:r>
            <a:r>
              <a:rPr lang="en-US" dirty="0" smtClean="0">
                <a:solidFill>
                  <a:srgbClr val="66FFFF"/>
                </a:solidFill>
              </a:rPr>
              <a:t>!</a:t>
            </a:r>
          </a:p>
          <a:p>
            <a:pPr marL="0" indent="0">
              <a:spcBef>
                <a:spcPts val="0"/>
              </a:spcBef>
              <a:buNone/>
            </a:pPr>
            <a:r>
              <a:rPr lang="en-US" b="0" baseline="30000" dirty="0" smtClean="0"/>
              <a:t>3</a:t>
            </a:r>
            <a:r>
              <a:rPr lang="en-US" b="0" baseline="30000" dirty="0"/>
              <a:t> </a:t>
            </a:r>
            <a:r>
              <a:rPr lang="en-US" dirty="0">
                <a:solidFill>
                  <a:srgbClr val="FFFF00"/>
                </a:solidFill>
              </a:rPr>
              <a:t>Your people will offer themselves freely</a:t>
            </a:r>
            <a:br>
              <a:rPr lang="en-US" dirty="0">
                <a:solidFill>
                  <a:srgbClr val="FFFF00"/>
                </a:solidFill>
              </a:rPr>
            </a:br>
            <a:r>
              <a:rPr lang="en-US" b="0" dirty="0"/>
              <a:t>    on the day of your power,</a:t>
            </a:r>
            <a:br>
              <a:rPr lang="en-US" b="0" dirty="0"/>
            </a:br>
            <a:r>
              <a:rPr lang="en-US" b="0" dirty="0"/>
              <a:t>    in holy </a:t>
            </a:r>
            <a:r>
              <a:rPr lang="en-US" b="0" dirty="0" smtClean="0"/>
              <a:t>garments.  [ESV]</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Tree>
    <p:extLst>
      <p:ext uri="{BB962C8B-B14F-4D97-AF65-F5344CB8AC3E}">
        <p14:creationId xmlns:p14="http://schemas.microsoft.com/office/powerpoint/2010/main" val="264965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08000"/>
          </a:xfrm>
        </p:spPr>
        <p:txBody>
          <a:bodyPr/>
          <a:lstStyle/>
          <a:p>
            <a:r>
              <a:rPr lang="en-US" dirty="0" smtClean="0"/>
              <a:t>People Offer Themselves </a:t>
            </a:r>
            <a:r>
              <a:rPr lang="en-US" dirty="0" err="1" smtClean="0"/>
              <a:t>Willilingly</a:t>
            </a:r>
            <a:endParaRPr lang="en-US" dirty="0"/>
          </a:p>
        </p:txBody>
      </p:sp>
      <p:sp>
        <p:nvSpPr>
          <p:cNvPr id="3" name="Content Placeholder 2"/>
          <p:cNvSpPr>
            <a:spLocks noGrp="1"/>
          </p:cNvSpPr>
          <p:nvPr>
            <p:ph idx="1"/>
          </p:nvPr>
        </p:nvSpPr>
        <p:spPr>
          <a:xfrm>
            <a:off x="304800" y="800100"/>
            <a:ext cx="8610600" cy="4914900"/>
          </a:xfrm>
        </p:spPr>
        <p:txBody>
          <a:bodyPr>
            <a:normAutofit lnSpcReduction="10000"/>
          </a:bodyPr>
          <a:lstStyle/>
          <a:p>
            <a:pPr marL="0" indent="0">
              <a:buNone/>
            </a:pPr>
            <a:r>
              <a:rPr lang="en-US" b="0" dirty="0"/>
              <a:t>Now the </a:t>
            </a:r>
            <a:r>
              <a:rPr lang="en-US" b="0" dirty="0">
                <a:solidFill>
                  <a:srgbClr val="66FFFF"/>
                </a:solidFill>
              </a:rPr>
              <a:t>leaders</a:t>
            </a:r>
            <a:r>
              <a:rPr lang="en-US" b="0" dirty="0"/>
              <a:t> of the people lived in Jerusalem. And the rest of the people cast lots to bring one out of ten to live in Jerusalem the holy city, while nine out of ten remained in the other towns. </a:t>
            </a:r>
            <a:r>
              <a:rPr lang="en-US" b="0" baseline="30000" dirty="0"/>
              <a:t>2 </a:t>
            </a:r>
            <a:r>
              <a:rPr lang="en-US" b="0" dirty="0"/>
              <a:t>And the people blessed all </a:t>
            </a:r>
            <a:r>
              <a:rPr lang="en-US" dirty="0">
                <a:solidFill>
                  <a:srgbClr val="FFFF00"/>
                </a:solidFill>
              </a:rPr>
              <a:t>the men who willingly offered </a:t>
            </a:r>
            <a:r>
              <a:rPr lang="en-US" b="0" dirty="0"/>
              <a:t>to live in Jerusalem. (</a:t>
            </a:r>
            <a:r>
              <a:rPr lang="en-US" b="0" dirty="0" err="1"/>
              <a:t>Neh</a:t>
            </a:r>
            <a:r>
              <a:rPr lang="en-US" b="0" dirty="0"/>
              <a:t> 11:2</a:t>
            </a:r>
            <a:r>
              <a:rPr lang="en-US" b="0" dirty="0" smtClean="0"/>
              <a:t>)</a:t>
            </a:r>
          </a:p>
          <a:p>
            <a:pPr marL="0" indent="0">
              <a:buNone/>
            </a:pPr>
            <a:endParaRPr lang="en-US" b="0" dirty="0"/>
          </a:p>
          <a:p>
            <a:pPr marL="0" indent="0">
              <a:buNone/>
            </a:pPr>
            <a:r>
              <a:rPr lang="en-US" b="0" dirty="0" smtClean="0"/>
              <a:t>“</a:t>
            </a:r>
            <a:r>
              <a:rPr lang="en-US" b="0" dirty="0"/>
              <a:t>When </a:t>
            </a:r>
            <a:r>
              <a:rPr lang="en-US" b="0" dirty="0">
                <a:solidFill>
                  <a:srgbClr val="66FFFF"/>
                </a:solidFill>
              </a:rPr>
              <a:t>leaders lead </a:t>
            </a:r>
            <a:r>
              <a:rPr lang="en-US" b="0" dirty="0"/>
              <a:t>in Israel,</a:t>
            </a:r>
            <a:br>
              <a:rPr lang="en-US" b="0" dirty="0"/>
            </a:br>
            <a:r>
              <a:rPr lang="en-US" dirty="0">
                <a:solidFill>
                  <a:srgbClr val="FFFF00"/>
                </a:solidFill>
              </a:rPr>
              <a:t>When the people willingly offer themselves,</a:t>
            </a:r>
            <a:br>
              <a:rPr lang="en-US" dirty="0">
                <a:solidFill>
                  <a:srgbClr val="FFFF00"/>
                </a:solidFill>
              </a:rPr>
            </a:br>
            <a:r>
              <a:rPr lang="en-US" b="0" dirty="0"/>
              <a:t>Bless the </a:t>
            </a:r>
            <a:r>
              <a:rPr lang="en-US" b="0" cap="small" dirty="0"/>
              <a:t>Lord</a:t>
            </a:r>
            <a:r>
              <a:rPr lang="en-US" b="0" dirty="0" smtClean="0"/>
              <a:t>!  (Judges 5:2)</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Tree>
    <p:extLst>
      <p:ext uri="{BB962C8B-B14F-4D97-AF65-F5344CB8AC3E}">
        <p14:creationId xmlns:p14="http://schemas.microsoft.com/office/powerpoint/2010/main" val="347010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609600" y="1485900"/>
            <a:ext cx="7772400" cy="1225021"/>
          </a:xfrm>
        </p:spPr>
        <p:txBody>
          <a:bodyPr/>
          <a:lstStyle/>
          <a:p>
            <a:r>
              <a:rPr lang="en-US" sz="4400" b="0" dirty="0" smtClean="0">
                <a:solidFill>
                  <a:schemeClr val="bg1"/>
                </a:solidFill>
              </a:rPr>
              <a:t>(new title)</a:t>
            </a:r>
            <a:r>
              <a:rPr lang="en-US" sz="6600" dirty="0" smtClean="0"/>
              <a:t/>
            </a:r>
            <a:br>
              <a:rPr lang="en-US" sz="6600" dirty="0" smtClean="0"/>
            </a:br>
            <a:r>
              <a:rPr lang="en-US" sz="6600" dirty="0" smtClean="0"/>
              <a:t/>
            </a:r>
            <a:br>
              <a:rPr lang="en-US" sz="6600" dirty="0" smtClean="0"/>
            </a:br>
            <a:r>
              <a:rPr lang="en-US" sz="6600" dirty="0" smtClean="0"/>
              <a:t>People Offer Themselves Willingly</a:t>
            </a:r>
            <a:endParaRPr lang="en-US" sz="5400" dirty="0"/>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5</a:t>
            </a:fld>
            <a:endParaRPr lang="en-US" smtClean="0"/>
          </a:p>
        </p:txBody>
      </p:sp>
    </p:spTree>
    <p:extLst>
      <p:ext uri="{BB962C8B-B14F-4D97-AF65-F5344CB8AC3E}">
        <p14:creationId xmlns:p14="http://schemas.microsoft.com/office/powerpoint/2010/main" val="1485709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Barak and </a:t>
            </a:r>
            <a:r>
              <a:rPr lang="en-US" dirty="0" err="1" smtClean="0"/>
              <a:t>Sisera</a:t>
            </a:r>
            <a:r>
              <a:rPr lang="en-US" dirty="0" smtClean="0"/>
              <a:t> </a:t>
            </a:r>
            <a:endParaRPr lang="en-US" dirty="0"/>
          </a:p>
        </p:txBody>
      </p:sp>
      <p:sp>
        <p:nvSpPr>
          <p:cNvPr id="3" name="Content Placeholder 2"/>
          <p:cNvSpPr>
            <a:spLocks noGrp="1"/>
          </p:cNvSpPr>
          <p:nvPr>
            <p:ph idx="1"/>
          </p:nvPr>
        </p:nvSpPr>
        <p:spPr>
          <a:xfrm>
            <a:off x="228600" y="749300"/>
            <a:ext cx="8839200" cy="4711700"/>
          </a:xfrm>
        </p:spPr>
        <p:txBody>
          <a:bodyPr>
            <a:normAutofit/>
          </a:bodyPr>
          <a:lstStyle/>
          <a:p>
            <a:r>
              <a:rPr lang="en-US" altLang="en-US" dirty="0" smtClean="0"/>
              <a:t>100 </a:t>
            </a:r>
            <a:r>
              <a:rPr lang="en-US" altLang="en-US" dirty="0" err="1" smtClean="0"/>
              <a:t>yrs</a:t>
            </a:r>
            <a:r>
              <a:rPr lang="en-US" altLang="en-US" dirty="0" smtClean="0"/>
              <a:t> after Joshua </a:t>
            </a:r>
          </a:p>
          <a:p>
            <a:r>
              <a:rPr lang="en-US" altLang="en-US" dirty="0" smtClean="0"/>
              <a:t>Spiritual Apostasy (4:1; 5:8)</a:t>
            </a:r>
            <a:endParaRPr lang="en-US" altLang="en-US" dirty="0"/>
          </a:p>
          <a:p>
            <a:r>
              <a:rPr lang="en-US" altLang="en-US" dirty="0" smtClean="0"/>
              <a:t>20 </a:t>
            </a:r>
            <a:r>
              <a:rPr lang="en-US" altLang="en-US" dirty="0"/>
              <a:t>Year Canaanite Domination (</a:t>
            </a:r>
            <a:r>
              <a:rPr lang="en-US" altLang="en-US" dirty="0" err="1"/>
              <a:t>Jabin</a:t>
            </a:r>
            <a:r>
              <a:rPr lang="en-US" altLang="en-US" dirty="0"/>
              <a:t>)</a:t>
            </a:r>
          </a:p>
          <a:p>
            <a:pPr lvl="1"/>
            <a:r>
              <a:rPr lang="en-US" altLang="en-US" dirty="0" err="1" smtClean="0"/>
              <a:t>Sisera</a:t>
            </a:r>
            <a:r>
              <a:rPr lang="en-US" altLang="en-US" dirty="0" smtClean="0"/>
              <a:t>:  900 Chariots (4:3 etc.; 1:19)</a:t>
            </a:r>
            <a:endParaRPr lang="en-US" altLang="en-US" dirty="0"/>
          </a:p>
          <a:p>
            <a:pPr lvl="1"/>
            <a:r>
              <a:rPr lang="en-US" altLang="en-US" dirty="0"/>
              <a:t>Few Weapons in Israel (</a:t>
            </a:r>
            <a:r>
              <a:rPr lang="en-US" altLang="en-US" dirty="0" smtClean="0"/>
              <a:t>5:8; I Sam 13:19)</a:t>
            </a:r>
            <a:endParaRPr lang="en-US" alt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Tree>
    <p:extLst>
      <p:ext uri="{BB962C8B-B14F-4D97-AF65-F5344CB8AC3E}">
        <p14:creationId xmlns:p14="http://schemas.microsoft.com/office/powerpoint/2010/main" val="396170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a:xfrm>
            <a:off x="825500" y="698500"/>
            <a:ext cx="2540000" cy="3238500"/>
          </a:xfrm>
        </p:spPr>
        <p:txBody>
          <a:bodyPr/>
          <a:lstStyle/>
          <a:p>
            <a:r>
              <a:rPr lang="en-US" altLang="en-US" sz="3333"/>
              <a:t>Location of Events</a:t>
            </a:r>
          </a:p>
        </p:txBody>
      </p:sp>
      <p:pic>
        <p:nvPicPr>
          <p:cNvPr id="48131" name="Picture 1027"/>
          <p:cNvPicPr>
            <a:picLocks noChangeAspect="1" noChangeArrowheads="1"/>
          </p:cNvPicPr>
          <p:nvPr/>
        </p:nvPicPr>
        <p:blipFill>
          <a:blip r:embed="rId2">
            <a:lum bright="-60000" contrast="90000"/>
            <a:extLst>
              <a:ext uri="{28A0092B-C50C-407E-A947-70E740481C1C}">
                <a14:useLocalDpi xmlns:a14="http://schemas.microsoft.com/office/drawing/2010/main" val="0"/>
              </a:ext>
            </a:extLst>
          </a:blip>
          <a:srcRect b="15384"/>
          <a:stretch>
            <a:fillRect/>
          </a:stretch>
        </p:blipFill>
        <p:spPr bwMode="auto">
          <a:xfrm>
            <a:off x="3492500" y="0"/>
            <a:ext cx="4795573" cy="5715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pic>
      <p:grpSp>
        <p:nvGrpSpPr>
          <p:cNvPr id="48136" name="Group 1032"/>
          <p:cNvGrpSpPr>
            <a:grpSpLocks/>
          </p:cNvGrpSpPr>
          <p:nvPr/>
        </p:nvGrpSpPr>
        <p:grpSpPr bwMode="auto">
          <a:xfrm>
            <a:off x="6228292" y="1104900"/>
            <a:ext cx="2059781" cy="780520"/>
            <a:chOff x="4052" y="624"/>
            <a:chExt cx="1557" cy="590"/>
          </a:xfrm>
        </p:grpSpPr>
        <p:sp>
          <p:nvSpPr>
            <p:cNvPr id="48132" name="AutoShape 1028"/>
            <p:cNvSpPr>
              <a:spLocks noChangeArrowheads="1"/>
            </p:cNvSpPr>
            <p:nvPr/>
          </p:nvSpPr>
          <p:spPr bwMode="auto">
            <a:xfrm>
              <a:off x="4052" y="803"/>
              <a:ext cx="247" cy="217"/>
            </a:xfrm>
            <a:prstGeom prst="triangle">
              <a:avLst>
                <a:gd name="adj" fmla="val 50614"/>
              </a:avLst>
            </a:prstGeom>
            <a:solidFill>
              <a:srgbClr val="EE1302"/>
            </a:solidFill>
            <a:ln w="9525">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square" anchor="ctr">
              <a:spAutoFit/>
            </a:bodyPr>
            <a:lstStyle/>
            <a:p>
              <a:endParaRPr lang="en-US" sz="2000"/>
            </a:p>
          </p:txBody>
        </p:sp>
        <p:sp>
          <p:nvSpPr>
            <p:cNvPr id="48133" name="Text Box 1029"/>
            <p:cNvSpPr txBox="1">
              <a:spLocks noChangeArrowheads="1"/>
            </p:cNvSpPr>
            <p:nvPr/>
          </p:nvSpPr>
          <p:spPr bwMode="auto">
            <a:xfrm>
              <a:off x="4855" y="624"/>
              <a:ext cx="754" cy="30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spAutoFit/>
            </a:bodyPr>
            <a:lstStyle/>
            <a:p>
              <a:r>
                <a:rPr lang="en-US" altLang="en-US" sz="2000" dirty="0">
                  <a:solidFill>
                    <a:schemeClr val="bg2"/>
                  </a:solidFill>
                  <a:latin typeface="Arial Narrow" panose="020B0606020202030204" pitchFamily="34" charset="0"/>
                </a:rPr>
                <a:t>Mt Tabor</a:t>
              </a:r>
            </a:p>
          </p:txBody>
        </p:sp>
        <p:sp>
          <p:nvSpPr>
            <p:cNvPr id="48135" name="Freeform 1031"/>
            <p:cNvSpPr>
              <a:spLocks/>
            </p:cNvSpPr>
            <p:nvPr/>
          </p:nvSpPr>
          <p:spPr bwMode="auto">
            <a:xfrm>
              <a:off x="4224" y="912"/>
              <a:ext cx="1008" cy="302"/>
            </a:xfrm>
            <a:custGeom>
              <a:avLst/>
              <a:gdLst>
                <a:gd name="T0" fmla="*/ 1008 w 1008"/>
                <a:gd name="T1" fmla="*/ 0 h 248"/>
                <a:gd name="T2" fmla="*/ 768 w 1008"/>
                <a:gd name="T3" fmla="*/ 240 h 248"/>
                <a:gd name="T4" fmla="*/ 432 w 1008"/>
                <a:gd name="T5" fmla="*/ 48 h 248"/>
                <a:gd name="T6" fmla="*/ 0 w 1008"/>
                <a:gd name="T7" fmla="*/ 0 h 248"/>
              </a:gdLst>
              <a:ahLst/>
              <a:cxnLst>
                <a:cxn ang="0">
                  <a:pos x="T0" y="T1"/>
                </a:cxn>
                <a:cxn ang="0">
                  <a:pos x="T2" y="T3"/>
                </a:cxn>
                <a:cxn ang="0">
                  <a:pos x="T4" y="T5"/>
                </a:cxn>
                <a:cxn ang="0">
                  <a:pos x="T6" y="T7"/>
                </a:cxn>
              </a:cxnLst>
              <a:rect l="0" t="0" r="r" b="b"/>
              <a:pathLst>
                <a:path w="1008" h="248">
                  <a:moveTo>
                    <a:pt x="1008" y="0"/>
                  </a:moveTo>
                  <a:cubicBezTo>
                    <a:pt x="936" y="116"/>
                    <a:pt x="864" y="232"/>
                    <a:pt x="768" y="240"/>
                  </a:cubicBezTo>
                  <a:cubicBezTo>
                    <a:pt x="672" y="248"/>
                    <a:pt x="560" y="88"/>
                    <a:pt x="432" y="48"/>
                  </a:cubicBezTo>
                  <a:cubicBezTo>
                    <a:pt x="304" y="8"/>
                    <a:pt x="152" y="4"/>
                    <a:pt x="0" y="0"/>
                  </a:cubicBezTo>
                </a:path>
              </a:pathLst>
            </a:custGeom>
            <a:noFill/>
            <a:ln w="38100" cap="flat" cmpd="sng">
              <a:solidFill>
                <a:schemeClr val="bg2"/>
              </a:solidFill>
              <a:prstDash val="solid"/>
              <a:round/>
              <a:headEnd type="none" w="med" len="med"/>
              <a:tailEnd type="triangle" w="med" len="me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endParaRPr lang="en-US" sz="2000"/>
            </a:p>
          </p:txBody>
        </p:sp>
      </p:grpSp>
      <p:sp>
        <p:nvSpPr>
          <p:cNvPr id="2" name="Oval 1"/>
          <p:cNvSpPr/>
          <p:nvPr/>
        </p:nvSpPr>
        <p:spPr>
          <a:xfrm>
            <a:off x="6455834" y="342900"/>
            <a:ext cx="1011766"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72018" y="3343010"/>
            <a:ext cx="2457582"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501203" y="1442905"/>
            <a:ext cx="818092"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543286" y="171583"/>
            <a:ext cx="1011766"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8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8136"/>
                                        </p:tgtEl>
                                        <p:attrNameLst>
                                          <p:attrName>style.visibility</p:attrName>
                                        </p:attrNameLst>
                                      </p:cBhvr>
                                      <p:to>
                                        <p:strVal val="visible"/>
                                      </p:to>
                                    </p:set>
                                    <p:animEffect transition="in" filter="wipe(right)">
                                      <p:cBhvr>
                                        <p:cTn id="27" dur="500"/>
                                        <p:tgtEl>
                                          <p:spTgt spid="48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Barak and </a:t>
            </a:r>
            <a:r>
              <a:rPr lang="en-US" dirty="0" err="1" smtClean="0"/>
              <a:t>Sisera</a:t>
            </a:r>
            <a:r>
              <a:rPr lang="en-US" dirty="0" smtClean="0"/>
              <a:t> </a:t>
            </a:r>
            <a:endParaRPr lang="en-US" dirty="0"/>
          </a:p>
        </p:txBody>
      </p:sp>
      <p:sp>
        <p:nvSpPr>
          <p:cNvPr id="3" name="Content Placeholder 2"/>
          <p:cNvSpPr>
            <a:spLocks noGrp="1"/>
          </p:cNvSpPr>
          <p:nvPr>
            <p:ph idx="1"/>
          </p:nvPr>
        </p:nvSpPr>
        <p:spPr>
          <a:xfrm>
            <a:off x="228600" y="749300"/>
            <a:ext cx="8839200" cy="4711700"/>
          </a:xfrm>
        </p:spPr>
        <p:txBody>
          <a:bodyPr>
            <a:normAutofit/>
          </a:bodyPr>
          <a:lstStyle/>
          <a:p>
            <a:r>
              <a:rPr lang="en-US" altLang="en-US" dirty="0" smtClean="0">
                <a:solidFill>
                  <a:schemeClr val="bg1">
                    <a:lumMod val="65000"/>
                  </a:schemeClr>
                </a:solidFill>
              </a:rPr>
              <a:t>100 </a:t>
            </a:r>
            <a:r>
              <a:rPr lang="en-US" altLang="en-US" dirty="0" err="1" smtClean="0">
                <a:solidFill>
                  <a:schemeClr val="bg1">
                    <a:lumMod val="65000"/>
                  </a:schemeClr>
                </a:solidFill>
              </a:rPr>
              <a:t>yrs</a:t>
            </a:r>
            <a:r>
              <a:rPr lang="en-US" altLang="en-US" dirty="0" smtClean="0">
                <a:solidFill>
                  <a:schemeClr val="bg1">
                    <a:lumMod val="65000"/>
                  </a:schemeClr>
                </a:solidFill>
              </a:rPr>
              <a:t> after Joshua </a:t>
            </a:r>
          </a:p>
          <a:p>
            <a:r>
              <a:rPr lang="en-US" altLang="en-US" dirty="0" smtClean="0">
                <a:solidFill>
                  <a:schemeClr val="bg1">
                    <a:lumMod val="65000"/>
                  </a:schemeClr>
                </a:solidFill>
              </a:rPr>
              <a:t>Spiritual Apostasy (4:1; 5:8)</a:t>
            </a:r>
            <a:endParaRPr lang="en-US" altLang="en-US" dirty="0">
              <a:solidFill>
                <a:schemeClr val="bg1">
                  <a:lumMod val="65000"/>
                </a:schemeClr>
              </a:solidFill>
            </a:endParaRPr>
          </a:p>
          <a:p>
            <a:r>
              <a:rPr lang="en-US" altLang="en-US" dirty="0">
                <a:solidFill>
                  <a:schemeClr val="bg1">
                    <a:lumMod val="65000"/>
                  </a:schemeClr>
                </a:solidFill>
              </a:rPr>
              <a:t>A 20 Year Canaanite Domination (</a:t>
            </a:r>
            <a:r>
              <a:rPr lang="en-US" altLang="en-US" dirty="0" err="1">
                <a:solidFill>
                  <a:schemeClr val="bg1">
                    <a:lumMod val="65000"/>
                  </a:schemeClr>
                </a:solidFill>
              </a:rPr>
              <a:t>Jabin</a:t>
            </a:r>
            <a:r>
              <a:rPr lang="en-US" altLang="en-US" dirty="0">
                <a:solidFill>
                  <a:schemeClr val="bg1">
                    <a:lumMod val="65000"/>
                  </a:schemeClr>
                </a:solidFill>
              </a:rPr>
              <a:t>)</a:t>
            </a:r>
          </a:p>
          <a:p>
            <a:pPr lvl="1"/>
            <a:r>
              <a:rPr lang="en-US" altLang="en-US" dirty="0" err="1" smtClean="0">
                <a:solidFill>
                  <a:schemeClr val="bg1">
                    <a:lumMod val="65000"/>
                  </a:schemeClr>
                </a:solidFill>
              </a:rPr>
              <a:t>Sisera’s</a:t>
            </a:r>
            <a:r>
              <a:rPr lang="en-US" altLang="en-US" dirty="0" smtClean="0">
                <a:solidFill>
                  <a:schemeClr val="bg1">
                    <a:lumMod val="65000"/>
                  </a:schemeClr>
                </a:solidFill>
              </a:rPr>
              <a:t> 900 Chariots (1:19; 4:3)</a:t>
            </a:r>
            <a:endParaRPr lang="en-US" altLang="en-US" dirty="0">
              <a:solidFill>
                <a:schemeClr val="bg1">
                  <a:lumMod val="65000"/>
                </a:schemeClr>
              </a:solidFill>
            </a:endParaRPr>
          </a:p>
          <a:p>
            <a:pPr lvl="1"/>
            <a:r>
              <a:rPr lang="en-US" altLang="en-US" dirty="0">
                <a:solidFill>
                  <a:schemeClr val="bg1">
                    <a:lumMod val="65000"/>
                  </a:schemeClr>
                </a:solidFill>
              </a:rPr>
              <a:t>Few Weapons in Israel (</a:t>
            </a:r>
            <a:r>
              <a:rPr lang="en-US" altLang="en-US" dirty="0" smtClean="0">
                <a:solidFill>
                  <a:schemeClr val="bg1">
                    <a:lumMod val="65000"/>
                  </a:schemeClr>
                </a:solidFill>
              </a:rPr>
              <a:t>5:8)</a:t>
            </a:r>
          </a:p>
          <a:p>
            <a:r>
              <a:rPr lang="en-US" altLang="en-US" dirty="0" smtClean="0"/>
              <a:t>Commerce &amp; Social Life was Suppressed (5:6,7)</a:t>
            </a:r>
          </a:p>
          <a:p>
            <a:r>
              <a:rPr lang="en-US" altLang="en-US" dirty="0" smtClean="0"/>
              <a:t>Little National Unity (No Leaders) in Israel</a:t>
            </a:r>
            <a:endParaRPr lang="en-US" alt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val="116148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Battle</a:t>
            </a:r>
            <a:endParaRPr lang="en-US" dirty="0"/>
          </a:p>
        </p:txBody>
      </p:sp>
      <p:sp>
        <p:nvSpPr>
          <p:cNvPr id="3" name="Content Placeholder 2"/>
          <p:cNvSpPr>
            <a:spLocks noGrp="1"/>
          </p:cNvSpPr>
          <p:nvPr>
            <p:ph idx="1"/>
          </p:nvPr>
        </p:nvSpPr>
        <p:spPr>
          <a:xfrm>
            <a:off x="228600" y="1028700"/>
            <a:ext cx="8610600" cy="4318000"/>
          </a:xfrm>
        </p:spPr>
        <p:txBody>
          <a:bodyPr/>
          <a:lstStyle/>
          <a:p>
            <a:r>
              <a:rPr lang="en-US" dirty="0"/>
              <a:t>Deborah calls Barak (4:6) to his duty</a:t>
            </a:r>
            <a:endParaRPr lang="en-US" sz="2200" dirty="0"/>
          </a:p>
          <a:p>
            <a:r>
              <a:rPr lang="en-US" dirty="0"/>
              <a:t>Barak called Israelites </a:t>
            </a:r>
            <a:r>
              <a:rPr lang="en-US" dirty="0" smtClean="0">
                <a:sym typeface="Wingdings" panose="05000000000000000000" pitchFamily="2" charset="2"/>
              </a:rPr>
              <a:t></a:t>
            </a:r>
            <a:r>
              <a:rPr lang="en-US" dirty="0" smtClean="0"/>
              <a:t> </a:t>
            </a:r>
            <a:r>
              <a:rPr lang="en-US" dirty="0"/>
              <a:t>10,000 </a:t>
            </a:r>
            <a:r>
              <a:rPr lang="en-US" dirty="0" smtClean="0"/>
              <a:t>came to Tabor</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Tree>
    <p:extLst>
      <p:ext uri="{BB962C8B-B14F-4D97-AF65-F5344CB8AC3E}">
        <p14:creationId xmlns:p14="http://schemas.microsoft.com/office/powerpoint/2010/main" val="4596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70690</TotalTime>
  <Words>963</Words>
  <Application>Microsoft Office PowerPoint</Application>
  <PresentationFormat>On-screen Show (16:10)</PresentationFormat>
  <Paragraphs>149</Paragraphs>
  <Slides>26</Slides>
  <Notes>10</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Times New Roman</vt:lpstr>
      <vt:lpstr>Wingdings</vt:lpstr>
      <vt:lpstr>Default Design</vt:lpstr>
      <vt:lpstr>The Secret of Effective Leadership</vt:lpstr>
      <vt:lpstr>What is Leadership?</vt:lpstr>
      <vt:lpstr>The Coming Kingdom (Ps 110:1-3)</vt:lpstr>
      <vt:lpstr>People Offer Themselves Willilingly</vt:lpstr>
      <vt:lpstr>(new title)  People Offer Themselves Willingly</vt:lpstr>
      <vt:lpstr>The Story of Barak and Sisera </vt:lpstr>
      <vt:lpstr>Location of Events</vt:lpstr>
      <vt:lpstr>The Story of Barak and Sisera </vt:lpstr>
      <vt:lpstr>The Battle</vt:lpstr>
      <vt:lpstr>Mt Tabor</vt:lpstr>
      <vt:lpstr>The Battle</vt:lpstr>
      <vt:lpstr>How to Offer Ourselves Willingly</vt:lpstr>
      <vt:lpstr>How to Offer Ourselves Willingly</vt:lpstr>
      <vt:lpstr>Bring and use what you have</vt:lpstr>
      <vt:lpstr>How to Offer Ourselves Willingly</vt:lpstr>
      <vt:lpstr>Deborah</vt:lpstr>
      <vt:lpstr>Deborah – Leader-maker (By Admonition)</vt:lpstr>
      <vt:lpstr>New Testament Leader-makers</vt:lpstr>
      <vt:lpstr>Deborah – Leader-maker (by Following)</vt:lpstr>
      <vt:lpstr>Household of Stephanas</vt:lpstr>
      <vt:lpstr>Phoebe – Helping Helpers</vt:lpstr>
      <vt:lpstr>Offering Willingly…</vt:lpstr>
      <vt:lpstr>The Coming Kingdom</vt:lpstr>
      <vt:lpstr>PowerPoint Presentation</vt:lpstr>
      <vt:lpstr>Barnabas – A leader-maker</vt:lpstr>
      <vt:lpstr>Barnabas – A leader-maker</vt:lpstr>
    </vt:vector>
  </TitlesOfParts>
  <Company>EMS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Broadwell, Marty</cp:lastModifiedBy>
  <cp:revision>695</cp:revision>
  <cp:lastPrinted>2015-09-20T20:10:11Z</cp:lastPrinted>
  <dcterms:created xsi:type="dcterms:W3CDTF">2002-06-13T20:47:56Z</dcterms:created>
  <dcterms:modified xsi:type="dcterms:W3CDTF">2017-01-22T13:15:02Z</dcterms:modified>
</cp:coreProperties>
</file>