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58" r:id="rId3"/>
    <p:sldId id="259" r:id="rId4"/>
    <p:sldId id="257" r:id="rId5"/>
    <p:sldId id="261" r:id="rId6"/>
    <p:sldId id="267" r:id="rId7"/>
    <p:sldId id="260" r:id="rId8"/>
    <p:sldId id="262" r:id="rId9"/>
    <p:sldId id="263" r:id="rId10"/>
    <p:sldId id="265" r:id="rId11"/>
    <p:sldId id="264" r:id="rId12"/>
    <p:sldId id="268"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76"/>
  </p:normalViewPr>
  <p:slideViewPr>
    <p:cSldViewPr snapToGrid="0" snapToObjects="1">
      <p:cViewPr varScale="1">
        <p:scale>
          <a:sx n="114" d="100"/>
          <a:sy n="114" d="100"/>
        </p:scale>
        <p:origin x="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B9EB3-B3E1-DD48-B8CF-AF6145B85E40}" type="datetimeFigureOut">
              <a:rPr lang="en-US" smtClean="0"/>
              <a:t>3/12/17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75E79-ABF7-B141-8C95-9092E99F4BA2}" type="slidenum">
              <a:rPr lang="en-US" smtClean="0"/>
              <a:t>‹#›</a:t>
            </a:fld>
            <a:endParaRPr lang="en-US"/>
          </a:p>
        </p:txBody>
      </p:sp>
    </p:spTree>
    <p:extLst>
      <p:ext uri="{BB962C8B-B14F-4D97-AF65-F5344CB8AC3E}">
        <p14:creationId xmlns:p14="http://schemas.microsoft.com/office/powerpoint/2010/main" val="63643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6F4259-1A76-4E45-9901-5CE6AAF843BD}" type="slidenum">
              <a:rPr lang="en-US" smtClean="0"/>
              <a:t>3</a:t>
            </a:fld>
            <a:endParaRPr lang="en-US"/>
          </a:p>
        </p:txBody>
      </p:sp>
    </p:spTree>
    <p:extLst>
      <p:ext uri="{BB962C8B-B14F-4D97-AF65-F5344CB8AC3E}">
        <p14:creationId xmlns:p14="http://schemas.microsoft.com/office/powerpoint/2010/main" val="16883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875E79-ABF7-B141-8C95-9092E99F4BA2}" type="slidenum">
              <a:rPr lang="en-US" smtClean="0"/>
              <a:t>8</a:t>
            </a:fld>
            <a:endParaRPr lang="en-US"/>
          </a:p>
        </p:txBody>
      </p:sp>
    </p:spTree>
    <p:extLst>
      <p:ext uri="{BB962C8B-B14F-4D97-AF65-F5344CB8AC3E}">
        <p14:creationId xmlns:p14="http://schemas.microsoft.com/office/powerpoint/2010/main" val="1927740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r>
              <a:rPr lang="en-US" smtClean="0"/>
              <a:t>3/12/17      ----    Fink</a:t>
            </a:r>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en-US" smtClean="0"/>
              <a:t>Failure to Control the Tongue - Self-Pity</a:t>
            </a:r>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F4EE38F-BB80-1548-AE36-B8F90AB02900}"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69505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a:t>
            </a:fld>
            <a:endParaRPr lang="en-US"/>
          </a:p>
        </p:txBody>
      </p:sp>
    </p:spTree>
    <p:extLst>
      <p:ext uri="{BB962C8B-B14F-4D97-AF65-F5344CB8AC3E}">
        <p14:creationId xmlns:p14="http://schemas.microsoft.com/office/powerpoint/2010/main" val="82572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a:t>
            </a:fld>
            <a:endParaRPr lang="en-US"/>
          </a:p>
        </p:txBody>
      </p:sp>
    </p:spTree>
    <p:extLst>
      <p:ext uri="{BB962C8B-B14F-4D97-AF65-F5344CB8AC3E}">
        <p14:creationId xmlns:p14="http://schemas.microsoft.com/office/powerpoint/2010/main" val="84762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a:t>
            </a:fld>
            <a:endParaRPr lang="en-US"/>
          </a:p>
        </p:txBody>
      </p:sp>
    </p:spTree>
    <p:extLst>
      <p:ext uri="{BB962C8B-B14F-4D97-AF65-F5344CB8AC3E}">
        <p14:creationId xmlns:p14="http://schemas.microsoft.com/office/powerpoint/2010/main" val="170574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r>
              <a:rPr lang="en-US" smtClean="0"/>
              <a:t>3/12/17      ----    Fink</a:t>
            </a:r>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en-US" smtClean="0"/>
              <a:t>Failure to Control the Tongue - Self-Pity</a:t>
            </a:r>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F4EE38F-BB80-1548-AE36-B8F90AB02900}"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468254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3/12/17      ----    Fink</a:t>
            </a:r>
            <a:endParaRPr lang="en-US"/>
          </a:p>
        </p:txBody>
      </p:sp>
      <p:sp>
        <p:nvSpPr>
          <p:cNvPr id="6" name="Footer Placeholder 5"/>
          <p:cNvSpPr>
            <a:spLocks noGrp="1"/>
          </p:cNvSpPr>
          <p:nvPr>
            <p:ph type="ftr" sz="quarter" idx="11"/>
          </p:nvPr>
        </p:nvSpPr>
        <p:spPr/>
        <p:txBody>
          <a:bodyPr/>
          <a:lstStyle/>
          <a:p>
            <a:r>
              <a:rPr lang="en-US" smtClean="0"/>
              <a:t>Failure to Control the Tongue - Self-Pity</a:t>
            </a:r>
            <a:endParaRPr lang="en-US"/>
          </a:p>
        </p:txBody>
      </p:sp>
      <p:sp>
        <p:nvSpPr>
          <p:cNvPr id="7" name="Slide Number Placeholder 6"/>
          <p:cNvSpPr>
            <a:spLocks noGrp="1"/>
          </p:cNvSpPr>
          <p:nvPr>
            <p:ph type="sldNum" sz="quarter" idx="12"/>
          </p:nvPr>
        </p:nvSpPr>
        <p:spPr/>
        <p:txBody>
          <a:bodyPr/>
          <a:lstStyle/>
          <a:p>
            <a:fld id="{AF4EE38F-BB80-1548-AE36-B8F90AB02900}" type="slidenum">
              <a:rPr lang="en-US" smtClean="0"/>
              <a:t>‹#›</a:t>
            </a:fld>
            <a:endParaRPr lang="en-US"/>
          </a:p>
        </p:txBody>
      </p:sp>
    </p:spTree>
    <p:extLst>
      <p:ext uri="{BB962C8B-B14F-4D97-AF65-F5344CB8AC3E}">
        <p14:creationId xmlns:p14="http://schemas.microsoft.com/office/powerpoint/2010/main" val="142685192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3/12/17      ----    Fink</a:t>
            </a:r>
            <a:endParaRPr lang="en-US"/>
          </a:p>
        </p:txBody>
      </p:sp>
      <p:sp>
        <p:nvSpPr>
          <p:cNvPr id="8" name="Footer Placeholder 7"/>
          <p:cNvSpPr>
            <a:spLocks noGrp="1"/>
          </p:cNvSpPr>
          <p:nvPr>
            <p:ph type="ftr" sz="quarter" idx="11"/>
          </p:nvPr>
        </p:nvSpPr>
        <p:spPr/>
        <p:txBody>
          <a:bodyPr/>
          <a:lstStyle/>
          <a:p>
            <a:r>
              <a:rPr lang="en-US" smtClean="0"/>
              <a:t>Failure to Control the Tongue - Self-Pity</a:t>
            </a:r>
            <a:endParaRPr lang="en-US"/>
          </a:p>
        </p:txBody>
      </p:sp>
      <p:sp>
        <p:nvSpPr>
          <p:cNvPr id="9" name="Slide Number Placeholder 8"/>
          <p:cNvSpPr>
            <a:spLocks noGrp="1"/>
          </p:cNvSpPr>
          <p:nvPr>
            <p:ph type="sldNum" sz="quarter" idx="12"/>
          </p:nvPr>
        </p:nvSpPr>
        <p:spPr/>
        <p:txBody>
          <a:bodyPr/>
          <a:lstStyle/>
          <a:p>
            <a:fld id="{AF4EE38F-BB80-1548-AE36-B8F90AB02900}" type="slidenum">
              <a:rPr lang="en-US" smtClean="0"/>
              <a:t>‹#›</a:t>
            </a:fld>
            <a:endParaRPr lang="en-US"/>
          </a:p>
        </p:txBody>
      </p:sp>
    </p:spTree>
    <p:extLst>
      <p:ext uri="{BB962C8B-B14F-4D97-AF65-F5344CB8AC3E}">
        <p14:creationId xmlns:p14="http://schemas.microsoft.com/office/powerpoint/2010/main" val="15048465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3/12/17      ----    Fink</a:t>
            </a:r>
            <a:endParaRPr lang="en-US"/>
          </a:p>
        </p:txBody>
      </p:sp>
      <p:sp>
        <p:nvSpPr>
          <p:cNvPr id="4" name="Footer Placeholder 3"/>
          <p:cNvSpPr>
            <a:spLocks noGrp="1"/>
          </p:cNvSpPr>
          <p:nvPr>
            <p:ph type="ftr" sz="quarter" idx="11"/>
          </p:nvPr>
        </p:nvSpPr>
        <p:spPr/>
        <p:txBody>
          <a:bodyPr/>
          <a:lstStyle/>
          <a:p>
            <a:r>
              <a:rPr lang="en-US" smtClean="0"/>
              <a:t>Failure to Control the Tongue - Self-Pity</a:t>
            </a:r>
            <a:endParaRPr lang="en-US"/>
          </a:p>
        </p:txBody>
      </p:sp>
      <p:sp>
        <p:nvSpPr>
          <p:cNvPr id="5" name="Slide Number Placeholder 4"/>
          <p:cNvSpPr>
            <a:spLocks noGrp="1"/>
          </p:cNvSpPr>
          <p:nvPr>
            <p:ph type="sldNum" sz="quarter" idx="12"/>
          </p:nvPr>
        </p:nvSpPr>
        <p:spPr/>
        <p:txBody>
          <a:bodyPr/>
          <a:lstStyle/>
          <a:p>
            <a:fld id="{AF4EE38F-BB80-1548-AE36-B8F90AB02900}" type="slidenum">
              <a:rPr lang="en-US" smtClean="0"/>
              <a:t>‹#›</a:t>
            </a:fld>
            <a:endParaRPr lang="en-US"/>
          </a:p>
        </p:txBody>
      </p:sp>
    </p:spTree>
    <p:extLst>
      <p:ext uri="{BB962C8B-B14F-4D97-AF65-F5344CB8AC3E}">
        <p14:creationId xmlns:p14="http://schemas.microsoft.com/office/powerpoint/2010/main" val="1607327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3/12/17      ----    Fink</a:t>
            </a:r>
            <a:endParaRPr lang="en-US"/>
          </a:p>
        </p:txBody>
      </p:sp>
      <p:sp>
        <p:nvSpPr>
          <p:cNvPr id="3" name="Footer Placeholder 2"/>
          <p:cNvSpPr>
            <a:spLocks noGrp="1"/>
          </p:cNvSpPr>
          <p:nvPr>
            <p:ph type="ftr" sz="quarter" idx="11"/>
          </p:nvPr>
        </p:nvSpPr>
        <p:spPr/>
        <p:txBody>
          <a:bodyPr/>
          <a:lstStyle/>
          <a:p>
            <a:r>
              <a:rPr lang="en-US" smtClean="0"/>
              <a:t>Failure to Control the Tongue - Self-Pity</a:t>
            </a:r>
            <a:endParaRPr lang="en-US"/>
          </a:p>
        </p:txBody>
      </p:sp>
      <p:sp>
        <p:nvSpPr>
          <p:cNvPr id="4" name="Slide Number Placeholder 3"/>
          <p:cNvSpPr>
            <a:spLocks noGrp="1"/>
          </p:cNvSpPr>
          <p:nvPr>
            <p:ph type="sldNum" sz="quarter" idx="12"/>
          </p:nvPr>
        </p:nvSpPr>
        <p:spPr/>
        <p:txBody>
          <a:bodyPr/>
          <a:lstStyle/>
          <a:p>
            <a:fld id="{AF4EE38F-BB80-1548-AE36-B8F90AB02900}" type="slidenum">
              <a:rPr lang="en-US" smtClean="0"/>
              <a:t>‹#›</a:t>
            </a:fld>
            <a:endParaRPr lang="en-US"/>
          </a:p>
        </p:txBody>
      </p:sp>
    </p:spTree>
    <p:extLst>
      <p:ext uri="{BB962C8B-B14F-4D97-AF65-F5344CB8AC3E}">
        <p14:creationId xmlns:p14="http://schemas.microsoft.com/office/powerpoint/2010/main" val="115244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r>
              <a:rPr lang="en-US" smtClean="0"/>
              <a:t>3/12/17      ----    Fink</a:t>
            </a:r>
            <a:endParaRPr lang="en-US"/>
          </a:p>
        </p:txBody>
      </p:sp>
      <p:sp>
        <p:nvSpPr>
          <p:cNvPr id="6" name="Footer Placeholder 5"/>
          <p:cNvSpPr>
            <a:spLocks noGrp="1"/>
          </p:cNvSpPr>
          <p:nvPr>
            <p:ph type="ftr" sz="quarter" idx="11"/>
          </p:nvPr>
        </p:nvSpPr>
        <p:spPr>
          <a:xfrm>
            <a:off x="2103620" y="6375679"/>
            <a:ext cx="3482179" cy="345796"/>
          </a:xfrm>
        </p:spPr>
        <p:txBody>
          <a:bodyPr/>
          <a:lstStyle/>
          <a:p>
            <a:r>
              <a:rPr lang="en-US" smtClean="0"/>
              <a:t>Failure to Control the Tongue - Self-Pity</a:t>
            </a:r>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F4EE38F-BB80-1548-AE36-B8F90AB02900}"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163250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r>
              <a:rPr lang="en-US" smtClean="0"/>
              <a:t>3/12/17      ----    Fink</a:t>
            </a:r>
            <a:endParaRPr lang="en-US"/>
          </a:p>
        </p:txBody>
      </p:sp>
      <p:sp>
        <p:nvSpPr>
          <p:cNvPr id="6" name="Footer Placeholder 5"/>
          <p:cNvSpPr>
            <a:spLocks noGrp="1"/>
          </p:cNvSpPr>
          <p:nvPr>
            <p:ph type="ftr" sz="quarter" idx="11"/>
          </p:nvPr>
        </p:nvSpPr>
        <p:spPr>
          <a:xfrm>
            <a:off x="2103621" y="6375679"/>
            <a:ext cx="3482178" cy="345796"/>
          </a:xfrm>
        </p:spPr>
        <p:txBody>
          <a:bodyPr/>
          <a:lstStyle/>
          <a:p>
            <a:r>
              <a:rPr lang="en-US" smtClean="0"/>
              <a:t>Failure to Control the Tongue - Self-Pity</a:t>
            </a:r>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F4EE38F-BB80-1548-AE36-B8F90AB02900}" type="slidenum">
              <a:rPr lang="en-US" smtClean="0"/>
              <a:t>‹#›</a:t>
            </a:fld>
            <a:endParaRPr lang="en-US"/>
          </a:p>
        </p:txBody>
      </p:sp>
    </p:spTree>
    <p:extLst>
      <p:ext uri="{BB962C8B-B14F-4D97-AF65-F5344CB8AC3E}">
        <p14:creationId xmlns:p14="http://schemas.microsoft.com/office/powerpoint/2010/main" val="8795118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3/12/17      ----    Fink</a:t>
            </a:r>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smtClean="0"/>
              <a:t>Failure to Control the Tongue - Self-Pity</a:t>
            </a:r>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F4EE38F-BB80-1548-AE36-B8F90AB02900}"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8896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FF0000"/>
                </a:solidFill>
                <a:latin typeface="Abadi MT Condensed Extra Bold" charset="0"/>
                <a:ea typeface="Abadi MT Condensed Extra Bold" charset="0"/>
                <a:cs typeface="Abadi MT Condensed Extra Bold" charset="0"/>
              </a:rPr>
              <a:t>Failure in </a:t>
            </a:r>
            <a:br>
              <a:rPr lang="en-US" sz="4800" b="1" dirty="0">
                <a:solidFill>
                  <a:srgbClr val="FF0000"/>
                </a:solidFill>
                <a:latin typeface="Abadi MT Condensed Extra Bold" charset="0"/>
                <a:ea typeface="Abadi MT Condensed Extra Bold" charset="0"/>
                <a:cs typeface="Abadi MT Condensed Extra Bold" charset="0"/>
              </a:rPr>
            </a:br>
            <a:r>
              <a:rPr lang="en-US" sz="4800" b="1" dirty="0">
                <a:solidFill>
                  <a:srgbClr val="FF0000"/>
                </a:solidFill>
                <a:latin typeface="Abadi MT Condensed Extra Bold" charset="0"/>
                <a:ea typeface="Abadi MT Condensed Extra Bold" charset="0"/>
                <a:cs typeface="Abadi MT Condensed Extra Bold" charset="0"/>
              </a:rPr>
              <a:t>Controlling </a:t>
            </a:r>
            <a:br>
              <a:rPr lang="en-US" sz="4800" b="1" dirty="0">
                <a:solidFill>
                  <a:srgbClr val="FF0000"/>
                </a:solidFill>
                <a:latin typeface="Abadi MT Condensed Extra Bold" charset="0"/>
                <a:ea typeface="Abadi MT Condensed Extra Bold" charset="0"/>
                <a:cs typeface="Abadi MT Condensed Extra Bold" charset="0"/>
              </a:rPr>
            </a:br>
            <a:r>
              <a:rPr lang="en-US" sz="4800" b="1" dirty="0">
                <a:solidFill>
                  <a:srgbClr val="FF0000"/>
                </a:solidFill>
                <a:latin typeface="Abadi MT Condensed Extra Bold" charset="0"/>
                <a:ea typeface="Abadi MT Condensed Extra Bold" charset="0"/>
                <a:cs typeface="Abadi MT Condensed Extra Bold" charset="0"/>
              </a:rPr>
              <a:t>the Tongue</a:t>
            </a:r>
            <a:endParaRPr lang="en-US" sz="4800" dirty="0"/>
          </a:p>
        </p:txBody>
      </p:sp>
      <p:sp>
        <p:nvSpPr>
          <p:cNvPr id="3" name="Subtitle 2"/>
          <p:cNvSpPr>
            <a:spLocks noGrp="1"/>
          </p:cNvSpPr>
          <p:nvPr>
            <p:ph type="subTitle" idx="1"/>
          </p:nvPr>
        </p:nvSpPr>
        <p:spPr>
          <a:xfrm>
            <a:off x="2215045" y="5806298"/>
            <a:ext cx="8045373" cy="742279"/>
          </a:xfrm>
        </p:spPr>
        <p:txBody>
          <a:bodyPr>
            <a:noAutofit/>
          </a:bodyPr>
          <a:lstStyle/>
          <a:p>
            <a:r>
              <a:rPr lang="en-US" sz="4400" dirty="0" smtClean="0"/>
              <a:t>Self-Pity</a:t>
            </a:r>
            <a:endParaRPr lang="en-US" sz="44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1</a:t>
            </a:fld>
            <a:endParaRPr lang="en-US"/>
          </a:p>
        </p:txBody>
      </p:sp>
    </p:spTree>
    <p:extLst>
      <p:ext uri="{BB962C8B-B14F-4D97-AF65-F5344CB8AC3E}">
        <p14:creationId xmlns:p14="http://schemas.microsoft.com/office/powerpoint/2010/main" val="1378148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44610"/>
          </a:xfrm>
        </p:spPr>
        <p:txBody>
          <a:bodyPr/>
          <a:lstStyle/>
          <a:p>
            <a:r>
              <a:rPr lang="en-US" dirty="0"/>
              <a:t>Examples - 4 - </a:t>
            </a:r>
          </a:p>
        </p:txBody>
      </p:sp>
      <p:sp>
        <p:nvSpPr>
          <p:cNvPr id="3" name="Content Placeholder 2"/>
          <p:cNvSpPr>
            <a:spLocks noGrp="1"/>
          </p:cNvSpPr>
          <p:nvPr>
            <p:ph idx="1"/>
          </p:nvPr>
        </p:nvSpPr>
        <p:spPr>
          <a:xfrm>
            <a:off x="1251678" y="1605777"/>
            <a:ext cx="10178322" cy="4273816"/>
          </a:xfrm>
        </p:spPr>
        <p:txBody>
          <a:bodyPr>
            <a:normAutofit/>
          </a:bodyPr>
          <a:lstStyle/>
          <a:p>
            <a:r>
              <a:rPr lang="en-US" sz="3200" b="1" dirty="0" smtClean="0"/>
              <a:t>Ahab</a:t>
            </a:r>
            <a:r>
              <a:rPr lang="en-US" sz="3200" dirty="0" smtClean="0"/>
              <a:t> - 1 Kings 21</a:t>
            </a:r>
            <a:endParaRPr lang="en-US" sz="32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10</a:t>
            </a:fld>
            <a:endParaRPr lang="en-US"/>
          </a:p>
        </p:txBody>
      </p:sp>
      <p:sp>
        <p:nvSpPr>
          <p:cNvPr id="7" name="TextBox 6"/>
          <p:cNvSpPr txBox="1"/>
          <p:nvPr/>
        </p:nvSpPr>
        <p:spPr>
          <a:xfrm>
            <a:off x="1338147" y="2465412"/>
            <a:ext cx="10091853" cy="2554545"/>
          </a:xfrm>
          <a:prstGeom prst="rect">
            <a:avLst/>
          </a:prstGeom>
          <a:solidFill>
            <a:srgbClr val="FFC000"/>
          </a:solidFill>
        </p:spPr>
        <p:txBody>
          <a:bodyPr wrap="square" rtlCol="0">
            <a:spAutoFit/>
          </a:bodyPr>
          <a:lstStyle/>
          <a:p>
            <a:r>
              <a:rPr lang="en-US" sz="3200" dirty="0" smtClean="0"/>
              <a:t>“</a:t>
            </a:r>
            <a:r>
              <a:rPr lang="en-US" sz="3200" dirty="0"/>
              <a:t>And Ahab went into his house vexed and sullen because of what </a:t>
            </a:r>
            <a:r>
              <a:rPr lang="en-US" sz="3200" dirty="0" err="1"/>
              <a:t>Naboth</a:t>
            </a:r>
            <a:r>
              <a:rPr lang="en-US" sz="3200" dirty="0"/>
              <a:t> the </a:t>
            </a:r>
            <a:r>
              <a:rPr lang="en-US" sz="3200" dirty="0" err="1"/>
              <a:t>Jezreelite</a:t>
            </a:r>
            <a:r>
              <a:rPr lang="en-US" sz="3200" dirty="0"/>
              <a:t> had said to him, for he had said, “I will not give you the inheritance of my fathers.” And he lay down on his bed and turned away his face and would eat no food</a:t>
            </a:r>
            <a:r>
              <a:rPr lang="en-US" sz="3200" dirty="0" smtClean="0"/>
              <a:t>.”</a:t>
            </a:r>
            <a:endParaRPr lang="en-US" sz="3200" dirty="0"/>
          </a:p>
        </p:txBody>
      </p:sp>
    </p:spTree>
    <p:extLst>
      <p:ext uri="{BB962C8B-B14F-4D97-AF65-F5344CB8AC3E}">
        <p14:creationId xmlns:p14="http://schemas.microsoft.com/office/powerpoint/2010/main" val="134330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450" y="216287"/>
            <a:ext cx="10069550" cy="712346"/>
          </a:xfrm>
        </p:spPr>
        <p:txBody>
          <a:bodyPr>
            <a:normAutofit fontScale="90000"/>
          </a:bodyPr>
          <a:lstStyle/>
          <a:p>
            <a:r>
              <a:rPr lang="en-US" dirty="0"/>
              <a:t>Examples - 4 - </a:t>
            </a:r>
          </a:p>
        </p:txBody>
      </p:sp>
      <p:sp>
        <p:nvSpPr>
          <p:cNvPr id="3" name="Content Placeholder 2"/>
          <p:cNvSpPr>
            <a:spLocks noGrp="1"/>
          </p:cNvSpPr>
          <p:nvPr>
            <p:ph idx="1"/>
          </p:nvPr>
        </p:nvSpPr>
        <p:spPr>
          <a:xfrm>
            <a:off x="1360450" y="928634"/>
            <a:ext cx="10047248" cy="4850598"/>
          </a:xfrm>
        </p:spPr>
        <p:txBody>
          <a:bodyPr>
            <a:normAutofit/>
          </a:bodyPr>
          <a:lstStyle/>
          <a:p>
            <a:r>
              <a:rPr lang="en-US" sz="3200" b="1" dirty="0" smtClean="0"/>
              <a:t>Jonah </a:t>
            </a:r>
            <a:r>
              <a:rPr lang="en-US" sz="3200" dirty="0" smtClean="0"/>
              <a:t>- Chapters 3-4</a:t>
            </a:r>
            <a:endParaRPr lang="en-US" sz="32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11</a:t>
            </a:fld>
            <a:endParaRPr lang="en-US"/>
          </a:p>
        </p:txBody>
      </p:sp>
      <p:sp>
        <p:nvSpPr>
          <p:cNvPr id="7" name="TextBox 6"/>
          <p:cNvSpPr txBox="1"/>
          <p:nvPr/>
        </p:nvSpPr>
        <p:spPr>
          <a:xfrm>
            <a:off x="1282392" y="1525080"/>
            <a:ext cx="10125307" cy="2400657"/>
          </a:xfrm>
          <a:prstGeom prst="rect">
            <a:avLst/>
          </a:prstGeom>
          <a:solidFill>
            <a:srgbClr val="FFC000"/>
          </a:solidFill>
        </p:spPr>
        <p:txBody>
          <a:bodyPr wrap="square" rtlCol="0">
            <a:spAutoFit/>
          </a:bodyPr>
          <a:lstStyle/>
          <a:p>
            <a:r>
              <a:rPr lang="en-US" sz="3000" dirty="0" smtClean="0"/>
              <a:t>“</a:t>
            </a:r>
            <a:r>
              <a:rPr lang="en-US" sz="3000" dirty="0"/>
              <a:t>Jonah began to go into the city, going a day's journey. And he called out, “Yet forty days, and Nineveh shall be overthrown!” </a:t>
            </a:r>
            <a:r>
              <a:rPr lang="en-US" sz="3000" b="1" dirty="0"/>
              <a:t>5 </a:t>
            </a:r>
            <a:r>
              <a:rPr lang="en-US" sz="3000" dirty="0"/>
              <a:t>And the people of Nineveh believed God. They called for a fast and put on sackcloth, from the greatest of them to the least of </a:t>
            </a:r>
            <a:r>
              <a:rPr lang="en-US" sz="3000" dirty="0" smtClean="0"/>
              <a:t>them” (3:4-5</a:t>
            </a:r>
            <a:r>
              <a:rPr lang="en-US" sz="2800" dirty="0" smtClean="0"/>
              <a:t>)</a:t>
            </a:r>
            <a:endParaRPr lang="en-US" sz="2800" dirty="0"/>
          </a:p>
        </p:txBody>
      </p:sp>
      <p:sp>
        <p:nvSpPr>
          <p:cNvPr id="9" name="TextBox 8"/>
          <p:cNvSpPr txBox="1"/>
          <p:nvPr/>
        </p:nvSpPr>
        <p:spPr>
          <a:xfrm>
            <a:off x="1282392" y="4095715"/>
            <a:ext cx="10047248" cy="1938992"/>
          </a:xfrm>
          <a:prstGeom prst="rect">
            <a:avLst/>
          </a:prstGeom>
          <a:solidFill>
            <a:srgbClr val="FFC000"/>
          </a:solidFill>
        </p:spPr>
        <p:txBody>
          <a:bodyPr wrap="square" rtlCol="0">
            <a:spAutoFit/>
          </a:bodyPr>
          <a:lstStyle/>
          <a:p>
            <a:r>
              <a:rPr lang="en-US" sz="3000" dirty="0" smtClean="0"/>
              <a:t>“But it displeased Jonah exceedingly, and he was angry</a:t>
            </a:r>
            <a:r>
              <a:rPr lang="is-IS" sz="3000" dirty="0" smtClean="0"/>
              <a:t>…</a:t>
            </a:r>
            <a:r>
              <a:rPr lang="en-US" sz="3000" dirty="0" smtClean="0"/>
              <a:t> </a:t>
            </a:r>
            <a:r>
              <a:rPr lang="en-US" sz="3000" b="1" dirty="0" smtClean="0"/>
              <a:t>4 </a:t>
            </a:r>
            <a:r>
              <a:rPr lang="en-US" sz="3000" dirty="0" smtClean="0"/>
              <a:t>And the Lord said, “Do you do well to be angry?” Therefore now, O Lord, </a:t>
            </a:r>
            <a:r>
              <a:rPr lang="en-US" sz="3000" b="1" dirty="0" smtClean="0"/>
              <a:t>please take my life from me, for it is better for me to die than to live</a:t>
            </a:r>
            <a:r>
              <a:rPr lang="en-US" sz="3000" dirty="0" smtClean="0"/>
              <a:t>” (4:1, 4)</a:t>
            </a:r>
            <a:endParaRPr lang="en-US" sz="3000" dirty="0"/>
          </a:p>
        </p:txBody>
      </p:sp>
    </p:spTree>
    <p:extLst>
      <p:ext uri="{BB962C8B-B14F-4D97-AF65-F5344CB8AC3E}">
        <p14:creationId xmlns:p14="http://schemas.microsoft.com/office/powerpoint/2010/main" val="141520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really in control? </a:t>
            </a:r>
            <a:endParaRPr lang="en-US" dirty="0"/>
          </a:p>
        </p:txBody>
      </p:sp>
      <p:sp>
        <p:nvSpPr>
          <p:cNvPr id="3" name="Content Placeholder 2"/>
          <p:cNvSpPr>
            <a:spLocks noGrp="1"/>
          </p:cNvSpPr>
          <p:nvPr>
            <p:ph idx="1"/>
          </p:nvPr>
        </p:nvSpPr>
        <p:spPr>
          <a:xfrm>
            <a:off x="1251678" y="1728439"/>
            <a:ext cx="10178322" cy="4151153"/>
          </a:xfrm>
        </p:spPr>
        <p:txBody>
          <a:bodyPr>
            <a:normAutofit/>
          </a:bodyPr>
          <a:lstStyle/>
          <a:p>
            <a:r>
              <a:rPr lang="en-US" sz="3200" dirty="0" smtClean="0"/>
              <a:t>“Behold</a:t>
            </a:r>
            <a:r>
              <a:rPr lang="en-US" sz="3200" dirty="0"/>
              <a:t>, I have engraved you on the palms of my </a:t>
            </a:r>
            <a:r>
              <a:rPr lang="en-US" sz="3200" dirty="0" smtClean="0"/>
              <a:t>hands; your </a:t>
            </a:r>
            <a:r>
              <a:rPr lang="en-US" sz="3200" dirty="0"/>
              <a:t>walls are continually before </a:t>
            </a:r>
            <a:r>
              <a:rPr lang="en-US" sz="3200" dirty="0" smtClean="0"/>
              <a:t>me” (Isa. 49:16)</a:t>
            </a:r>
            <a:br>
              <a:rPr lang="en-US" sz="3200" dirty="0" smtClean="0"/>
            </a:br>
            <a:endParaRPr lang="en-US" sz="3200" dirty="0" smtClean="0"/>
          </a:p>
          <a:p>
            <a:r>
              <a:rPr lang="en-US" sz="3200" dirty="0" smtClean="0"/>
              <a:t>“Trust </a:t>
            </a:r>
            <a:r>
              <a:rPr lang="en-US" sz="3200" dirty="0"/>
              <a:t>in the Lord with all your </a:t>
            </a:r>
            <a:r>
              <a:rPr lang="en-US" sz="3200" dirty="0" smtClean="0"/>
              <a:t>heart, and </a:t>
            </a:r>
            <a:r>
              <a:rPr lang="en-US" sz="3200" dirty="0"/>
              <a:t>do not lean on your own </a:t>
            </a:r>
            <a:r>
              <a:rPr lang="en-US" sz="3200" dirty="0" smtClean="0"/>
              <a:t>understanding” (Pro. 3:5)</a:t>
            </a:r>
            <a:endParaRPr lang="en-US" sz="32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12</a:t>
            </a:fld>
            <a:endParaRPr lang="en-US"/>
          </a:p>
        </p:txBody>
      </p:sp>
    </p:spTree>
    <p:extLst>
      <p:ext uri="{BB962C8B-B14F-4D97-AF65-F5344CB8AC3E}">
        <p14:creationId xmlns:p14="http://schemas.microsoft.com/office/powerpoint/2010/main" val="499089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0" indent="0">
              <a:buNone/>
            </a:pPr>
            <a:r>
              <a:rPr lang="en-US" sz="6600" dirty="0" smtClean="0"/>
              <a:t>Guess what? </a:t>
            </a:r>
            <a:endParaRPr lang="en-US" sz="66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13</a:t>
            </a:fld>
            <a:endParaRPr lang="en-US"/>
          </a:p>
        </p:txBody>
      </p:sp>
      <p:sp>
        <p:nvSpPr>
          <p:cNvPr id="7" name="TextBox 6"/>
          <p:cNvSpPr txBox="1"/>
          <p:nvPr/>
        </p:nvSpPr>
        <p:spPr>
          <a:xfrm>
            <a:off x="1393903" y="3657599"/>
            <a:ext cx="10036097" cy="1323439"/>
          </a:xfrm>
          <a:prstGeom prst="rect">
            <a:avLst/>
          </a:prstGeom>
          <a:solidFill>
            <a:srgbClr val="FFC000"/>
          </a:solidFill>
        </p:spPr>
        <p:txBody>
          <a:bodyPr wrap="square" rtlCol="0">
            <a:spAutoFit/>
          </a:bodyPr>
          <a:lstStyle/>
          <a:p>
            <a:pPr algn="ctr"/>
            <a:r>
              <a:rPr lang="en-US" sz="4000" dirty="0" smtClean="0"/>
              <a:t>Life is not fair! </a:t>
            </a:r>
          </a:p>
          <a:p>
            <a:pPr algn="ctr"/>
            <a:r>
              <a:rPr lang="en-US" sz="4000" dirty="0" smtClean="0"/>
              <a:t>“Time and chance happen to us all”</a:t>
            </a:r>
            <a:endParaRPr lang="en-US" sz="4000" dirty="0"/>
          </a:p>
        </p:txBody>
      </p:sp>
    </p:spTree>
    <p:extLst>
      <p:ext uri="{BB962C8B-B14F-4D97-AF65-F5344CB8AC3E}">
        <p14:creationId xmlns:p14="http://schemas.microsoft.com/office/powerpoint/2010/main" val="190168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verse</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“I tell you, on the day of judgment people will give account for every careless word they speak, </a:t>
            </a:r>
            <a:r>
              <a:rPr lang="en-US" sz="3200" b="1" dirty="0"/>
              <a:t>37 </a:t>
            </a:r>
            <a:r>
              <a:rPr lang="en-US" sz="3200" dirty="0"/>
              <a:t>for by your words you will be justified, and by your words you will be condemned” (Mt. 12:36-37)</a:t>
            </a:r>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16FD85BE-B8D8-C049-9D04-51300F255979}" type="slidenum">
              <a:rPr lang="en-US" smtClean="0"/>
              <a:t>2</a:t>
            </a:fld>
            <a:endParaRPr lang="en-US"/>
          </a:p>
        </p:txBody>
      </p:sp>
    </p:spTree>
    <p:extLst>
      <p:ext uri="{BB962C8B-B14F-4D97-AF65-F5344CB8AC3E}">
        <p14:creationId xmlns:p14="http://schemas.microsoft.com/office/powerpoint/2010/main" val="2138061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WisE</a:t>
            </a:r>
            <a:r>
              <a:rPr lang="en-US" dirty="0" smtClean="0"/>
              <a:t> Words</a:t>
            </a:r>
            <a:endParaRPr lang="en-US" dirty="0"/>
          </a:p>
        </p:txBody>
      </p:sp>
      <p:sp>
        <p:nvSpPr>
          <p:cNvPr id="3" name="Content Placeholder 2"/>
          <p:cNvSpPr>
            <a:spLocks noGrp="1"/>
          </p:cNvSpPr>
          <p:nvPr>
            <p:ph idx="1"/>
          </p:nvPr>
        </p:nvSpPr>
        <p:spPr>
          <a:xfrm>
            <a:off x="1393902" y="1438507"/>
            <a:ext cx="10036098" cy="4441085"/>
          </a:xfrm>
        </p:spPr>
        <p:txBody>
          <a:bodyPr>
            <a:normAutofit fontScale="92500" lnSpcReduction="10000"/>
          </a:bodyPr>
          <a:lstStyle/>
          <a:p>
            <a:pPr marL="0" indent="0">
              <a:buNone/>
            </a:pPr>
            <a:r>
              <a:rPr lang="en-US" sz="3200" dirty="0" smtClean="0"/>
              <a:t>“But </a:t>
            </a:r>
            <a:r>
              <a:rPr lang="en-US" sz="3200" dirty="0"/>
              <a:t>the wisdom from above is first pure, then peaceable, gentle, open to reason, full of mercy and good fruits, impartial and </a:t>
            </a:r>
            <a:r>
              <a:rPr lang="en-US" sz="3200" dirty="0" smtClean="0"/>
              <a:t>sincere” (James 3:17)</a:t>
            </a:r>
          </a:p>
          <a:p>
            <a:pPr lvl="1">
              <a:buFont typeface="Wingdings" charset="2"/>
              <a:buChar char="Ø"/>
            </a:pPr>
            <a:r>
              <a:rPr lang="en-US" sz="3200" dirty="0" smtClean="0"/>
              <a:t>“</a:t>
            </a:r>
            <a:r>
              <a:rPr lang="en-US" sz="3200" b="1" u="sng" dirty="0"/>
              <a:t>Communication</a:t>
            </a:r>
            <a:r>
              <a:rPr lang="en-US" sz="3200" dirty="0"/>
              <a:t>” comes from a Latin word which means “to make </a:t>
            </a:r>
            <a:r>
              <a:rPr lang="en-US" sz="3200" b="1" u="sng" dirty="0"/>
              <a:t>common</a:t>
            </a:r>
            <a:r>
              <a:rPr lang="en-US" sz="3200" dirty="0"/>
              <a:t>, to </a:t>
            </a:r>
            <a:r>
              <a:rPr lang="en-US" sz="3200" b="1" u="sng" dirty="0"/>
              <a:t>share</a:t>
            </a:r>
            <a:r>
              <a:rPr lang="en-US" sz="3200" dirty="0"/>
              <a:t>, and thus to impart</a:t>
            </a:r>
            <a:r>
              <a:rPr lang="en-US" sz="3200" dirty="0" smtClean="0"/>
              <a:t>.” It </a:t>
            </a:r>
            <a:r>
              <a:rPr lang="en-US" sz="3200" dirty="0"/>
              <a:t>means a transmitting, a giving, or a giving and receiving, of information, signals, or messages by talk, gestures, writing, etc</a:t>
            </a:r>
            <a:r>
              <a:rPr lang="en-US" sz="3200" dirty="0" smtClean="0"/>
              <a:t>.” (</a:t>
            </a:r>
            <a:r>
              <a:rPr lang="en-US" sz="3200" i="1" dirty="0"/>
              <a:t>Webster’s New World Dictionary</a:t>
            </a:r>
            <a:r>
              <a:rPr lang="en-US" sz="3200" dirty="0"/>
              <a:t>, 1968). </a:t>
            </a:r>
            <a:endParaRPr lang="en-US" sz="3200" dirty="0" smtClean="0"/>
          </a:p>
          <a:p>
            <a:pPr lvl="1">
              <a:buFont typeface="Wingdings" charset="2"/>
              <a:buChar char="Ø"/>
            </a:pPr>
            <a:r>
              <a:rPr lang="en-US" sz="3200" dirty="0" smtClean="0"/>
              <a:t>We </a:t>
            </a:r>
            <a:r>
              <a:rPr lang="en-US" sz="3200" dirty="0"/>
              <a:t>cannot “communicate” what we do not want to share.</a:t>
            </a:r>
          </a:p>
          <a:p>
            <a:pPr lvl="1">
              <a:buFont typeface="Wingdings" charset="2"/>
              <a:buChar char="Ø"/>
            </a:pPr>
            <a:endParaRPr lang="en-US" sz="30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16FD85BE-B8D8-C049-9D04-51300F255979}" type="slidenum">
              <a:rPr lang="en-US" smtClean="0"/>
              <a:t>3</a:t>
            </a:fld>
            <a:endParaRPr lang="en-US"/>
          </a:p>
        </p:txBody>
      </p:sp>
    </p:spTree>
    <p:extLst>
      <p:ext uri="{BB962C8B-B14F-4D97-AF65-F5344CB8AC3E}">
        <p14:creationId xmlns:p14="http://schemas.microsoft.com/office/powerpoint/2010/main" val="203197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4692" y="635621"/>
            <a:ext cx="10125307" cy="5243972"/>
          </a:xfrm>
        </p:spPr>
        <p:txBody>
          <a:bodyPr>
            <a:noAutofit/>
          </a:bodyPr>
          <a:lstStyle/>
          <a:p>
            <a:r>
              <a:rPr lang="en-US" sz="3200" b="1" dirty="0" smtClean="0"/>
              <a:t>“</a:t>
            </a:r>
            <a:r>
              <a:rPr lang="en-US" sz="3200" dirty="0" smtClean="0"/>
              <a:t>Now </a:t>
            </a:r>
            <a:r>
              <a:rPr lang="en-US" sz="3200" dirty="0"/>
              <a:t>these things took place as examples for us, that we might not desire evil as they </a:t>
            </a:r>
            <a:r>
              <a:rPr lang="en-US" sz="3200" dirty="0" smtClean="0"/>
              <a:t>did” (1 Cor. 10:6)</a:t>
            </a:r>
          </a:p>
          <a:p>
            <a:endParaRPr lang="en-US" sz="3200" dirty="0"/>
          </a:p>
          <a:p>
            <a:r>
              <a:rPr lang="en-US" sz="3200" dirty="0" smtClean="0"/>
              <a:t>“For </a:t>
            </a:r>
            <a:r>
              <a:rPr lang="en-US" sz="3200" dirty="0"/>
              <a:t>whatever was written in former days was written for our instruction, that through endurance and through the encouragement of the Scriptures we might have </a:t>
            </a:r>
            <a:r>
              <a:rPr lang="en-US" sz="3200" dirty="0" smtClean="0"/>
              <a:t>hope” (Ro. 15:4)</a:t>
            </a:r>
            <a:endParaRPr lang="en-US" sz="32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4</a:t>
            </a:fld>
            <a:endParaRPr lang="en-US"/>
          </a:p>
        </p:txBody>
      </p:sp>
    </p:spTree>
    <p:extLst>
      <p:ext uri="{BB962C8B-B14F-4D97-AF65-F5344CB8AC3E}">
        <p14:creationId xmlns:p14="http://schemas.microsoft.com/office/powerpoint/2010/main" val="202468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7424" y="301083"/>
            <a:ext cx="10292576" cy="5578509"/>
          </a:xfrm>
        </p:spPr>
        <p:txBody>
          <a:bodyPr>
            <a:normAutofit/>
          </a:bodyPr>
          <a:lstStyle/>
          <a:p>
            <a:endParaRPr lang="en-US" sz="3200" dirty="0" smtClean="0"/>
          </a:p>
          <a:p>
            <a:r>
              <a:rPr lang="en-US" sz="3200" dirty="0" smtClean="0"/>
              <a:t>“</a:t>
            </a:r>
            <a:r>
              <a:rPr lang="en-US" sz="3200" dirty="0"/>
              <a:t>There’s just this lousy bed and slush in the streets outside between the buildings.  I feel sorry for myself and I’ve plenty of reason to. Maybe I ought to say, I’m </a:t>
            </a:r>
            <a:r>
              <a:rPr lang="en-US" sz="3200" dirty="0" smtClean="0"/>
              <a:t>on </a:t>
            </a:r>
            <a:r>
              <a:rPr lang="en-US" sz="3200" dirty="0"/>
              <a:t>top of it, praise the Lord, things are great.  But they’re not.  Tonight it’s all gray slush.”  --- Joseph </a:t>
            </a:r>
            <a:r>
              <a:rPr lang="en-US" sz="3200" dirty="0" err="1"/>
              <a:t>Bayly</a:t>
            </a:r>
            <a:r>
              <a:rPr lang="en-US" sz="3200" dirty="0"/>
              <a:t>, </a:t>
            </a:r>
            <a:r>
              <a:rPr lang="en-US" sz="3200" i="1" dirty="0"/>
              <a:t>Psalms of My Life</a:t>
            </a:r>
            <a:r>
              <a:rPr lang="en-US" sz="3200" dirty="0"/>
              <a:t>. </a:t>
            </a:r>
            <a:endParaRPr lang="en-US" sz="3200" dirty="0" smtClean="0"/>
          </a:p>
        </p:txBody>
      </p:sp>
      <p:sp>
        <p:nvSpPr>
          <p:cNvPr id="2" name="Date Placeholder 1"/>
          <p:cNvSpPr>
            <a:spLocks noGrp="1"/>
          </p:cNvSpPr>
          <p:nvPr>
            <p:ph type="dt" sz="half" idx="10"/>
          </p:nvPr>
        </p:nvSpPr>
        <p:spPr/>
        <p:txBody>
          <a:bodyPr/>
          <a:lstStyle/>
          <a:p>
            <a:r>
              <a:rPr lang="en-US" smtClean="0"/>
              <a:t>3/12/17      ----    Fink</a:t>
            </a:r>
            <a:endParaRPr lang="en-US"/>
          </a:p>
        </p:txBody>
      </p:sp>
      <p:sp>
        <p:nvSpPr>
          <p:cNvPr id="4" name="Footer Placeholder 3"/>
          <p:cNvSpPr>
            <a:spLocks noGrp="1"/>
          </p:cNvSpPr>
          <p:nvPr>
            <p:ph type="ftr" sz="quarter" idx="11"/>
          </p:nvPr>
        </p:nvSpPr>
        <p:spPr/>
        <p:txBody>
          <a:bodyPr/>
          <a:lstStyle/>
          <a:p>
            <a:r>
              <a:rPr lang="en-US" smtClean="0"/>
              <a:t>Failure to Control the Tongue - Self-Pity</a:t>
            </a:r>
            <a:endParaRPr lang="en-US"/>
          </a:p>
        </p:txBody>
      </p:sp>
      <p:sp>
        <p:nvSpPr>
          <p:cNvPr id="5" name="Slide Number Placeholder 4"/>
          <p:cNvSpPr>
            <a:spLocks noGrp="1"/>
          </p:cNvSpPr>
          <p:nvPr>
            <p:ph type="sldNum" sz="quarter" idx="12"/>
          </p:nvPr>
        </p:nvSpPr>
        <p:spPr/>
        <p:txBody>
          <a:bodyPr/>
          <a:lstStyle/>
          <a:p>
            <a:fld id="{AF4EE38F-BB80-1548-AE36-B8F90AB02900}" type="slidenum">
              <a:rPr lang="en-US" smtClean="0"/>
              <a:t>5</a:t>
            </a:fld>
            <a:endParaRPr lang="en-US"/>
          </a:p>
        </p:txBody>
      </p:sp>
    </p:spTree>
    <p:extLst>
      <p:ext uri="{BB962C8B-B14F-4D97-AF65-F5344CB8AC3E}">
        <p14:creationId xmlns:p14="http://schemas.microsoft.com/office/powerpoint/2010/main" val="153701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1214439"/>
            <a:ext cx="10178322" cy="4665154"/>
          </a:xfrm>
        </p:spPr>
        <p:txBody>
          <a:bodyPr/>
          <a:lstStyle/>
          <a:p>
            <a:r>
              <a:rPr lang="en-US" sz="3200" dirty="0"/>
              <a:t>“I am now the most miserable man living.  If what I feel were equally distributed to the whole human family, there would not be one cheerful face on earth.  To remain as I am is impossible.  I must die or be better.”  </a:t>
            </a:r>
            <a:r>
              <a:rPr lang="en-US" sz="3200" dirty="0" smtClean="0"/>
              <a:t/>
            </a:r>
            <a:br>
              <a:rPr lang="en-US" sz="3200" dirty="0" smtClean="0"/>
            </a:br>
            <a:r>
              <a:rPr lang="en-US" sz="3200" smtClean="0"/>
              <a:t/>
            </a:r>
            <a:br>
              <a:rPr lang="en-US" sz="3200" smtClean="0"/>
            </a:br>
            <a:endParaRPr lang="en-US"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6</a:t>
            </a:fld>
            <a:endParaRPr lang="en-US"/>
          </a:p>
        </p:txBody>
      </p:sp>
    </p:spTree>
    <p:extLst>
      <p:ext uri="{BB962C8B-B14F-4D97-AF65-F5344CB8AC3E}">
        <p14:creationId xmlns:p14="http://schemas.microsoft.com/office/powerpoint/2010/main" val="1776633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7424" y="301083"/>
            <a:ext cx="10292576" cy="5578509"/>
          </a:xfrm>
        </p:spPr>
        <p:txBody>
          <a:bodyPr>
            <a:normAutofit/>
          </a:bodyPr>
          <a:lstStyle/>
          <a:p>
            <a:endParaRPr lang="en-US" sz="3200" dirty="0" smtClean="0"/>
          </a:p>
          <a:p>
            <a:r>
              <a:rPr lang="en-US" sz="3200" dirty="0" smtClean="0"/>
              <a:t>“</a:t>
            </a:r>
            <a:r>
              <a:rPr lang="en-US" sz="3200" dirty="0"/>
              <a:t>I am now the most miserable man living.  If what I feel were equally distributed to the whole human family, there would not be one cheerful face on earth.  To remain as I am is impossible.  I must die or be better.”  Ever feel like that? Ever feel like everything in life is a “gray slush</a:t>
            </a:r>
            <a:r>
              <a:rPr lang="en-US" sz="3200" dirty="0" smtClean="0"/>
              <a:t>”? </a:t>
            </a:r>
          </a:p>
          <a:p>
            <a:pPr marL="0" indent="0">
              <a:buNone/>
            </a:pPr>
            <a:r>
              <a:rPr lang="en-US" sz="2800" dirty="0"/>
              <a:t>	</a:t>
            </a:r>
            <a:r>
              <a:rPr lang="en-US" sz="2800" dirty="0" smtClean="0"/>
              <a:t>			 --- </a:t>
            </a:r>
            <a:r>
              <a:rPr lang="en-US" sz="5400" dirty="0" smtClean="0"/>
              <a:t>Abraham Lincoln</a:t>
            </a:r>
            <a:endParaRPr lang="en-US" sz="54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7</a:t>
            </a:fld>
            <a:endParaRPr lang="en-US"/>
          </a:p>
        </p:txBody>
      </p:sp>
    </p:spTree>
    <p:extLst>
      <p:ext uri="{BB962C8B-B14F-4D97-AF65-F5344CB8AC3E}">
        <p14:creationId xmlns:p14="http://schemas.microsoft.com/office/powerpoint/2010/main" val="754896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008" y="178509"/>
            <a:ext cx="10178322" cy="721586"/>
          </a:xfrm>
        </p:spPr>
        <p:txBody>
          <a:bodyPr>
            <a:normAutofit fontScale="90000"/>
          </a:bodyPr>
          <a:lstStyle/>
          <a:p>
            <a:r>
              <a:rPr lang="en-US" dirty="0" smtClean="0"/>
              <a:t>Examples - 4 - </a:t>
            </a:r>
            <a:endParaRPr lang="en-US" dirty="0"/>
          </a:p>
        </p:txBody>
      </p:sp>
      <p:sp>
        <p:nvSpPr>
          <p:cNvPr id="3" name="Content Placeholder 2"/>
          <p:cNvSpPr>
            <a:spLocks noGrp="1"/>
          </p:cNvSpPr>
          <p:nvPr>
            <p:ph idx="1"/>
          </p:nvPr>
        </p:nvSpPr>
        <p:spPr>
          <a:xfrm>
            <a:off x="1282205" y="1103971"/>
            <a:ext cx="10186732" cy="4631605"/>
          </a:xfrm>
        </p:spPr>
        <p:txBody>
          <a:bodyPr>
            <a:normAutofit/>
          </a:bodyPr>
          <a:lstStyle/>
          <a:p>
            <a:r>
              <a:rPr lang="en-US" sz="3200" b="1" dirty="0" smtClean="0"/>
              <a:t>Jacob</a:t>
            </a:r>
            <a:r>
              <a:rPr lang="en-US" sz="3200" dirty="0" smtClean="0"/>
              <a:t> (Genesis 42)</a:t>
            </a:r>
            <a:endParaRPr lang="en-US" sz="3200" dirty="0"/>
          </a:p>
        </p:txBody>
      </p:sp>
      <p:sp>
        <p:nvSpPr>
          <p:cNvPr id="4" name="TextBox 3"/>
          <p:cNvSpPr txBox="1"/>
          <p:nvPr/>
        </p:nvSpPr>
        <p:spPr>
          <a:xfrm>
            <a:off x="1282205" y="1684542"/>
            <a:ext cx="9743425" cy="2400657"/>
          </a:xfrm>
          <a:prstGeom prst="rect">
            <a:avLst/>
          </a:prstGeom>
          <a:solidFill>
            <a:srgbClr val="FFC000"/>
          </a:solidFill>
        </p:spPr>
        <p:txBody>
          <a:bodyPr wrap="square" rtlCol="0">
            <a:spAutoFit/>
          </a:bodyPr>
          <a:lstStyle/>
          <a:p>
            <a:r>
              <a:rPr lang="en-US" sz="3000" dirty="0" smtClean="0"/>
              <a:t>“And </a:t>
            </a:r>
            <a:r>
              <a:rPr lang="en-US" sz="3000" dirty="0"/>
              <a:t>Jacob their father said to them, “You have bereaved me of my children: Joseph is no more, and Simeon is no more, and now you would take Benjamin. </a:t>
            </a:r>
            <a:r>
              <a:rPr lang="en-US" sz="3000" dirty="0" smtClean="0"/>
              <a:t> </a:t>
            </a:r>
            <a:r>
              <a:rPr lang="en-US" sz="3000" b="1" dirty="0" smtClean="0"/>
              <a:t>All </a:t>
            </a:r>
            <a:r>
              <a:rPr lang="en-US" sz="3000" b="1" dirty="0"/>
              <a:t>this has come against </a:t>
            </a:r>
            <a:r>
              <a:rPr lang="en-US" sz="3000" b="1" dirty="0" smtClean="0"/>
              <a:t>me</a:t>
            </a:r>
            <a:r>
              <a:rPr lang="en-US" sz="3000" dirty="0" smtClean="0"/>
              <a:t>” (Gen. 42:36).  The NET says, “Everything is against me”</a:t>
            </a:r>
            <a:endParaRPr lang="en-US" sz="3000" dirty="0">
              <a:solidFill>
                <a:schemeClr val="bg1"/>
              </a:solidFill>
            </a:endParaRPr>
          </a:p>
        </p:txBody>
      </p:sp>
      <p:sp>
        <p:nvSpPr>
          <p:cNvPr id="5" name="TextBox 4"/>
          <p:cNvSpPr txBox="1"/>
          <p:nvPr/>
        </p:nvSpPr>
        <p:spPr>
          <a:xfrm>
            <a:off x="1282205" y="4164997"/>
            <a:ext cx="9840069" cy="2400657"/>
          </a:xfrm>
          <a:prstGeom prst="rect">
            <a:avLst/>
          </a:prstGeom>
          <a:solidFill>
            <a:srgbClr val="FFC000"/>
          </a:solidFill>
        </p:spPr>
        <p:txBody>
          <a:bodyPr wrap="square" rtlCol="0">
            <a:spAutoFit/>
          </a:bodyPr>
          <a:lstStyle/>
          <a:p>
            <a:r>
              <a:rPr lang="en-US" sz="3000" dirty="0" smtClean="0"/>
              <a:t>“And </a:t>
            </a:r>
            <a:r>
              <a:rPr lang="en-US" sz="3000" dirty="0"/>
              <a:t>Jacob said to Pharaoh, “The days of the years of my sojourning are 130 years. </a:t>
            </a:r>
            <a:r>
              <a:rPr lang="en-US" sz="3000" b="1" dirty="0"/>
              <a:t>Few and evil have been the days of the years of my life,</a:t>
            </a:r>
            <a:r>
              <a:rPr lang="en-US" sz="3000" dirty="0"/>
              <a:t> and they have not attained to the days of the years of the life of my fathers in the days of their sojourning</a:t>
            </a:r>
            <a:r>
              <a:rPr lang="en-US" sz="3000" dirty="0" smtClean="0"/>
              <a:t>.”</a:t>
            </a:r>
            <a:endParaRPr lang="en-US" sz="3000" dirty="0">
              <a:solidFill>
                <a:schemeClr val="bg1"/>
              </a:solidFill>
            </a:endParaRPr>
          </a:p>
        </p:txBody>
      </p:sp>
      <p:sp>
        <p:nvSpPr>
          <p:cNvPr id="6" name="Date Placeholder 5"/>
          <p:cNvSpPr>
            <a:spLocks noGrp="1"/>
          </p:cNvSpPr>
          <p:nvPr>
            <p:ph type="dt" sz="half" idx="10"/>
          </p:nvPr>
        </p:nvSpPr>
        <p:spPr/>
        <p:txBody>
          <a:bodyPr/>
          <a:lstStyle/>
          <a:p>
            <a:r>
              <a:rPr lang="en-US" smtClean="0"/>
              <a:t>3/12/17      ----    Fink</a:t>
            </a:r>
            <a:endParaRPr lang="en-US"/>
          </a:p>
        </p:txBody>
      </p:sp>
      <p:sp>
        <p:nvSpPr>
          <p:cNvPr id="7" name="Footer Placeholder 6"/>
          <p:cNvSpPr>
            <a:spLocks noGrp="1"/>
          </p:cNvSpPr>
          <p:nvPr>
            <p:ph type="ftr" sz="quarter" idx="11"/>
          </p:nvPr>
        </p:nvSpPr>
        <p:spPr/>
        <p:txBody>
          <a:bodyPr/>
          <a:lstStyle/>
          <a:p>
            <a:r>
              <a:rPr lang="en-US" smtClean="0"/>
              <a:t>Failure to Control the Tongue - Self-Pity</a:t>
            </a:r>
            <a:endParaRPr lang="en-US"/>
          </a:p>
        </p:txBody>
      </p:sp>
      <p:sp>
        <p:nvSpPr>
          <p:cNvPr id="8" name="Slide Number Placeholder 7"/>
          <p:cNvSpPr>
            <a:spLocks noGrp="1"/>
          </p:cNvSpPr>
          <p:nvPr>
            <p:ph type="sldNum" sz="quarter" idx="12"/>
          </p:nvPr>
        </p:nvSpPr>
        <p:spPr/>
        <p:txBody>
          <a:bodyPr/>
          <a:lstStyle/>
          <a:p>
            <a:fld id="{AF4EE38F-BB80-1548-AE36-B8F90AB02900}" type="slidenum">
              <a:rPr lang="en-US" smtClean="0"/>
              <a:t>8</a:t>
            </a:fld>
            <a:endParaRPr lang="en-US"/>
          </a:p>
        </p:txBody>
      </p:sp>
    </p:spTree>
    <p:extLst>
      <p:ext uri="{BB962C8B-B14F-4D97-AF65-F5344CB8AC3E}">
        <p14:creationId xmlns:p14="http://schemas.microsoft.com/office/powerpoint/2010/main" val="101736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450" y="216287"/>
            <a:ext cx="10069550" cy="712346"/>
          </a:xfrm>
        </p:spPr>
        <p:txBody>
          <a:bodyPr>
            <a:normAutofit fontScale="90000"/>
          </a:bodyPr>
          <a:lstStyle/>
          <a:p>
            <a:r>
              <a:rPr lang="en-US" dirty="0"/>
              <a:t>Examples - 4 - </a:t>
            </a:r>
          </a:p>
        </p:txBody>
      </p:sp>
      <p:sp>
        <p:nvSpPr>
          <p:cNvPr id="3" name="Content Placeholder 2"/>
          <p:cNvSpPr>
            <a:spLocks noGrp="1"/>
          </p:cNvSpPr>
          <p:nvPr>
            <p:ph idx="1"/>
          </p:nvPr>
        </p:nvSpPr>
        <p:spPr>
          <a:xfrm>
            <a:off x="1251678" y="928633"/>
            <a:ext cx="10156020" cy="5447045"/>
          </a:xfrm>
        </p:spPr>
        <p:txBody>
          <a:bodyPr>
            <a:normAutofit/>
          </a:bodyPr>
          <a:lstStyle/>
          <a:p>
            <a:r>
              <a:rPr lang="en-US" sz="3200" b="1" dirty="0" smtClean="0"/>
              <a:t>Elijah</a:t>
            </a:r>
            <a:r>
              <a:rPr lang="en-US" sz="3200" dirty="0" smtClean="0"/>
              <a:t> (1 Kings 18:22)</a:t>
            </a:r>
            <a:endParaRPr lang="en-US" sz="3200" dirty="0"/>
          </a:p>
        </p:txBody>
      </p:sp>
      <p:sp>
        <p:nvSpPr>
          <p:cNvPr id="4" name="Date Placeholder 3"/>
          <p:cNvSpPr>
            <a:spLocks noGrp="1"/>
          </p:cNvSpPr>
          <p:nvPr>
            <p:ph type="dt" sz="half" idx="10"/>
          </p:nvPr>
        </p:nvSpPr>
        <p:spPr/>
        <p:txBody>
          <a:bodyPr/>
          <a:lstStyle/>
          <a:p>
            <a:r>
              <a:rPr lang="en-US" smtClean="0"/>
              <a:t>3/12/17      ----    Fink</a:t>
            </a:r>
            <a:endParaRPr lang="en-US"/>
          </a:p>
        </p:txBody>
      </p:sp>
      <p:sp>
        <p:nvSpPr>
          <p:cNvPr id="5" name="Footer Placeholder 4"/>
          <p:cNvSpPr>
            <a:spLocks noGrp="1"/>
          </p:cNvSpPr>
          <p:nvPr>
            <p:ph type="ftr" sz="quarter" idx="11"/>
          </p:nvPr>
        </p:nvSpPr>
        <p:spPr/>
        <p:txBody>
          <a:bodyPr/>
          <a:lstStyle/>
          <a:p>
            <a:r>
              <a:rPr lang="en-US" smtClean="0"/>
              <a:t>Failure to Control the Tongue - Self-Pity</a:t>
            </a:r>
            <a:endParaRPr lang="en-US"/>
          </a:p>
        </p:txBody>
      </p:sp>
      <p:sp>
        <p:nvSpPr>
          <p:cNvPr id="6" name="Slide Number Placeholder 5"/>
          <p:cNvSpPr>
            <a:spLocks noGrp="1"/>
          </p:cNvSpPr>
          <p:nvPr>
            <p:ph type="sldNum" sz="quarter" idx="12"/>
          </p:nvPr>
        </p:nvSpPr>
        <p:spPr/>
        <p:txBody>
          <a:bodyPr/>
          <a:lstStyle/>
          <a:p>
            <a:fld id="{AF4EE38F-BB80-1548-AE36-B8F90AB02900}" type="slidenum">
              <a:rPr lang="en-US" smtClean="0"/>
              <a:t>9</a:t>
            </a:fld>
            <a:endParaRPr lang="en-US"/>
          </a:p>
        </p:txBody>
      </p:sp>
      <p:sp>
        <p:nvSpPr>
          <p:cNvPr id="7" name="TextBox 6"/>
          <p:cNvSpPr txBox="1"/>
          <p:nvPr/>
        </p:nvSpPr>
        <p:spPr>
          <a:xfrm>
            <a:off x="1505417" y="1784194"/>
            <a:ext cx="9902282" cy="1467851"/>
          </a:xfrm>
          <a:prstGeom prst="rect">
            <a:avLst/>
          </a:prstGeom>
          <a:solidFill>
            <a:srgbClr val="FFC000"/>
          </a:solidFill>
        </p:spPr>
        <p:txBody>
          <a:bodyPr wrap="square" rtlCol="0">
            <a:spAutoFit/>
          </a:bodyPr>
          <a:lstStyle/>
          <a:p>
            <a:r>
              <a:rPr lang="en-US" sz="3000" dirty="0" smtClean="0"/>
              <a:t>“</a:t>
            </a:r>
            <a:r>
              <a:rPr lang="en-US" sz="3000" dirty="0"/>
              <a:t>Then Elijah said to the people, “</a:t>
            </a:r>
            <a:r>
              <a:rPr lang="en-US" sz="3000" b="1" dirty="0"/>
              <a:t>I, even I only, am left </a:t>
            </a:r>
            <a:r>
              <a:rPr lang="en-US" sz="3000" dirty="0"/>
              <a:t>a prophet of the Lord, but Baal's prophets are 450 </a:t>
            </a:r>
            <a:r>
              <a:rPr lang="en-US" sz="3000" dirty="0" smtClean="0"/>
              <a:t>men” (1 Ki. 18:22)</a:t>
            </a:r>
            <a:endParaRPr lang="en-US" sz="3000" dirty="0"/>
          </a:p>
        </p:txBody>
      </p:sp>
      <p:sp>
        <p:nvSpPr>
          <p:cNvPr id="9" name="TextBox 8"/>
          <p:cNvSpPr txBox="1"/>
          <p:nvPr/>
        </p:nvSpPr>
        <p:spPr>
          <a:xfrm>
            <a:off x="1505417" y="3413595"/>
            <a:ext cx="9779618" cy="2400657"/>
          </a:xfrm>
          <a:prstGeom prst="rect">
            <a:avLst/>
          </a:prstGeom>
          <a:solidFill>
            <a:srgbClr val="FFC000"/>
          </a:solidFill>
        </p:spPr>
        <p:txBody>
          <a:bodyPr wrap="square" rtlCol="0">
            <a:spAutoFit/>
          </a:bodyPr>
          <a:lstStyle/>
          <a:p>
            <a:r>
              <a:rPr lang="en-US" sz="3000" dirty="0" smtClean="0"/>
              <a:t>“He </a:t>
            </a:r>
            <a:r>
              <a:rPr lang="en-US" sz="3000" dirty="0"/>
              <a:t>said, “I have been very jealous for the Lord, the God of hosts. For the people of Israel have forsaken your covenant, thrown down your altars, and killed your prophets with the sword, and </a:t>
            </a:r>
            <a:r>
              <a:rPr lang="en-US" sz="3000" b="1" dirty="0"/>
              <a:t>I, even I only, am left</a:t>
            </a:r>
            <a:r>
              <a:rPr lang="en-US" sz="3000" dirty="0"/>
              <a:t>, and they seek my life, to take it </a:t>
            </a:r>
            <a:r>
              <a:rPr lang="en-US" sz="3000" dirty="0" smtClean="0"/>
              <a:t>away” (1 Ki. 19:10, 14)</a:t>
            </a:r>
            <a:endParaRPr lang="en-US" sz="3000" dirty="0"/>
          </a:p>
        </p:txBody>
      </p:sp>
    </p:spTree>
    <p:extLst>
      <p:ext uri="{BB962C8B-B14F-4D97-AF65-F5344CB8AC3E}">
        <p14:creationId xmlns:p14="http://schemas.microsoft.com/office/powerpoint/2010/main" val="174270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713</TotalTime>
  <Words>932</Words>
  <Application>Microsoft Macintosh PowerPoint</Application>
  <PresentationFormat>Widescreen</PresentationFormat>
  <Paragraphs>80</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Abadi MT Condensed Extra Bold</vt:lpstr>
      <vt:lpstr>Calibri</vt:lpstr>
      <vt:lpstr>Gill Sans MT</vt:lpstr>
      <vt:lpstr>Impact</vt:lpstr>
      <vt:lpstr>Wingdings</vt:lpstr>
      <vt:lpstr>Arial</vt:lpstr>
      <vt:lpstr>Badge</vt:lpstr>
      <vt:lpstr>Failure in  Controlling  the Tongue</vt:lpstr>
      <vt:lpstr>Theme verse</vt:lpstr>
      <vt:lpstr>WisE Words</vt:lpstr>
      <vt:lpstr>PowerPoint Presentation</vt:lpstr>
      <vt:lpstr>PowerPoint Presentation</vt:lpstr>
      <vt:lpstr>PowerPoint Presentation</vt:lpstr>
      <vt:lpstr>PowerPoint Presentation</vt:lpstr>
      <vt:lpstr>Examples - 4 - </vt:lpstr>
      <vt:lpstr>Examples - 4 - </vt:lpstr>
      <vt:lpstr>Examples - 4 - </vt:lpstr>
      <vt:lpstr>Examples - 4 - </vt:lpstr>
      <vt:lpstr>Who is really in control?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in  Controlling  the Tongue</dc:title>
  <dc:creator>Microsoft Office User</dc:creator>
  <cp:lastModifiedBy>Microsoft Office User</cp:lastModifiedBy>
  <cp:revision>18</cp:revision>
  <dcterms:created xsi:type="dcterms:W3CDTF">2017-03-08T23:20:59Z</dcterms:created>
  <dcterms:modified xsi:type="dcterms:W3CDTF">2017-03-12T10:21:00Z</dcterms:modified>
</cp:coreProperties>
</file>