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7" r:id="rId2"/>
    <p:sldId id="258" r:id="rId3"/>
    <p:sldId id="259" r:id="rId4"/>
    <p:sldId id="260" r:id="rId5"/>
    <p:sldId id="263" r:id="rId6"/>
    <p:sldId id="265" r:id="rId7"/>
    <p:sldId id="261" r:id="rId8"/>
    <p:sldId id="262" r:id="rId9"/>
    <p:sldId id="266" r:id="rId10"/>
    <p:sldId id="267" r:id="rId11"/>
    <p:sldId id="264" r:id="rId12"/>
    <p:sldId id="269"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snapToGrid="0" snapToObjects="1">
      <p:cViewPr>
        <p:scale>
          <a:sx n="100" d="100"/>
          <a:sy n="100" d="100"/>
        </p:scale>
        <p:origin x="46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4D4DF4A-BCDF-6946-AC60-4E0491FC67C8}" type="datetimeFigureOut">
              <a:rPr lang="en-US" smtClean="0"/>
              <a:t>4/16/17</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911439E-744A-4846-A594-500ACE946E5D}" type="slidenum">
              <a:rPr lang="en-US" smtClean="0"/>
              <a:t>‹#›</a:t>
            </a:fld>
            <a:endParaRPr lang="en-US" dirty="0"/>
          </a:p>
        </p:txBody>
      </p:sp>
    </p:spTree>
    <p:extLst>
      <p:ext uri="{BB962C8B-B14F-4D97-AF65-F5344CB8AC3E}">
        <p14:creationId xmlns:p14="http://schemas.microsoft.com/office/powerpoint/2010/main" val="9221396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2827D7-DA51-F143-8FC4-7A72345B00F5}" type="datetimeFigureOut">
              <a:rPr lang="en-US" smtClean="0"/>
              <a:t>4/16/17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417DD3-311A-3243-8279-3CF244195E1D}" type="slidenum">
              <a:rPr lang="en-US" smtClean="0"/>
              <a:t>‹#›</a:t>
            </a:fld>
            <a:endParaRPr lang="en-US" dirty="0"/>
          </a:p>
        </p:txBody>
      </p:sp>
    </p:spTree>
    <p:extLst>
      <p:ext uri="{BB962C8B-B14F-4D97-AF65-F5344CB8AC3E}">
        <p14:creationId xmlns:p14="http://schemas.microsoft.com/office/powerpoint/2010/main" val="1105439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Discriminate - done at random or without careful judgment.</a:t>
            </a:r>
            <a:endParaRPr lang="en-US" dirty="0"/>
          </a:p>
        </p:txBody>
      </p:sp>
      <p:sp>
        <p:nvSpPr>
          <p:cNvPr id="4" name="Slide Number Placeholder 3"/>
          <p:cNvSpPr>
            <a:spLocks noGrp="1"/>
          </p:cNvSpPr>
          <p:nvPr>
            <p:ph type="sldNum" sz="quarter" idx="10"/>
          </p:nvPr>
        </p:nvSpPr>
        <p:spPr/>
        <p:txBody>
          <a:bodyPr/>
          <a:lstStyle/>
          <a:p>
            <a:fld id="{2A417DD3-311A-3243-8279-3CF244195E1D}" type="slidenum">
              <a:rPr lang="en-US" smtClean="0"/>
              <a:t>1</a:t>
            </a:fld>
            <a:endParaRPr lang="en-US" dirty="0"/>
          </a:p>
        </p:txBody>
      </p:sp>
    </p:spTree>
    <p:extLst>
      <p:ext uri="{BB962C8B-B14F-4D97-AF65-F5344CB8AC3E}">
        <p14:creationId xmlns:p14="http://schemas.microsoft.com/office/powerpoint/2010/main" val="1845137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6F4259-1A76-4E45-9901-5CE6AAF843BD}" type="slidenum">
              <a:rPr lang="en-US" smtClean="0"/>
              <a:t>3</a:t>
            </a:fld>
            <a:endParaRPr lang="en-US" dirty="0"/>
          </a:p>
        </p:txBody>
      </p:sp>
    </p:spTree>
    <p:extLst>
      <p:ext uri="{BB962C8B-B14F-4D97-AF65-F5344CB8AC3E}">
        <p14:creationId xmlns:p14="http://schemas.microsoft.com/office/powerpoint/2010/main" val="1245686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417DD3-311A-3243-8279-3CF244195E1D}" type="slidenum">
              <a:rPr lang="en-US" smtClean="0"/>
              <a:t>7</a:t>
            </a:fld>
            <a:endParaRPr lang="en-US" dirty="0"/>
          </a:p>
        </p:txBody>
      </p:sp>
    </p:spTree>
    <p:extLst>
      <p:ext uri="{BB962C8B-B14F-4D97-AF65-F5344CB8AC3E}">
        <p14:creationId xmlns:p14="http://schemas.microsoft.com/office/powerpoint/2010/main" val="765614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417DD3-311A-3243-8279-3CF244195E1D}" type="slidenum">
              <a:rPr lang="en-US" smtClean="0"/>
              <a:t>9</a:t>
            </a:fld>
            <a:endParaRPr lang="en-US"/>
          </a:p>
        </p:txBody>
      </p:sp>
    </p:spTree>
    <p:extLst>
      <p:ext uri="{BB962C8B-B14F-4D97-AF65-F5344CB8AC3E}">
        <p14:creationId xmlns:p14="http://schemas.microsoft.com/office/powerpoint/2010/main" val="1893741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417DD3-311A-3243-8279-3CF244195E1D}" type="slidenum">
              <a:rPr lang="en-US" smtClean="0"/>
              <a:t>10</a:t>
            </a:fld>
            <a:endParaRPr lang="en-US" dirty="0"/>
          </a:p>
        </p:txBody>
      </p:sp>
    </p:spTree>
    <p:extLst>
      <p:ext uri="{BB962C8B-B14F-4D97-AF65-F5344CB8AC3E}">
        <p14:creationId xmlns:p14="http://schemas.microsoft.com/office/powerpoint/2010/main" val="1862549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Hezekiah has just shown his kingdom's wealth to messengers of </a:t>
            </a:r>
            <a:r>
              <a:rPr lang="en-US" sz="1200" b="0" i="0" kern="1200" dirty="0" err="1" smtClean="0">
                <a:solidFill>
                  <a:schemeClr val="tx1"/>
                </a:solidFill>
                <a:effectLst/>
                <a:latin typeface="+mn-lt"/>
                <a:ea typeface="+mn-ea"/>
                <a:cs typeface="+mn-cs"/>
              </a:rPr>
              <a:t>Merdock-Baladan</a:t>
            </a:r>
            <a:r>
              <a:rPr lang="en-US" sz="1200" b="0" i="0" kern="1200" dirty="0" smtClean="0">
                <a:solidFill>
                  <a:schemeClr val="tx1"/>
                </a:solidFill>
                <a:effectLst/>
                <a:latin typeface="+mn-lt"/>
                <a:ea typeface="+mn-ea"/>
                <a:cs typeface="+mn-cs"/>
              </a:rPr>
              <a:t> (the son of </a:t>
            </a:r>
            <a:r>
              <a:rPr lang="en-US" sz="1200" b="0" i="0" kern="1200" dirty="0" err="1" smtClean="0">
                <a:solidFill>
                  <a:schemeClr val="tx1"/>
                </a:solidFill>
                <a:effectLst/>
                <a:latin typeface="+mn-lt"/>
                <a:ea typeface="+mn-ea"/>
                <a:cs typeface="+mn-cs"/>
              </a:rPr>
              <a:t>Baladan</a:t>
            </a:r>
            <a:r>
              <a:rPr lang="en-US" sz="1200" b="0" i="0" kern="1200" dirty="0" smtClean="0">
                <a:solidFill>
                  <a:schemeClr val="tx1"/>
                </a:solidFill>
                <a:effectLst/>
                <a:latin typeface="+mn-lt"/>
                <a:ea typeface="+mn-ea"/>
                <a:cs typeface="+mn-cs"/>
              </a:rPr>
              <a:t>), King of Babylonia. Isaiah asks Hezekiah about his guests, and when Hezekiah tells him where they are from, Isaiah proclaims</a:t>
            </a:r>
            <a:r>
              <a:rPr lang="en-US" sz="1200" b="0" i="0" kern="1200" baseline="0" dirty="0" smtClean="0">
                <a:solidFill>
                  <a:schemeClr val="tx1"/>
                </a:solidFill>
                <a:effectLst/>
                <a:latin typeface="+mn-lt"/>
                <a:ea typeface="+mn-ea"/>
                <a:cs typeface="+mn-cs"/>
              </a:rPr>
              <a:t> (Isa. 20:18)</a:t>
            </a:r>
            <a:endParaRPr lang="en-US" dirty="0"/>
          </a:p>
        </p:txBody>
      </p:sp>
      <p:sp>
        <p:nvSpPr>
          <p:cNvPr id="4" name="Slide Number Placeholder 3"/>
          <p:cNvSpPr>
            <a:spLocks noGrp="1"/>
          </p:cNvSpPr>
          <p:nvPr>
            <p:ph type="sldNum" sz="quarter" idx="10"/>
          </p:nvPr>
        </p:nvSpPr>
        <p:spPr/>
        <p:txBody>
          <a:bodyPr/>
          <a:lstStyle/>
          <a:p>
            <a:fld id="{2A417DD3-311A-3243-8279-3CF244195E1D}" type="slidenum">
              <a:rPr lang="en-US" smtClean="0"/>
              <a:t>11</a:t>
            </a:fld>
            <a:endParaRPr lang="en-US" dirty="0"/>
          </a:p>
        </p:txBody>
      </p:sp>
    </p:spTree>
    <p:extLst>
      <p:ext uri="{BB962C8B-B14F-4D97-AF65-F5344CB8AC3E}">
        <p14:creationId xmlns:p14="http://schemas.microsoft.com/office/powerpoint/2010/main" val="89688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A417DD3-311A-3243-8279-3CF244195E1D}" type="slidenum">
              <a:rPr lang="en-US" smtClean="0"/>
              <a:t>13</a:t>
            </a:fld>
            <a:endParaRPr lang="en-US" dirty="0"/>
          </a:p>
        </p:txBody>
      </p:sp>
    </p:spTree>
    <p:extLst>
      <p:ext uri="{BB962C8B-B14F-4D97-AF65-F5344CB8AC3E}">
        <p14:creationId xmlns:p14="http://schemas.microsoft.com/office/powerpoint/2010/main" val="1702828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r>
              <a:rPr lang="en-US" dirty="0" smtClean="0"/>
              <a:t>3/19/17      ----    Fink</a:t>
            </a:r>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r>
              <a:rPr lang="en-US" dirty="0" smtClean="0"/>
              <a:t>Failure to Control the Tongue - Trying to Prove Yourself</a:t>
            </a:r>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dirty="0" smtClean="0"/>
              <a:t>3/19/17      ----    Fink</a:t>
            </a:r>
            <a:endParaRPr lang="en-US" dirty="0"/>
          </a:p>
        </p:txBody>
      </p:sp>
      <p:sp>
        <p:nvSpPr>
          <p:cNvPr id="5" name="Footer Placeholder 4"/>
          <p:cNvSpPr>
            <a:spLocks noGrp="1"/>
          </p:cNvSpPr>
          <p:nvPr>
            <p:ph type="ftr" sz="quarter" idx="11"/>
          </p:nvPr>
        </p:nvSpPr>
        <p:spPr/>
        <p:txBody>
          <a:bodyPr/>
          <a:lstStyle/>
          <a:p>
            <a:r>
              <a:rPr lang="en-US" dirty="0"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dirty="0" smtClean="0"/>
              <a:t>3/19/17      ----    Fink</a:t>
            </a:r>
            <a:endParaRPr lang="en-US" dirty="0"/>
          </a:p>
        </p:txBody>
      </p:sp>
      <p:sp>
        <p:nvSpPr>
          <p:cNvPr id="5" name="Footer Placeholder 4"/>
          <p:cNvSpPr>
            <a:spLocks noGrp="1"/>
          </p:cNvSpPr>
          <p:nvPr>
            <p:ph type="ftr" sz="quarter" idx="11"/>
          </p:nvPr>
        </p:nvSpPr>
        <p:spPr/>
        <p:txBody>
          <a:bodyPr/>
          <a:lstStyle/>
          <a:p>
            <a:r>
              <a:rPr lang="en-US" dirty="0"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dirty="0" smtClean="0"/>
              <a:t>3/19/17      ----    Fink</a:t>
            </a:r>
            <a:endParaRPr lang="en-US" dirty="0"/>
          </a:p>
        </p:txBody>
      </p:sp>
      <p:sp>
        <p:nvSpPr>
          <p:cNvPr id="5" name="Footer Placeholder 4"/>
          <p:cNvSpPr>
            <a:spLocks noGrp="1"/>
          </p:cNvSpPr>
          <p:nvPr>
            <p:ph type="ftr" sz="quarter" idx="11"/>
          </p:nvPr>
        </p:nvSpPr>
        <p:spPr/>
        <p:txBody>
          <a:bodyPr/>
          <a:lstStyle/>
          <a:p>
            <a:r>
              <a:rPr lang="en-US" dirty="0"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r>
              <a:rPr lang="en-US" dirty="0" smtClean="0"/>
              <a:t>3/19/17      ----    Fink</a:t>
            </a:r>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r>
              <a:rPr lang="en-US" dirty="0" smtClean="0"/>
              <a:t>Failure to Control the Tongue - Trying to Prove Yourself</a:t>
            </a:r>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dirty="0" smtClean="0"/>
              <a:t>3/19/17      ----    Fink</a:t>
            </a:r>
            <a:endParaRPr lang="en-US" dirty="0"/>
          </a:p>
        </p:txBody>
      </p:sp>
      <p:sp>
        <p:nvSpPr>
          <p:cNvPr id="6" name="Footer Placeholder 5"/>
          <p:cNvSpPr>
            <a:spLocks noGrp="1"/>
          </p:cNvSpPr>
          <p:nvPr>
            <p:ph type="ftr" sz="quarter" idx="11"/>
          </p:nvPr>
        </p:nvSpPr>
        <p:spPr/>
        <p:txBody>
          <a:bodyPr/>
          <a:lstStyle/>
          <a:p>
            <a:r>
              <a:rPr lang="en-US" dirty="0" smtClean="0"/>
              <a:t>Failure to Control the Tongue - Trying to Prove Yourself</a:t>
            </a:r>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dirty="0" smtClean="0"/>
              <a:t>3/19/17      ----    Fink</a:t>
            </a:r>
            <a:endParaRPr lang="en-US" dirty="0"/>
          </a:p>
        </p:txBody>
      </p:sp>
      <p:sp>
        <p:nvSpPr>
          <p:cNvPr id="8" name="Footer Placeholder 7"/>
          <p:cNvSpPr>
            <a:spLocks noGrp="1"/>
          </p:cNvSpPr>
          <p:nvPr>
            <p:ph type="ftr" sz="quarter" idx="11"/>
          </p:nvPr>
        </p:nvSpPr>
        <p:spPr/>
        <p:txBody>
          <a:bodyPr/>
          <a:lstStyle/>
          <a:p>
            <a:r>
              <a:rPr lang="en-US" dirty="0" smtClean="0"/>
              <a:t>Failure to Control the Tongue - Trying to Prove Yourself</a:t>
            </a:r>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dirty="0" smtClean="0"/>
              <a:t>3/19/17      ----    Fink</a:t>
            </a:r>
            <a:endParaRPr lang="en-US" dirty="0"/>
          </a:p>
        </p:txBody>
      </p:sp>
      <p:sp>
        <p:nvSpPr>
          <p:cNvPr id="4" name="Footer Placeholder 3"/>
          <p:cNvSpPr>
            <a:spLocks noGrp="1"/>
          </p:cNvSpPr>
          <p:nvPr>
            <p:ph type="ftr" sz="quarter" idx="11"/>
          </p:nvPr>
        </p:nvSpPr>
        <p:spPr/>
        <p:txBody>
          <a:bodyPr/>
          <a:lstStyle/>
          <a:p>
            <a:r>
              <a:rPr lang="en-US" dirty="0" smtClean="0"/>
              <a:t>Failure to Control the Tongue - Trying to Prove Yourself</a:t>
            </a:r>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3/19/17      ----    Fink</a:t>
            </a:r>
            <a:endParaRPr lang="en-US" dirty="0"/>
          </a:p>
        </p:txBody>
      </p:sp>
      <p:sp>
        <p:nvSpPr>
          <p:cNvPr id="3" name="Footer Placeholder 2"/>
          <p:cNvSpPr>
            <a:spLocks noGrp="1"/>
          </p:cNvSpPr>
          <p:nvPr>
            <p:ph type="ftr" sz="quarter" idx="11"/>
          </p:nvPr>
        </p:nvSpPr>
        <p:spPr/>
        <p:txBody>
          <a:bodyPr/>
          <a:lstStyle/>
          <a:p>
            <a:r>
              <a:rPr lang="en-US" dirty="0" smtClean="0"/>
              <a:t>Failure to Control the Tongue - Trying to Prove Yourself</a:t>
            </a:r>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r>
              <a:rPr lang="en-US" dirty="0" smtClean="0"/>
              <a:t>3/19/17      ----    Fink</a:t>
            </a:r>
            <a:endParaRPr lang="en-US" dirty="0"/>
          </a:p>
        </p:txBody>
      </p:sp>
      <p:sp>
        <p:nvSpPr>
          <p:cNvPr id="6" name="Footer Placeholder 5"/>
          <p:cNvSpPr>
            <a:spLocks noGrp="1"/>
          </p:cNvSpPr>
          <p:nvPr>
            <p:ph type="ftr" sz="quarter" idx="11"/>
          </p:nvPr>
        </p:nvSpPr>
        <p:spPr>
          <a:xfrm>
            <a:off x="2103620" y="6375679"/>
            <a:ext cx="3482179" cy="345796"/>
          </a:xfrm>
        </p:spPr>
        <p:txBody>
          <a:bodyPr/>
          <a:lstStyle/>
          <a:p>
            <a:r>
              <a:rPr lang="en-US" dirty="0" smtClean="0"/>
              <a:t>Failure to Control the Tongue - Trying to Prove Yourself</a:t>
            </a:r>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r>
              <a:rPr lang="en-US" dirty="0" smtClean="0"/>
              <a:t>3/19/17      ----    Fink</a:t>
            </a:r>
            <a:endParaRPr lang="en-US" dirty="0"/>
          </a:p>
        </p:txBody>
      </p:sp>
      <p:sp>
        <p:nvSpPr>
          <p:cNvPr id="6" name="Footer Placeholder 5"/>
          <p:cNvSpPr>
            <a:spLocks noGrp="1"/>
          </p:cNvSpPr>
          <p:nvPr>
            <p:ph type="ftr" sz="quarter" idx="11"/>
          </p:nvPr>
        </p:nvSpPr>
        <p:spPr>
          <a:xfrm>
            <a:off x="2103621" y="6375679"/>
            <a:ext cx="3482178" cy="345796"/>
          </a:xfrm>
        </p:spPr>
        <p:txBody>
          <a:bodyPr/>
          <a:lstStyle/>
          <a:p>
            <a:r>
              <a:rPr lang="en-US" dirty="0" smtClean="0"/>
              <a:t>Failure to Control the Tongue - Trying to Prove Yourself</a:t>
            </a:r>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en-US" dirty="0" smtClean="0"/>
              <a:t>3/19/17      ----    Fink</a:t>
            </a:r>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dirty="0" smtClean="0"/>
              <a:t>Failure to Control the Tongue - Trying to Prove Yourself</a:t>
            </a:r>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a:solidFill>
                  <a:srgbClr val="FF0000"/>
                </a:solidFill>
                <a:latin typeface="Abadi MT Condensed Extra Bold" charset="0"/>
                <a:ea typeface="Abadi MT Condensed Extra Bold" charset="0"/>
                <a:cs typeface="Abadi MT Condensed Extra Bold" charset="0"/>
              </a:rPr>
              <a:t>Failure in </a:t>
            </a:r>
            <a:br>
              <a:rPr lang="en-US" sz="4800" b="1" dirty="0">
                <a:solidFill>
                  <a:srgbClr val="FF0000"/>
                </a:solidFill>
                <a:latin typeface="Abadi MT Condensed Extra Bold" charset="0"/>
                <a:ea typeface="Abadi MT Condensed Extra Bold" charset="0"/>
                <a:cs typeface="Abadi MT Condensed Extra Bold" charset="0"/>
              </a:rPr>
            </a:br>
            <a:r>
              <a:rPr lang="en-US" sz="4800" b="1" dirty="0">
                <a:solidFill>
                  <a:srgbClr val="FF0000"/>
                </a:solidFill>
                <a:latin typeface="Abadi MT Condensed Extra Bold" charset="0"/>
                <a:ea typeface="Abadi MT Condensed Extra Bold" charset="0"/>
                <a:cs typeface="Abadi MT Condensed Extra Bold" charset="0"/>
              </a:rPr>
              <a:t>Controlling </a:t>
            </a:r>
            <a:br>
              <a:rPr lang="en-US" sz="4800" b="1" dirty="0">
                <a:solidFill>
                  <a:srgbClr val="FF0000"/>
                </a:solidFill>
                <a:latin typeface="Abadi MT Condensed Extra Bold" charset="0"/>
                <a:ea typeface="Abadi MT Condensed Extra Bold" charset="0"/>
                <a:cs typeface="Abadi MT Condensed Extra Bold" charset="0"/>
              </a:rPr>
            </a:br>
            <a:r>
              <a:rPr lang="en-US" sz="4800" b="1" dirty="0">
                <a:solidFill>
                  <a:srgbClr val="FF0000"/>
                </a:solidFill>
                <a:latin typeface="Abadi MT Condensed Extra Bold" charset="0"/>
                <a:ea typeface="Abadi MT Condensed Extra Bold" charset="0"/>
                <a:cs typeface="Abadi MT Condensed Extra Bold" charset="0"/>
              </a:rPr>
              <a:t>the Tongue</a:t>
            </a:r>
            <a:endParaRPr lang="en-US" sz="4800" dirty="0"/>
          </a:p>
        </p:txBody>
      </p:sp>
      <p:sp>
        <p:nvSpPr>
          <p:cNvPr id="3" name="Subtitle 2"/>
          <p:cNvSpPr>
            <a:spLocks noGrp="1"/>
          </p:cNvSpPr>
          <p:nvPr>
            <p:ph type="subTitle" idx="1"/>
          </p:nvPr>
        </p:nvSpPr>
        <p:spPr>
          <a:xfrm>
            <a:off x="1357745" y="5749636"/>
            <a:ext cx="10377055" cy="798941"/>
          </a:xfrm>
        </p:spPr>
        <p:txBody>
          <a:bodyPr>
            <a:noAutofit/>
          </a:bodyPr>
          <a:lstStyle/>
          <a:p>
            <a:r>
              <a:rPr lang="en-US" sz="4400" dirty="0" smtClean="0"/>
              <a:t>Indiscriminate Sharing</a:t>
            </a:r>
            <a:endParaRPr lang="en-US" sz="4400" dirty="0"/>
          </a:p>
        </p:txBody>
      </p:sp>
      <p:sp>
        <p:nvSpPr>
          <p:cNvPr id="4" name="Date Placeholder 3"/>
          <p:cNvSpPr>
            <a:spLocks noGrp="1"/>
          </p:cNvSpPr>
          <p:nvPr>
            <p:ph type="dt" sz="half" idx="10"/>
          </p:nvPr>
        </p:nvSpPr>
        <p:spPr/>
        <p:txBody>
          <a:bodyPr/>
          <a:lstStyle/>
          <a:p>
            <a:r>
              <a:rPr lang="en-US" dirty="0" smtClean="0"/>
              <a:t>3/19/17      ----    Fink</a:t>
            </a:r>
            <a:endParaRPr lang="en-US" dirty="0"/>
          </a:p>
        </p:txBody>
      </p:sp>
      <p:sp>
        <p:nvSpPr>
          <p:cNvPr id="5" name="Footer Placeholder 4"/>
          <p:cNvSpPr>
            <a:spLocks noGrp="1"/>
          </p:cNvSpPr>
          <p:nvPr>
            <p:ph type="ftr" sz="quarter" idx="11"/>
          </p:nvPr>
        </p:nvSpPr>
        <p:spPr/>
        <p:txBody>
          <a:bodyPr/>
          <a:lstStyle/>
          <a:p>
            <a:r>
              <a:rPr lang="en-US" dirty="0"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AF4EE38F-BB80-1548-AE36-B8F90AB02900}" type="slidenum">
              <a:rPr lang="en-US" smtClean="0"/>
              <a:t>1</a:t>
            </a:fld>
            <a:endParaRPr lang="en-US" dirty="0"/>
          </a:p>
        </p:txBody>
      </p:sp>
    </p:spTree>
    <p:extLst>
      <p:ext uri="{BB962C8B-B14F-4D97-AF65-F5344CB8AC3E}">
        <p14:creationId xmlns:p14="http://schemas.microsoft.com/office/powerpoint/2010/main" val="1389077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1963" y="382386"/>
            <a:ext cx="10258037" cy="377270"/>
          </a:xfrm>
        </p:spPr>
        <p:txBody>
          <a:bodyPr>
            <a:normAutofit fontScale="90000"/>
          </a:bodyPr>
          <a:lstStyle/>
          <a:p>
            <a:r>
              <a:rPr lang="en-US" sz="3600" dirty="0" smtClean="0"/>
              <a:t>Why do we talk when we shouldn’t? </a:t>
            </a:r>
            <a:endParaRPr lang="en-US" sz="3600" dirty="0"/>
          </a:p>
        </p:txBody>
      </p:sp>
      <p:sp>
        <p:nvSpPr>
          <p:cNvPr id="3" name="Content Placeholder 2"/>
          <p:cNvSpPr>
            <a:spLocks noGrp="1"/>
          </p:cNvSpPr>
          <p:nvPr>
            <p:ph idx="1"/>
          </p:nvPr>
        </p:nvSpPr>
        <p:spPr>
          <a:xfrm>
            <a:off x="1139483" y="942535"/>
            <a:ext cx="10290517" cy="4937058"/>
          </a:xfrm>
        </p:spPr>
        <p:txBody>
          <a:bodyPr>
            <a:normAutofit/>
          </a:bodyPr>
          <a:lstStyle/>
          <a:p>
            <a:pPr>
              <a:buFont typeface="Arial" charset="0"/>
              <a:buChar char="•"/>
            </a:pPr>
            <a:r>
              <a:rPr lang="en-US" sz="3200" dirty="0" smtClean="0">
                <a:latin typeface="Abadi MT Condensed Extra Bold" charset="0"/>
                <a:ea typeface="Abadi MT Condensed Extra Bold" charset="0"/>
                <a:cs typeface="Abadi MT Condensed Extra Bold" charset="0"/>
              </a:rPr>
              <a:t>Michal (2 Samuel 6)</a:t>
            </a:r>
            <a:endParaRPr lang="en-US" sz="3200" dirty="0">
              <a:latin typeface="Abadi MT Condensed Extra Bold" charset="0"/>
              <a:ea typeface="Abadi MT Condensed Extra Bold" charset="0"/>
              <a:cs typeface="Abadi MT Condensed Extra Bold" charset="0"/>
            </a:endParaRPr>
          </a:p>
        </p:txBody>
      </p:sp>
      <p:sp>
        <p:nvSpPr>
          <p:cNvPr id="4" name="Date Placeholder 3"/>
          <p:cNvSpPr>
            <a:spLocks noGrp="1"/>
          </p:cNvSpPr>
          <p:nvPr>
            <p:ph type="dt" sz="half" idx="10"/>
          </p:nvPr>
        </p:nvSpPr>
        <p:spPr/>
        <p:txBody>
          <a:bodyPr/>
          <a:lstStyle/>
          <a:p>
            <a:r>
              <a:rPr lang="en-US" dirty="0" smtClean="0"/>
              <a:t>3/19/17      ----    Fink</a:t>
            </a:r>
            <a:endParaRPr lang="en-US" dirty="0"/>
          </a:p>
        </p:txBody>
      </p:sp>
      <p:sp>
        <p:nvSpPr>
          <p:cNvPr id="5" name="Footer Placeholder 4"/>
          <p:cNvSpPr>
            <a:spLocks noGrp="1"/>
          </p:cNvSpPr>
          <p:nvPr>
            <p:ph type="ftr" sz="quarter" idx="11"/>
          </p:nvPr>
        </p:nvSpPr>
        <p:spPr/>
        <p:txBody>
          <a:bodyPr/>
          <a:lstStyle/>
          <a:p>
            <a:r>
              <a:rPr lang="en-US" dirty="0"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10</a:t>
            </a:fld>
            <a:endParaRPr lang="en-US" dirty="0"/>
          </a:p>
        </p:txBody>
      </p:sp>
      <p:sp>
        <p:nvSpPr>
          <p:cNvPr id="10" name="TextBox 9"/>
          <p:cNvSpPr txBox="1"/>
          <p:nvPr/>
        </p:nvSpPr>
        <p:spPr>
          <a:xfrm>
            <a:off x="1155723" y="1587501"/>
            <a:ext cx="10452077" cy="3970318"/>
          </a:xfrm>
          <a:prstGeom prst="rect">
            <a:avLst/>
          </a:prstGeom>
          <a:solidFill>
            <a:schemeClr val="accent1"/>
          </a:solidFill>
        </p:spPr>
        <p:txBody>
          <a:bodyPr wrap="square" rtlCol="0">
            <a:spAutoFit/>
          </a:bodyPr>
          <a:lstStyle/>
          <a:p>
            <a:r>
              <a:rPr lang="en-US" sz="2800" b="1" baseline="30000" dirty="0"/>
              <a:t>16 </a:t>
            </a:r>
            <a:r>
              <a:rPr lang="en-US" sz="2800" dirty="0"/>
              <a:t>As the ark of the </a:t>
            </a:r>
            <a:r>
              <a:rPr lang="en-US" sz="2800" cap="small" dirty="0"/>
              <a:t>Lord</a:t>
            </a:r>
            <a:r>
              <a:rPr lang="en-US" sz="2800" dirty="0"/>
              <a:t> came into the city of David, Michal the daughter of Saul looked out of the window and saw King David leaping and dancing before the </a:t>
            </a:r>
            <a:r>
              <a:rPr lang="en-US" sz="2800" cap="small" dirty="0"/>
              <a:t>Lord</a:t>
            </a:r>
            <a:r>
              <a:rPr lang="en-US" sz="2800" dirty="0"/>
              <a:t>, and she despised him in her </a:t>
            </a:r>
            <a:r>
              <a:rPr lang="en-US" sz="2800" dirty="0" smtClean="0"/>
              <a:t>heart</a:t>
            </a:r>
            <a:r>
              <a:rPr lang="is-IS" sz="2800" dirty="0" smtClean="0"/>
              <a:t>…</a:t>
            </a:r>
            <a:r>
              <a:rPr lang="is-IS" sz="2800" b="1" baseline="30000" dirty="0" smtClean="0"/>
              <a:t>20</a:t>
            </a:r>
            <a:r>
              <a:rPr lang="en-US" sz="2800" dirty="0" smtClean="0"/>
              <a:t>And </a:t>
            </a:r>
            <a:r>
              <a:rPr lang="en-US" sz="2800" dirty="0"/>
              <a:t>David returned to bless his household. But Michal the daughter of Saul came out to meet David and said, “How the king of Israel honored himself today, uncovering himself today before the eyes of his servants' female servants, as one of the vulgar fellows shamelessly uncovers </a:t>
            </a:r>
            <a:r>
              <a:rPr lang="en-US" sz="2800" dirty="0" smtClean="0"/>
              <a:t>himself!”</a:t>
            </a:r>
            <a:r>
              <a:rPr lang="is-IS" sz="2800" dirty="0" smtClean="0"/>
              <a:t>…</a:t>
            </a:r>
            <a:r>
              <a:rPr lang="en-US" sz="2800" dirty="0"/>
              <a:t> </a:t>
            </a:r>
            <a:r>
              <a:rPr lang="en-US" sz="2800" b="1" baseline="30000" dirty="0"/>
              <a:t>23 </a:t>
            </a:r>
            <a:r>
              <a:rPr lang="en-US" sz="2800" dirty="0"/>
              <a:t>And Michal the daughter of Saul had no child to the day of her death</a:t>
            </a:r>
            <a:r>
              <a:rPr lang="en-US" sz="2800" dirty="0" smtClean="0"/>
              <a:t>.”</a:t>
            </a:r>
            <a:endParaRPr lang="en-US" sz="2800" dirty="0"/>
          </a:p>
        </p:txBody>
      </p:sp>
    </p:spTree>
    <p:extLst>
      <p:ext uri="{BB962C8B-B14F-4D97-AF65-F5344CB8AC3E}">
        <p14:creationId xmlns:p14="http://schemas.microsoft.com/office/powerpoint/2010/main" val="1519972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483" y="382386"/>
            <a:ext cx="10290517" cy="377270"/>
          </a:xfrm>
        </p:spPr>
        <p:txBody>
          <a:bodyPr>
            <a:normAutofit fontScale="90000"/>
          </a:bodyPr>
          <a:lstStyle/>
          <a:p>
            <a:r>
              <a:rPr lang="en-US" sz="3600" dirty="0" smtClean="0"/>
              <a:t>Why do we talk when we shouldn’t? </a:t>
            </a:r>
            <a:endParaRPr lang="en-US" sz="3600" dirty="0"/>
          </a:p>
        </p:txBody>
      </p:sp>
      <p:sp>
        <p:nvSpPr>
          <p:cNvPr id="3" name="Content Placeholder 2"/>
          <p:cNvSpPr>
            <a:spLocks noGrp="1"/>
          </p:cNvSpPr>
          <p:nvPr>
            <p:ph idx="1"/>
          </p:nvPr>
        </p:nvSpPr>
        <p:spPr>
          <a:xfrm>
            <a:off x="1139483" y="942535"/>
            <a:ext cx="10290517" cy="4937058"/>
          </a:xfrm>
        </p:spPr>
        <p:txBody>
          <a:bodyPr>
            <a:normAutofit/>
          </a:bodyPr>
          <a:lstStyle/>
          <a:p>
            <a:r>
              <a:rPr lang="en-US" sz="3200" dirty="0" smtClean="0">
                <a:latin typeface="Abadi MT Condensed Extra Bold" charset="0"/>
                <a:ea typeface="Abadi MT Condensed Extra Bold" charset="0"/>
                <a:cs typeface="Abadi MT Condensed Extra Bold" charset="0"/>
              </a:rPr>
              <a:t>Hezekiah (2 Kings 20)</a:t>
            </a:r>
            <a:endParaRPr lang="en-US" sz="3200" dirty="0">
              <a:latin typeface="Abadi MT Condensed Extra Bold" charset="0"/>
              <a:ea typeface="Abadi MT Condensed Extra Bold" charset="0"/>
              <a:cs typeface="Abadi MT Condensed Extra Bold" charset="0"/>
            </a:endParaRPr>
          </a:p>
        </p:txBody>
      </p:sp>
      <p:sp>
        <p:nvSpPr>
          <p:cNvPr id="4" name="Date Placeholder 3"/>
          <p:cNvSpPr>
            <a:spLocks noGrp="1"/>
          </p:cNvSpPr>
          <p:nvPr>
            <p:ph type="dt" sz="half" idx="10"/>
          </p:nvPr>
        </p:nvSpPr>
        <p:spPr/>
        <p:txBody>
          <a:bodyPr/>
          <a:lstStyle/>
          <a:p>
            <a:r>
              <a:rPr lang="en-US" dirty="0" smtClean="0"/>
              <a:t>3/19/17      ----    Fink</a:t>
            </a:r>
            <a:endParaRPr lang="en-US" dirty="0"/>
          </a:p>
        </p:txBody>
      </p:sp>
      <p:sp>
        <p:nvSpPr>
          <p:cNvPr id="5" name="Footer Placeholder 4"/>
          <p:cNvSpPr>
            <a:spLocks noGrp="1"/>
          </p:cNvSpPr>
          <p:nvPr>
            <p:ph type="ftr" sz="quarter" idx="11"/>
          </p:nvPr>
        </p:nvSpPr>
        <p:spPr/>
        <p:txBody>
          <a:bodyPr/>
          <a:lstStyle/>
          <a:p>
            <a:r>
              <a:rPr lang="en-US" dirty="0"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11</a:t>
            </a:fld>
            <a:endParaRPr lang="en-US" dirty="0"/>
          </a:p>
        </p:txBody>
      </p:sp>
      <p:sp>
        <p:nvSpPr>
          <p:cNvPr id="7" name="TextBox 6"/>
          <p:cNvSpPr txBox="1"/>
          <p:nvPr/>
        </p:nvSpPr>
        <p:spPr>
          <a:xfrm>
            <a:off x="1223543" y="1543587"/>
            <a:ext cx="10290516" cy="2246769"/>
          </a:xfrm>
          <a:prstGeom prst="rect">
            <a:avLst/>
          </a:prstGeom>
          <a:solidFill>
            <a:schemeClr val="accent1"/>
          </a:solidFill>
        </p:spPr>
        <p:txBody>
          <a:bodyPr wrap="square" rtlCol="0">
            <a:spAutoFit/>
          </a:bodyPr>
          <a:lstStyle/>
          <a:p>
            <a:r>
              <a:rPr lang="en-US" sz="2800" dirty="0" smtClean="0"/>
              <a:t>“And </a:t>
            </a:r>
            <a:r>
              <a:rPr lang="en-US" sz="2800" dirty="0"/>
              <a:t>Hezekiah welcomed them, and he </a:t>
            </a:r>
            <a:r>
              <a:rPr lang="en-US" sz="2800" b="1" dirty="0"/>
              <a:t>showed them all his treasure </a:t>
            </a:r>
            <a:r>
              <a:rPr lang="en-US" sz="2800" dirty="0"/>
              <a:t>house, the silver, the gold, the spices, the precious oil, his armory, all that was found in his storehouses. </a:t>
            </a:r>
            <a:r>
              <a:rPr lang="en-US" sz="2800" b="1" dirty="0"/>
              <a:t>There was nothing in his house or in all his realm that Hezekiah did not show </a:t>
            </a:r>
            <a:r>
              <a:rPr lang="en-US" sz="2800" b="1" dirty="0" smtClean="0"/>
              <a:t>th</a:t>
            </a:r>
            <a:r>
              <a:rPr lang="en-US" sz="2800" dirty="0" smtClean="0"/>
              <a:t>em” (20:13)</a:t>
            </a:r>
            <a:endParaRPr lang="en-US" sz="2800" dirty="0"/>
          </a:p>
        </p:txBody>
      </p:sp>
      <p:sp>
        <p:nvSpPr>
          <p:cNvPr id="10" name="TextBox 9"/>
          <p:cNvSpPr txBox="1"/>
          <p:nvPr/>
        </p:nvSpPr>
        <p:spPr>
          <a:xfrm>
            <a:off x="1223544" y="4142477"/>
            <a:ext cx="10290515" cy="1384995"/>
          </a:xfrm>
          <a:prstGeom prst="rect">
            <a:avLst/>
          </a:prstGeom>
          <a:solidFill>
            <a:schemeClr val="accent1"/>
          </a:solidFill>
        </p:spPr>
        <p:txBody>
          <a:bodyPr wrap="square" rtlCol="0">
            <a:spAutoFit/>
          </a:bodyPr>
          <a:lstStyle/>
          <a:p>
            <a:r>
              <a:rPr lang="en-US" sz="2800" dirty="0" smtClean="0"/>
              <a:t>Isaiah asks, </a:t>
            </a:r>
            <a:r>
              <a:rPr lang="en-US" sz="2800" dirty="0"/>
              <a:t>“What have they seen in your house?” And Hezekiah </a:t>
            </a:r>
            <a:r>
              <a:rPr lang="en-US" sz="2800" dirty="0" smtClean="0"/>
              <a:t>answered, “They have seen </a:t>
            </a:r>
            <a:r>
              <a:rPr lang="en-US" sz="2800" dirty="0"/>
              <a:t>all that is in my house; </a:t>
            </a:r>
            <a:r>
              <a:rPr lang="en-US" sz="2800" b="1" dirty="0"/>
              <a:t>there is nothing in my storehouses that I did not show </a:t>
            </a:r>
            <a:r>
              <a:rPr lang="en-US" sz="2800" b="1" dirty="0" smtClean="0"/>
              <a:t>them”</a:t>
            </a:r>
            <a:r>
              <a:rPr lang="en-US" sz="2800" dirty="0" smtClean="0"/>
              <a:t> (20:18)</a:t>
            </a:r>
            <a:endParaRPr lang="en-US" sz="2800" dirty="0"/>
          </a:p>
        </p:txBody>
      </p:sp>
    </p:spTree>
    <p:extLst>
      <p:ext uri="{BB962C8B-B14F-4D97-AF65-F5344CB8AC3E}">
        <p14:creationId xmlns:p14="http://schemas.microsoft.com/office/powerpoint/2010/main" val="404563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Indiscriminate Sharing</a:t>
            </a:r>
            <a:endParaRPr lang="en-US" dirty="0"/>
          </a:p>
        </p:txBody>
      </p:sp>
      <p:sp>
        <p:nvSpPr>
          <p:cNvPr id="3" name="Content Placeholder 2"/>
          <p:cNvSpPr>
            <a:spLocks noGrp="1"/>
          </p:cNvSpPr>
          <p:nvPr>
            <p:ph idx="1"/>
          </p:nvPr>
        </p:nvSpPr>
        <p:spPr>
          <a:xfrm>
            <a:off x="1251678" y="1589649"/>
            <a:ext cx="10178322" cy="4289943"/>
          </a:xfrm>
        </p:spPr>
        <p:txBody>
          <a:bodyPr>
            <a:normAutofit fontScale="85000" lnSpcReduction="20000"/>
          </a:bodyPr>
          <a:lstStyle/>
          <a:p>
            <a:pPr marL="0" indent="0">
              <a:buNone/>
            </a:pPr>
            <a:r>
              <a:rPr lang="en-US" sz="3600" dirty="0" smtClean="0"/>
              <a:t>“Now </a:t>
            </a:r>
            <a:r>
              <a:rPr lang="en-US" sz="3600" dirty="0"/>
              <a:t>concerning brotherly love you have no need for anyone to write to you, for you yourselves have been taught by God to love one another, </a:t>
            </a:r>
            <a:r>
              <a:rPr lang="en-US" sz="3600" b="1" baseline="30000" dirty="0"/>
              <a:t>10 </a:t>
            </a:r>
            <a:r>
              <a:rPr lang="en-US" sz="3600" dirty="0"/>
              <a:t>for that indeed is what you are doing to all the brothers throughout Macedonia. But we urge you, brothers, to do this more and more, </a:t>
            </a:r>
            <a:r>
              <a:rPr lang="en-US" sz="3600" b="1" baseline="30000" dirty="0"/>
              <a:t>11 </a:t>
            </a:r>
            <a:r>
              <a:rPr lang="en-US" sz="3600" dirty="0"/>
              <a:t>and </a:t>
            </a:r>
            <a:r>
              <a:rPr lang="en-US" sz="3600" b="1" dirty="0"/>
              <a:t>to aspire to live quietly, and to mind your own affairs</a:t>
            </a:r>
            <a:r>
              <a:rPr lang="en-US" sz="3600" dirty="0"/>
              <a:t>, and to work with your hands, as we instructed you, </a:t>
            </a:r>
            <a:r>
              <a:rPr lang="en-US" sz="3600" b="1" baseline="30000" dirty="0"/>
              <a:t>12 </a:t>
            </a:r>
            <a:r>
              <a:rPr lang="en-US" sz="3600" dirty="0"/>
              <a:t>so that you may walk properly before outsiders and be dependent on no one</a:t>
            </a:r>
            <a:r>
              <a:rPr lang="en-US" sz="3600" dirty="0" smtClean="0"/>
              <a:t>.” (1 Th. 4:9-10, ESV)</a:t>
            </a:r>
            <a:r>
              <a:rPr lang="en-US" dirty="0"/>
              <a:t/>
            </a:r>
            <a:br>
              <a:rPr lang="en-US" dirty="0"/>
            </a:br>
            <a:endParaRPr lang="en-US" dirty="0"/>
          </a:p>
        </p:txBody>
      </p:sp>
      <p:sp>
        <p:nvSpPr>
          <p:cNvPr id="4" name="Date Placeholder 3"/>
          <p:cNvSpPr>
            <a:spLocks noGrp="1"/>
          </p:cNvSpPr>
          <p:nvPr>
            <p:ph type="dt" sz="half" idx="10"/>
          </p:nvPr>
        </p:nvSpPr>
        <p:spPr/>
        <p:txBody>
          <a:bodyPr/>
          <a:lstStyle/>
          <a:p>
            <a:r>
              <a:rPr lang="en-US" dirty="0" smtClean="0"/>
              <a:t>3/19/17      ----    Fink</a:t>
            </a:r>
            <a:endParaRPr lang="en-US" dirty="0"/>
          </a:p>
        </p:txBody>
      </p:sp>
      <p:sp>
        <p:nvSpPr>
          <p:cNvPr id="5" name="Footer Placeholder 4"/>
          <p:cNvSpPr>
            <a:spLocks noGrp="1"/>
          </p:cNvSpPr>
          <p:nvPr>
            <p:ph type="ftr" sz="quarter" idx="11"/>
          </p:nvPr>
        </p:nvSpPr>
        <p:spPr/>
        <p:txBody>
          <a:bodyPr/>
          <a:lstStyle/>
          <a:p>
            <a:r>
              <a:rPr lang="en-US" dirty="0"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12</a:t>
            </a:fld>
            <a:endParaRPr lang="en-US" dirty="0"/>
          </a:p>
        </p:txBody>
      </p:sp>
    </p:spTree>
    <p:extLst>
      <p:ext uri="{BB962C8B-B14F-4D97-AF65-F5344CB8AC3E}">
        <p14:creationId xmlns:p14="http://schemas.microsoft.com/office/powerpoint/2010/main" val="320083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b="1" dirty="0">
                <a:solidFill>
                  <a:srgbClr val="FF0000"/>
                </a:solidFill>
                <a:latin typeface="Abadi MT Condensed Extra Bold" charset="0"/>
                <a:ea typeface="Abadi MT Condensed Extra Bold" charset="0"/>
                <a:cs typeface="Abadi MT Condensed Extra Bold" charset="0"/>
              </a:rPr>
              <a:t>Failure in </a:t>
            </a:r>
            <a:br>
              <a:rPr lang="en-US" sz="4800" b="1" dirty="0">
                <a:solidFill>
                  <a:srgbClr val="FF0000"/>
                </a:solidFill>
                <a:latin typeface="Abadi MT Condensed Extra Bold" charset="0"/>
                <a:ea typeface="Abadi MT Condensed Extra Bold" charset="0"/>
                <a:cs typeface="Abadi MT Condensed Extra Bold" charset="0"/>
              </a:rPr>
            </a:br>
            <a:r>
              <a:rPr lang="en-US" sz="4800" b="1" dirty="0">
                <a:solidFill>
                  <a:srgbClr val="FF0000"/>
                </a:solidFill>
                <a:latin typeface="Abadi MT Condensed Extra Bold" charset="0"/>
                <a:ea typeface="Abadi MT Condensed Extra Bold" charset="0"/>
                <a:cs typeface="Abadi MT Condensed Extra Bold" charset="0"/>
              </a:rPr>
              <a:t>Controlling </a:t>
            </a:r>
            <a:br>
              <a:rPr lang="en-US" sz="4800" b="1" dirty="0">
                <a:solidFill>
                  <a:srgbClr val="FF0000"/>
                </a:solidFill>
                <a:latin typeface="Abadi MT Condensed Extra Bold" charset="0"/>
                <a:ea typeface="Abadi MT Condensed Extra Bold" charset="0"/>
                <a:cs typeface="Abadi MT Condensed Extra Bold" charset="0"/>
              </a:rPr>
            </a:br>
            <a:r>
              <a:rPr lang="en-US" sz="4800" b="1" dirty="0">
                <a:solidFill>
                  <a:srgbClr val="FF0000"/>
                </a:solidFill>
                <a:latin typeface="Abadi MT Condensed Extra Bold" charset="0"/>
                <a:ea typeface="Abadi MT Condensed Extra Bold" charset="0"/>
                <a:cs typeface="Abadi MT Condensed Extra Bold" charset="0"/>
              </a:rPr>
              <a:t>the Tongue</a:t>
            </a:r>
            <a:endParaRPr lang="en-US" sz="4800" dirty="0"/>
          </a:p>
        </p:txBody>
      </p:sp>
      <p:sp>
        <p:nvSpPr>
          <p:cNvPr id="3" name="Subtitle 2"/>
          <p:cNvSpPr>
            <a:spLocks noGrp="1"/>
          </p:cNvSpPr>
          <p:nvPr>
            <p:ph type="subTitle" idx="1"/>
          </p:nvPr>
        </p:nvSpPr>
        <p:spPr>
          <a:xfrm>
            <a:off x="1357745" y="5749636"/>
            <a:ext cx="10377055" cy="798941"/>
          </a:xfrm>
        </p:spPr>
        <p:txBody>
          <a:bodyPr>
            <a:noAutofit/>
          </a:bodyPr>
          <a:lstStyle/>
          <a:p>
            <a:r>
              <a:rPr lang="en-US" sz="4400" dirty="0" smtClean="0"/>
              <a:t>Indiscriminate Sharing</a:t>
            </a:r>
            <a:endParaRPr lang="en-US" sz="4400" dirty="0"/>
          </a:p>
        </p:txBody>
      </p:sp>
      <p:sp>
        <p:nvSpPr>
          <p:cNvPr id="4" name="Date Placeholder 3"/>
          <p:cNvSpPr>
            <a:spLocks noGrp="1"/>
          </p:cNvSpPr>
          <p:nvPr>
            <p:ph type="dt" sz="half" idx="10"/>
          </p:nvPr>
        </p:nvSpPr>
        <p:spPr/>
        <p:txBody>
          <a:bodyPr/>
          <a:lstStyle/>
          <a:p>
            <a:r>
              <a:rPr lang="en-US" dirty="0" smtClean="0"/>
              <a:t>3/19/17      ----    Fink</a:t>
            </a:r>
            <a:endParaRPr lang="en-US" dirty="0"/>
          </a:p>
        </p:txBody>
      </p:sp>
      <p:sp>
        <p:nvSpPr>
          <p:cNvPr id="5" name="Footer Placeholder 4"/>
          <p:cNvSpPr>
            <a:spLocks noGrp="1"/>
          </p:cNvSpPr>
          <p:nvPr>
            <p:ph type="ftr" sz="quarter" idx="11"/>
          </p:nvPr>
        </p:nvSpPr>
        <p:spPr/>
        <p:txBody>
          <a:bodyPr/>
          <a:lstStyle/>
          <a:p>
            <a:r>
              <a:rPr lang="en-US" dirty="0"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AF4EE38F-BB80-1548-AE36-B8F90AB02900}" type="slidenum">
              <a:rPr lang="en-US" smtClean="0"/>
              <a:t>13</a:t>
            </a:fld>
            <a:endParaRPr lang="en-US" dirty="0"/>
          </a:p>
        </p:txBody>
      </p:sp>
    </p:spTree>
    <p:extLst>
      <p:ext uri="{BB962C8B-B14F-4D97-AF65-F5344CB8AC3E}">
        <p14:creationId xmlns:p14="http://schemas.microsoft.com/office/powerpoint/2010/main" val="1545134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 verse</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a:t>“I tell you, on the day of judgment people will give account for every careless word they speak, </a:t>
            </a:r>
            <a:r>
              <a:rPr lang="en-US" sz="3200" b="1" dirty="0"/>
              <a:t>37 </a:t>
            </a:r>
            <a:r>
              <a:rPr lang="en-US" sz="3200" dirty="0"/>
              <a:t>for by your words you will be justified, and by your words you will be condemned” (Mt. 12:36-37)</a:t>
            </a:r>
          </a:p>
        </p:txBody>
      </p:sp>
      <p:sp>
        <p:nvSpPr>
          <p:cNvPr id="4" name="Date Placeholder 3"/>
          <p:cNvSpPr>
            <a:spLocks noGrp="1"/>
          </p:cNvSpPr>
          <p:nvPr>
            <p:ph type="dt" sz="half" idx="10"/>
          </p:nvPr>
        </p:nvSpPr>
        <p:spPr/>
        <p:txBody>
          <a:bodyPr/>
          <a:lstStyle/>
          <a:p>
            <a:r>
              <a:rPr lang="en-US" dirty="0" smtClean="0"/>
              <a:t>3/19/17      ----    Fink</a:t>
            </a:r>
            <a:endParaRPr lang="en-US" dirty="0"/>
          </a:p>
        </p:txBody>
      </p:sp>
      <p:sp>
        <p:nvSpPr>
          <p:cNvPr id="5" name="Footer Placeholder 4"/>
          <p:cNvSpPr>
            <a:spLocks noGrp="1"/>
          </p:cNvSpPr>
          <p:nvPr>
            <p:ph type="ftr" sz="quarter" idx="11"/>
          </p:nvPr>
        </p:nvSpPr>
        <p:spPr/>
        <p:txBody>
          <a:bodyPr/>
          <a:lstStyle/>
          <a:p>
            <a:r>
              <a:rPr lang="en-US" dirty="0"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16FD85BE-B8D8-C049-9D04-51300F255979}" type="slidenum">
              <a:rPr lang="en-US" smtClean="0"/>
              <a:t>2</a:t>
            </a:fld>
            <a:endParaRPr lang="en-US" dirty="0"/>
          </a:p>
        </p:txBody>
      </p:sp>
    </p:spTree>
    <p:extLst>
      <p:ext uri="{BB962C8B-B14F-4D97-AF65-F5344CB8AC3E}">
        <p14:creationId xmlns:p14="http://schemas.microsoft.com/office/powerpoint/2010/main" val="615899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Wise Words</a:t>
            </a:r>
            <a:endParaRPr lang="en-US" dirty="0"/>
          </a:p>
        </p:txBody>
      </p:sp>
      <p:sp>
        <p:nvSpPr>
          <p:cNvPr id="3" name="Content Placeholder 2"/>
          <p:cNvSpPr>
            <a:spLocks noGrp="1"/>
          </p:cNvSpPr>
          <p:nvPr>
            <p:ph idx="1"/>
          </p:nvPr>
        </p:nvSpPr>
        <p:spPr>
          <a:xfrm>
            <a:off x="1393902" y="1438507"/>
            <a:ext cx="10036098" cy="4441085"/>
          </a:xfrm>
        </p:spPr>
        <p:txBody>
          <a:bodyPr>
            <a:normAutofit fontScale="92500" lnSpcReduction="10000"/>
          </a:bodyPr>
          <a:lstStyle/>
          <a:p>
            <a:pPr marL="0" indent="0">
              <a:buNone/>
            </a:pPr>
            <a:r>
              <a:rPr lang="en-US" sz="3200" dirty="0" smtClean="0"/>
              <a:t>“But </a:t>
            </a:r>
            <a:r>
              <a:rPr lang="en-US" sz="3200" dirty="0"/>
              <a:t>the wisdom from above is first pure, then peaceable, gentle, open to reason, full of mercy and good fruits, impartial and </a:t>
            </a:r>
            <a:r>
              <a:rPr lang="en-US" sz="3200" dirty="0" smtClean="0"/>
              <a:t>sincere” (James 3:17)</a:t>
            </a:r>
          </a:p>
          <a:p>
            <a:pPr lvl="1">
              <a:buFont typeface="Wingdings" charset="2"/>
              <a:buChar char="Ø"/>
            </a:pPr>
            <a:r>
              <a:rPr lang="en-US" sz="3200" dirty="0" smtClean="0"/>
              <a:t>“</a:t>
            </a:r>
            <a:r>
              <a:rPr lang="en-US" sz="3200" b="1" u="sng" dirty="0"/>
              <a:t>Communication</a:t>
            </a:r>
            <a:r>
              <a:rPr lang="en-US" sz="3200" dirty="0"/>
              <a:t>” comes from a Latin word which means “to make </a:t>
            </a:r>
            <a:r>
              <a:rPr lang="en-US" sz="3200" b="1" u="sng" dirty="0"/>
              <a:t>common</a:t>
            </a:r>
            <a:r>
              <a:rPr lang="en-US" sz="3200" dirty="0"/>
              <a:t>, to </a:t>
            </a:r>
            <a:r>
              <a:rPr lang="en-US" sz="3200" b="1" u="sng" dirty="0"/>
              <a:t>share</a:t>
            </a:r>
            <a:r>
              <a:rPr lang="en-US" sz="3200" dirty="0"/>
              <a:t>, and thus to impart</a:t>
            </a:r>
            <a:r>
              <a:rPr lang="en-US" sz="3200" dirty="0" smtClean="0"/>
              <a:t>.” It </a:t>
            </a:r>
            <a:r>
              <a:rPr lang="en-US" sz="3200" dirty="0"/>
              <a:t>means a transmitting, a giving, or a giving and receiving, of information, signals, or messages by talk, gestures, writing, etc</a:t>
            </a:r>
            <a:r>
              <a:rPr lang="en-US" sz="3200" dirty="0" smtClean="0"/>
              <a:t>.” (</a:t>
            </a:r>
            <a:r>
              <a:rPr lang="en-US" sz="3200" i="1" dirty="0"/>
              <a:t>Webster’s New World Dictionary</a:t>
            </a:r>
            <a:r>
              <a:rPr lang="en-US" sz="3200" dirty="0"/>
              <a:t>, 1968). </a:t>
            </a:r>
            <a:endParaRPr lang="en-US" sz="3200" dirty="0" smtClean="0"/>
          </a:p>
          <a:p>
            <a:pPr lvl="1">
              <a:buFont typeface="Wingdings" charset="2"/>
              <a:buChar char="Ø"/>
            </a:pPr>
            <a:r>
              <a:rPr lang="en-US" sz="3200" dirty="0" smtClean="0"/>
              <a:t>We </a:t>
            </a:r>
            <a:r>
              <a:rPr lang="en-US" sz="3200" dirty="0"/>
              <a:t>cannot “communicate” what we do not want to share.</a:t>
            </a:r>
          </a:p>
          <a:p>
            <a:pPr lvl="1">
              <a:buFont typeface="Wingdings" charset="2"/>
              <a:buChar char="Ø"/>
            </a:pPr>
            <a:endParaRPr lang="en-US" sz="3000" dirty="0"/>
          </a:p>
        </p:txBody>
      </p:sp>
      <p:sp>
        <p:nvSpPr>
          <p:cNvPr id="4" name="Date Placeholder 3"/>
          <p:cNvSpPr>
            <a:spLocks noGrp="1"/>
          </p:cNvSpPr>
          <p:nvPr>
            <p:ph type="dt" sz="half" idx="10"/>
          </p:nvPr>
        </p:nvSpPr>
        <p:spPr/>
        <p:txBody>
          <a:bodyPr/>
          <a:lstStyle/>
          <a:p>
            <a:r>
              <a:rPr lang="en-US" dirty="0" smtClean="0"/>
              <a:t>3/19/17      ----    Fink</a:t>
            </a:r>
            <a:endParaRPr lang="en-US" dirty="0"/>
          </a:p>
        </p:txBody>
      </p:sp>
      <p:sp>
        <p:nvSpPr>
          <p:cNvPr id="5" name="Footer Placeholder 4"/>
          <p:cNvSpPr>
            <a:spLocks noGrp="1"/>
          </p:cNvSpPr>
          <p:nvPr>
            <p:ph type="ftr" sz="quarter" idx="11"/>
          </p:nvPr>
        </p:nvSpPr>
        <p:spPr/>
        <p:txBody>
          <a:bodyPr/>
          <a:lstStyle/>
          <a:p>
            <a:r>
              <a:rPr lang="en-US" dirty="0"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16FD85BE-B8D8-C049-9D04-51300F255979}" type="slidenum">
              <a:rPr lang="en-US" smtClean="0"/>
              <a:t>3</a:t>
            </a:fld>
            <a:endParaRPr lang="en-US" dirty="0"/>
          </a:p>
        </p:txBody>
      </p:sp>
    </p:spTree>
    <p:extLst>
      <p:ext uri="{BB962C8B-B14F-4D97-AF65-F5344CB8AC3E}">
        <p14:creationId xmlns:p14="http://schemas.microsoft.com/office/powerpoint/2010/main" val="1237301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4692" y="635621"/>
            <a:ext cx="10125307" cy="5243972"/>
          </a:xfrm>
        </p:spPr>
        <p:txBody>
          <a:bodyPr>
            <a:noAutofit/>
          </a:bodyPr>
          <a:lstStyle/>
          <a:p>
            <a:r>
              <a:rPr lang="en-US" sz="3200" b="1" dirty="0" smtClean="0"/>
              <a:t>“</a:t>
            </a:r>
            <a:r>
              <a:rPr lang="en-US" sz="3200" dirty="0" smtClean="0"/>
              <a:t>Now </a:t>
            </a:r>
            <a:r>
              <a:rPr lang="en-US" sz="3200" dirty="0"/>
              <a:t>these things took place as examples for us, that we might not desire evil as they </a:t>
            </a:r>
            <a:r>
              <a:rPr lang="en-US" sz="3200" dirty="0" smtClean="0"/>
              <a:t>did” (1 Cor. 10:6)</a:t>
            </a:r>
          </a:p>
          <a:p>
            <a:endParaRPr lang="en-US" sz="3200" dirty="0"/>
          </a:p>
          <a:p>
            <a:r>
              <a:rPr lang="en-US" sz="3200" dirty="0" smtClean="0"/>
              <a:t>“For </a:t>
            </a:r>
            <a:r>
              <a:rPr lang="en-US" sz="3200" dirty="0"/>
              <a:t>whatever was written in former days was written for our instruction, that through endurance and through the encouragement of the Scriptures we might have </a:t>
            </a:r>
            <a:r>
              <a:rPr lang="en-US" sz="3200" dirty="0" smtClean="0"/>
              <a:t>hope” (Ro. 15:4)</a:t>
            </a:r>
            <a:endParaRPr lang="en-US" sz="3200" dirty="0"/>
          </a:p>
        </p:txBody>
      </p:sp>
      <p:sp>
        <p:nvSpPr>
          <p:cNvPr id="4" name="Date Placeholder 3"/>
          <p:cNvSpPr>
            <a:spLocks noGrp="1"/>
          </p:cNvSpPr>
          <p:nvPr>
            <p:ph type="dt" sz="half" idx="10"/>
          </p:nvPr>
        </p:nvSpPr>
        <p:spPr/>
        <p:txBody>
          <a:bodyPr/>
          <a:lstStyle/>
          <a:p>
            <a:r>
              <a:rPr lang="en-US" dirty="0" smtClean="0"/>
              <a:t>3/19/17      ----    Fink</a:t>
            </a:r>
            <a:endParaRPr lang="en-US" dirty="0"/>
          </a:p>
        </p:txBody>
      </p:sp>
      <p:sp>
        <p:nvSpPr>
          <p:cNvPr id="5" name="Footer Placeholder 4"/>
          <p:cNvSpPr>
            <a:spLocks noGrp="1"/>
          </p:cNvSpPr>
          <p:nvPr>
            <p:ph type="ftr" sz="quarter" idx="11"/>
          </p:nvPr>
        </p:nvSpPr>
        <p:spPr/>
        <p:txBody>
          <a:bodyPr/>
          <a:lstStyle/>
          <a:p>
            <a:r>
              <a:rPr lang="en-US" dirty="0"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AF4EE38F-BB80-1548-AE36-B8F90AB02900}" type="slidenum">
              <a:rPr lang="en-US" smtClean="0"/>
              <a:t>4</a:t>
            </a:fld>
            <a:endParaRPr lang="en-US" dirty="0"/>
          </a:p>
        </p:txBody>
      </p:sp>
    </p:spTree>
    <p:extLst>
      <p:ext uri="{BB962C8B-B14F-4D97-AF65-F5344CB8AC3E}">
        <p14:creationId xmlns:p14="http://schemas.microsoft.com/office/powerpoint/2010/main" val="1894194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Indiscriminate Sharing</a:t>
            </a:r>
            <a:endParaRPr lang="en-US" dirty="0"/>
          </a:p>
        </p:txBody>
      </p:sp>
      <p:sp>
        <p:nvSpPr>
          <p:cNvPr id="3" name="Content Placeholder 2"/>
          <p:cNvSpPr>
            <a:spLocks noGrp="1"/>
          </p:cNvSpPr>
          <p:nvPr>
            <p:ph idx="1"/>
          </p:nvPr>
        </p:nvSpPr>
        <p:spPr>
          <a:xfrm>
            <a:off x="1251678" y="1589649"/>
            <a:ext cx="10178322" cy="4289943"/>
          </a:xfrm>
        </p:spPr>
        <p:txBody>
          <a:bodyPr>
            <a:normAutofit fontScale="85000" lnSpcReduction="20000"/>
          </a:bodyPr>
          <a:lstStyle/>
          <a:p>
            <a:pPr marL="0" indent="0">
              <a:buNone/>
            </a:pPr>
            <a:r>
              <a:rPr lang="en-US" sz="3600" dirty="0" smtClean="0"/>
              <a:t>“Now </a:t>
            </a:r>
            <a:r>
              <a:rPr lang="en-US" sz="3600" dirty="0"/>
              <a:t>concerning brotherly love you have no need for anyone to write to you, for you yourselves have been taught by God to love one another, </a:t>
            </a:r>
            <a:r>
              <a:rPr lang="en-US" sz="3600" b="1" baseline="30000" dirty="0"/>
              <a:t>10 </a:t>
            </a:r>
            <a:r>
              <a:rPr lang="en-US" sz="3600" dirty="0"/>
              <a:t>for that indeed is what you are doing to all the brothers throughout Macedonia. But we urge you, brothers, to do this more and more, </a:t>
            </a:r>
            <a:r>
              <a:rPr lang="en-US" sz="3600" b="1" baseline="30000" dirty="0"/>
              <a:t>11 </a:t>
            </a:r>
            <a:r>
              <a:rPr lang="en-US" sz="3600" dirty="0"/>
              <a:t>and </a:t>
            </a:r>
            <a:r>
              <a:rPr lang="en-US" sz="3600" b="1" dirty="0"/>
              <a:t>to aspire to live quietly, and to mind your own affairs</a:t>
            </a:r>
            <a:r>
              <a:rPr lang="en-US" sz="3600" dirty="0"/>
              <a:t>, and to work with your hands, as we instructed you, </a:t>
            </a:r>
            <a:r>
              <a:rPr lang="en-US" sz="3600" b="1" baseline="30000" dirty="0"/>
              <a:t>12 </a:t>
            </a:r>
            <a:r>
              <a:rPr lang="en-US" sz="3600" dirty="0"/>
              <a:t>so that you may walk properly before outsiders and be dependent on no one</a:t>
            </a:r>
            <a:r>
              <a:rPr lang="en-US" sz="3600" dirty="0" smtClean="0"/>
              <a:t>.” (1 Th. 4:9-10, ESV)</a:t>
            </a:r>
            <a:r>
              <a:rPr lang="en-US" dirty="0"/>
              <a:t/>
            </a:r>
            <a:br>
              <a:rPr lang="en-US" dirty="0"/>
            </a:br>
            <a:endParaRPr lang="en-US" dirty="0"/>
          </a:p>
        </p:txBody>
      </p:sp>
      <p:sp>
        <p:nvSpPr>
          <p:cNvPr id="4" name="Date Placeholder 3"/>
          <p:cNvSpPr>
            <a:spLocks noGrp="1"/>
          </p:cNvSpPr>
          <p:nvPr>
            <p:ph type="dt" sz="half" idx="10"/>
          </p:nvPr>
        </p:nvSpPr>
        <p:spPr/>
        <p:txBody>
          <a:bodyPr/>
          <a:lstStyle/>
          <a:p>
            <a:r>
              <a:rPr lang="en-US" dirty="0" smtClean="0"/>
              <a:t>3/19/17      ----    Fink</a:t>
            </a:r>
            <a:endParaRPr lang="en-US" dirty="0"/>
          </a:p>
        </p:txBody>
      </p:sp>
      <p:sp>
        <p:nvSpPr>
          <p:cNvPr id="5" name="Footer Placeholder 4"/>
          <p:cNvSpPr>
            <a:spLocks noGrp="1"/>
          </p:cNvSpPr>
          <p:nvPr>
            <p:ph type="ftr" sz="quarter" idx="11"/>
          </p:nvPr>
        </p:nvSpPr>
        <p:spPr/>
        <p:txBody>
          <a:bodyPr/>
          <a:lstStyle/>
          <a:p>
            <a:r>
              <a:rPr lang="en-US" dirty="0"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5</a:t>
            </a:fld>
            <a:endParaRPr lang="en-US" dirty="0"/>
          </a:p>
        </p:txBody>
      </p:sp>
    </p:spTree>
    <p:extLst>
      <p:ext uri="{BB962C8B-B14F-4D97-AF65-F5344CB8AC3E}">
        <p14:creationId xmlns:p14="http://schemas.microsoft.com/office/powerpoint/2010/main" val="2318849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Indiscriminate Sharing</a:t>
            </a:r>
            <a:endParaRPr lang="en-US" dirty="0"/>
          </a:p>
        </p:txBody>
      </p:sp>
      <p:sp>
        <p:nvSpPr>
          <p:cNvPr id="3" name="Content Placeholder 2"/>
          <p:cNvSpPr>
            <a:spLocks noGrp="1"/>
          </p:cNvSpPr>
          <p:nvPr>
            <p:ph idx="1"/>
          </p:nvPr>
        </p:nvSpPr>
        <p:spPr>
          <a:xfrm>
            <a:off x="1251678" y="1589649"/>
            <a:ext cx="10178322" cy="4289943"/>
          </a:xfrm>
        </p:spPr>
        <p:txBody>
          <a:bodyPr>
            <a:normAutofit fontScale="92500" lnSpcReduction="10000"/>
          </a:bodyPr>
          <a:lstStyle/>
          <a:p>
            <a:pPr marL="0" indent="0">
              <a:buNone/>
            </a:pPr>
            <a:r>
              <a:rPr lang="en-US" sz="3500" b="1" baseline="30000" dirty="0" smtClean="0"/>
              <a:t>“</a:t>
            </a:r>
            <a:r>
              <a:rPr lang="en-US" sz="3500" dirty="0" smtClean="0"/>
              <a:t>and </a:t>
            </a:r>
            <a:r>
              <a:rPr lang="en-US" sz="3500" b="1" dirty="0"/>
              <a:t>to aspire to live quietly, </a:t>
            </a:r>
            <a:r>
              <a:rPr lang="en-US" sz="3500" dirty="0"/>
              <a:t>and to mind your own affairs, and to work with your hands, as we instructed </a:t>
            </a:r>
            <a:r>
              <a:rPr lang="en-US" sz="3500" dirty="0" smtClean="0"/>
              <a:t>you</a:t>
            </a:r>
            <a:r>
              <a:rPr lang="is-IS" sz="3500" dirty="0" smtClean="0"/>
              <a:t>…</a:t>
            </a:r>
            <a:r>
              <a:rPr lang="en-US" sz="3500" dirty="0" smtClean="0"/>
              <a:t>” (1 Th. 4:9-11, ESV)</a:t>
            </a:r>
          </a:p>
          <a:p>
            <a:pPr lvl="1">
              <a:buFont typeface="Wingdings" charset="2"/>
              <a:buChar char="Ø"/>
            </a:pPr>
            <a:r>
              <a:rPr lang="en-US" sz="3400" dirty="0" smtClean="0"/>
              <a:t>“</a:t>
            </a:r>
            <a:r>
              <a:rPr lang="en-US" sz="3400" dirty="0"/>
              <a:t>And that ye </a:t>
            </a:r>
            <a:r>
              <a:rPr lang="en-US" sz="3400" b="1" dirty="0"/>
              <a:t>study to be quiet</a:t>
            </a:r>
            <a:r>
              <a:rPr lang="en-US" sz="3400" dirty="0"/>
              <a:t>, and to do your own </a:t>
            </a:r>
            <a:r>
              <a:rPr lang="en-US" sz="3400" dirty="0" smtClean="0"/>
              <a:t>business” (KJV)</a:t>
            </a:r>
          </a:p>
          <a:p>
            <a:pPr lvl="1">
              <a:buFont typeface="Wingdings" charset="2"/>
              <a:buChar char="Ø"/>
            </a:pPr>
            <a:r>
              <a:rPr lang="en-US" sz="3400" dirty="0" smtClean="0"/>
              <a:t>“</a:t>
            </a:r>
            <a:r>
              <a:rPr lang="en-US" b="1" baseline="30000" dirty="0"/>
              <a:t> </a:t>
            </a:r>
            <a:r>
              <a:rPr lang="en-US" sz="3200" dirty="0"/>
              <a:t>a</a:t>
            </a:r>
            <a:r>
              <a:rPr lang="en-US" sz="3200" dirty="0" smtClean="0"/>
              <a:t>nd </a:t>
            </a:r>
            <a:r>
              <a:rPr lang="en-US" sz="3200" dirty="0"/>
              <a:t>to </a:t>
            </a:r>
            <a:r>
              <a:rPr lang="en-US" sz="3200" b="1" dirty="0"/>
              <a:t>make it your ambition to lead a quiet life </a:t>
            </a:r>
            <a:r>
              <a:rPr lang="en-US" sz="3200" dirty="0"/>
              <a:t>and attend to your own business and </a:t>
            </a:r>
            <a:r>
              <a:rPr lang="en-US" sz="3200" dirty="0" smtClean="0"/>
              <a:t>work” (NIV) </a:t>
            </a:r>
            <a:r>
              <a:rPr lang="en-US" sz="3200" dirty="0"/>
              <a:t/>
            </a:r>
            <a:br>
              <a:rPr lang="en-US" sz="3200" dirty="0"/>
            </a:br>
            <a:endParaRPr lang="en-US" sz="3200" dirty="0"/>
          </a:p>
        </p:txBody>
      </p:sp>
      <p:sp>
        <p:nvSpPr>
          <p:cNvPr id="4" name="Date Placeholder 3"/>
          <p:cNvSpPr>
            <a:spLocks noGrp="1"/>
          </p:cNvSpPr>
          <p:nvPr>
            <p:ph type="dt" sz="half" idx="10"/>
          </p:nvPr>
        </p:nvSpPr>
        <p:spPr/>
        <p:txBody>
          <a:bodyPr/>
          <a:lstStyle/>
          <a:p>
            <a:r>
              <a:rPr lang="en-US" dirty="0" smtClean="0"/>
              <a:t>3/19/17      ----    Fink</a:t>
            </a:r>
            <a:endParaRPr lang="en-US" dirty="0"/>
          </a:p>
        </p:txBody>
      </p:sp>
      <p:sp>
        <p:nvSpPr>
          <p:cNvPr id="5" name="Footer Placeholder 4"/>
          <p:cNvSpPr>
            <a:spLocks noGrp="1"/>
          </p:cNvSpPr>
          <p:nvPr>
            <p:ph type="ftr" sz="quarter" idx="11"/>
          </p:nvPr>
        </p:nvSpPr>
        <p:spPr/>
        <p:txBody>
          <a:bodyPr/>
          <a:lstStyle/>
          <a:p>
            <a:r>
              <a:rPr lang="en-US" dirty="0"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6</a:t>
            </a:fld>
            <a:endParaRPr lang="en-US" dirty="0"/>
          </a:p>
        </p:txBody>
      </p:sp>
    </p:spTree>
    <p:extLst>
      <p:ext uri="{BB962C8B-B14F-4D97-AF65-F5344CB8AC3E}">
        <p14:creationId xmlns:p14="http://schemas.microsoft.com/office/powerpoint/2010/main" val="1849768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7900" y="0"/>
            <a:ext cx="10740487" cy="6858000"/>
          </a:xfrm>
        </p:spPr>
        <p:txBody>
          <a:bodyPr>
            <a:noAutofit/>
          </a:bodyPr>
          <a:lstStyle/>
          <a:p>
            <a:pPr marL="514350" indent="-514350">
              <a:buFont typeface="+mj-lt"/>
              <a:buAutoNum type="arabicPeriod"/>
            </a:pPr>
            <a:r>
              <a:rPr lang="en-US" sz="2700" b="1" dirty="0" smtClean="0"/>
              <a:t>When </a:t>
            </a:r>
            <a:r>
              <a:rPr lang="en-US" sz="2700" b="1" dirty="0"/>
              <a:t>you have no idea what to </a:t>
            </a:r>
            <a:r>
              <a:rPr lang="en-US" sz="2700" b="1" dirty="0" smtClean="0"/>
              <a:t>say</a:t>
            </a:r>
            <a:r>
              <a:rPr lang="en-US" sz="2700" b="1" dirty="0"/>
              <a:t>,</a:t>
            </a:r>
            <a:r>
              <a:rPr lang="en-US" sz="2700" i="1" dirty="0" smtClean="0"/>
              <a:t>: </a:t>
            </a:r>
            <a:r>
              <a:rPr lang="en-US" sz="2700" i="1" dirty="0"/>
              <a:t>"Even a fool who keeps silent is considered wise; when he closes his lips, he is deemed </a:t>
            </a:r>
            <a:r>
              <a:rPr lang="en-US" sz="2700" i="1" dirty="0" smtClean="0"/>
              <a:t>intelligent”</a:t>
            </a:r>
            <a:r>
              <a:rPr lang="en-US" sz="2700" i="1" dirty="0"/>
              <a:t> </a:t>
            </a:r>
            <a:r>
              <a:rPr lang="en-US" sz="2700" i="1" dirty="0" smtClean="0"/>
              <a:t>(Pro. 17:28)</a:t>
            </a:r>
            <a:endParaRPr lang="en-US" sz="2700" dirty="0"/>
          </a:p>
          <a:p>
            <a:pPr marL="514350" indent="-514350">
              <a:buFont typeface="+mj-lt"/>
              <a:buAutoNum type="arabicPeriod"/>
            </a:pPr>
            <a:r>
              <a:rPr lang="en-US" sz="2700" b="1" dirty="0" smtClean="0"/>
              <a:t>When </a:t>
            </a:r>
            <a:r>
              <a:rPr lang="en-US" sz="2700" b="1" dirty="0"/>
              <a:t>you're wrongly </a:t>
            </a:r>
            <a:r>
              <a:rPr lang="en-US" sz="2700" b="1" dirty="0" smtClean="0"/>
              <a:t>accused,</a:t>
            </a:r>
            <a:r>
              <a:rPr lang="en-US" sz="2700" i="1" dirty="0" smtClean="0"/>
              <a:t> "</a:t>
            </a:r>
            <a:r>
              <a:rPr lang="en-US" sz="2700" i="1" dirty="0"/>
              <a:t>When he was reviled, he did not revile in return</a:t>
            </a:r>
            <a:r>
              <a:rPr lang="en-US" sz="2700" i="1" dirty="0" smtClean="0"/>
              <a:t>."</a:t>
            </a:r>
            <a:r>
              <a:rPr lang="en-US" sz="2700" i="1" dirty="0"/>
              <a:t> </a:t>
            </a:r>
            <a:r>
              <a:rPr lang="en-US" sz="2700" i="1" dirty="0" smtClean="0"/>
              <a:t>(1 Pet. 2:23; cf.  Isa. 53:7)</a:t>
            </a:r>
            <a:r>
              <a:rPr lang="en-US" sz="2700" i="1" dirty="0"/>
              <a:t> </a:t>
            </a:r>
            <a:endParaRPr lang="en-US" sz="2700" dirty="0"/>
          </a:p>
          <a:p>
            <a:pPr marL="514350" indent="-514350">
              <a:buFont typeface="+mj-lt"/>
              <a:buAutoNum type="arabicPeriod"/>
            </a:pPr>
            <a:r>
              <a:rPr lang="en-US" sz="2700" b="1" dirty="0" smtClean="0"/>
              <a:t>When </a:t>
            </a:r>
            <a:r>
              <a:rPr lang="en-US" sz="2700" b="1" dirty="0"/>
              <a:t>you're </a:t>
            </a:r>
            <a:r>
              <a:rPr lang="en-US" sz="2700" b="1" dirty="0" smtClean="0"/>
              <a:t>mad, </a:t>
            </a:r>
            <a:r>
              <a:rPr lang="en-US" sz="2700" i="1" dirty="0" smtClean="0"/>
              <a:t>"Like </a:t>
            </a:r>
            <a:r>
              <a:rPr lang="en-US" sz="2700" i="1" dirty="0"/>
              <a:t>a city whose walls are broken through is a person who lacks self-control</a:t>
            </a:r>
            <a:r>
              <a:rPr lang="en-US" sz="2700" i="1" dirty="0" smtClean="0"/>
              <a:t>.</a:t>
            </a:r>
            <a:r>
              <a:rPr lang="en-US" sz="2700" i="1" dirty="0"/>
              <a:t> </a:t>
            </a:r>
            <a:r>
              <a:rPr lang="en-US" sz="2700" i="1" dirty="0" smtClean="0"/>
              <a:t> (Pro. 25:28)</a:t>
            </a:r>
            <a:endParaRPr lang="en-US" sz="2700" dirty="0"/>
          </a:p>
          <a:p>
            <a:pPr marL="514350" indent="-514350">
              <a:buFont typeface="+mj-lt"/>
              <a:buAutoNum type="arabicPeriod"/>
            </a:pPr>
            <a:r>
              <a:rPr lang="en-US" sz="2700" b="1" dirty="0" smtClean="0"/>
              <a:t>When </a:t>
            </a:r>
            <a:r>
              <a:rPr lang="en-US" sz="2700" b="1" dirty="0"/>
              <a:t>you're confused about </a:t>
            </a:r>
            <a:r>
              <a:rPr lang="en-US" sz="2700" b="1" dirty="0" smtClean="0"/>
              <a:t>life, </a:t>
            </a:r>
            <a:r>
              <a:rPr lang="en-US" sz="2700" i="1" dirty="0" smtClean="0"/>
              <a:t>“</a:t>
            </a:r>
            <a:r>
              <a:rPr lang="is-IS" sz="2700" i="1" dirty="0" smtClean="0"/>
              <a:t>…</a:t>
            </a:r>
            <a:r>
              <a:rPr lang="en-US" sz="2700" i="1" dirty="0" smtClean="0"/>
              <a:t>It </a:t>
            </a:r>
            <a:r>
              <a:rPr lang="en-US" sz="2700" i="1" dirty="0"/>
              <a:t>is good that one should wait quietly for the salvation of the Lord . . . Let him sit alone in silence when it is laid on him; let him put his mouth to the dust—there may yet be </a:t>
            </a:r>
            <a:r>
              <a:rPr lang="en-US" sz="2700" i="1" dirty="0" smtClean="0"/>
              <a:t>hope” (Lam. 3:25-28)</a:t>
            </a:r>
            <a:r>
              <a:rPr lang="en-US" sz="2700" i="1" dirty="0"/>
              <a:t> </a:t>
            </a:r>
            <a:endParaRPr lang="en-US" sz="2700" dirty="0"/>
          </a:p>
          <a:p>
            <a:pPr marL="514350" indent="-514350">
              <a:buFont typeface="+mj-lt"/>
              <a:buAutoNum type="arabicPeriod"/>
            </a:pPr>
            <a:r>
              <a:rPr lang="en-US" sz="2700" b="1" dirty="0" smtClean="0"/>
              <a:t>When </a:t>
            </a:r>
            <a:r>
              <a:rPr lang="en-US" sz="2700" b="1" dirty="0"/>
              <a:t>you wouldn't want someone else to find out you said </a:t>
            </a:r>
            <a:r>
              <a:rPr lang="en-US" sz="2700" b="1" dirty="0" smtClean="0"/>
              <a:t>it</a:t>
            </a:r>
            <a:r>
              <a:rPr lang="en-US" sz="2700" b="1" dirty="0"/>
              <a:t>,</a:t>
            </a:r>
            <a:r>
              <a:rPr lang="en-US" sz="2700" i="1" dirty="0" smtClean="0"/>
              <a:t>"Therefore </a:t>
            </a:r>
            <a:r>
              <a:rPr lang="en-US" sz="2700" i="1" dirty="0"/>
              <a:t>whatever you have said in the dark shall be heard in the light, and what you have whispered in private rooms shall be proclaimed on the </a:t>
            </a:r>
            <a:r>
              <a:rPr lang="en-US" sz="2700" i="1" dirty="0" smtClean="0"/>
              <a:t>housetops” (Lk. 12:3)</a:t>
            </a:r>
            <a:r>
              <a:rPr lang="en-US" sz="2700" i="1" dirty="0"/>
              <a:t> </a:t>
            </a:r>
            <a:endParaRPr lang="en-US" sz="2700" dirty="0"/>
          </a:p>
          <a:p>
            <a:pPr marL="0" indent="0">
              <a:buNone/>
            </a:pPr>
            <a:endParaRPr lang="en-US" dirty="0"/>
          </a:p>
          <a:p>
            <a:pPr marL="0" indent="0">
              <a:buNone/>
            </a:pPr>
            <a:endParaRPr lang="en-US" dirty="0"/>
          </a:p>
        </p:txBody>
      </p:sp>
      <p:sp>
        <p:nvSpPr>
          <p:cNvPr id="5" name="Footer Placeholder 4"/>
          <p:cNvSpPr>
            <a:spLocks noGrp="1"/>
          </p:cNvSpPr>
          <p:nvPr>
            <p:ph type="ftr" sz="quarter" idx="11"/>
          </p:nvPr>
        </p:nvSpPr>
        <p:spPr/>
        <p:txBody>
          <a:bodyPr/>
          <a:lstStyle/>
          <a:p>
            <a:r>
              <a:rPr lang="en-US" dirty="0"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7</a:t>
            </a:fld>
            <a:endParaRPr lang="en-US" dirty="0"/>
          </a:p>
        </p:txBody>
      </p:sp>
    </p:spTree>
    <p:extLst>
      <p:ext uri="{BB962C8B-B14F-4D97-AF65-F5344CB8AC3E}">
        <p14:creationId xmlns:p14="http://schemas.microsoft.com/office/powerpoint/2010/main" val="1215876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0900" y="152400"/>
            <a:ext cx="10754554" cy="6477000"/>
          </a:xfrm>
        </p:spPr>
        <p:txBody>
          <a:bodyPr>
            <a:noAutofit/>
          </a:bodyPr>
          <a:lstStyle/>
          <a:p>
            <a:pPr marL="514350" indent="-514350">
              <a:buFont typeface="+mj-lt"/>
              <a:buAutoNum type="arabicPeriod" startAt="6"/>
            </a:pPr>
            <a:r>
              <a:rPr lang="en-US" sz="2700" b="1" dirty="0" smtClean="0"/>
              <a:t>When </a:t>
            </a:r>
            <a:r>
              <a:rPr lang="en-US" sz="2700" b="1" dirty="0"/>
              <a:t>you don't really mean it,</a:t>
            </a:r>
            <a:r>
              <a:rPr lang="en-US" sz="2700" i="1" dirty="0"/>
              <a:t>"Do not say to your neighbor 'Go, and come again, tomorrow I will give it,' when you have it with you” </a:t>
            </a:r>
            <a:r>
              <a:rPr lang="en-US" sz="2700" dirty="0"/>
              <a:t>(Pro. </a:t>
            </a:r>
            <a:r>
              <a:rPr lang="en-US" sz="2700" dirty="0" smtClean="0"/>
              <a:t>3:28)</a:t>
            </a:r>
            <a:endParaRPr lang="en-US" sz="2700" b="1" dirty="0"/>
          </a:p>
          <a:p>
            <a:pPr marL="514350" indent="-514350">
              <a:buFont typeface="+mj-lt"/>
              <a:buAutoNum type="arabicPeriod" startAt="6"/>
            </a:pPr>
            <a:r>
              <a:rPr lang="en-US" sz="2700" b="1" dirty="0" smtClean="0"/>
              <a:t>When </a:t>
            </a:r>
            <a:r>
              <a:rPr lang="en-US" sz="2700" b="1" dirty="0"/>
              <a:t>you can't stop yearning for the good old days, </a:t>
            </a:r>
            <a:r>
              <a:rPr lang="en-US" sz="2700" i="1" dirty="0"/>
              <a:t>"Say not, why were the former days better than these? For it is not from wisdom that you ask this” (Ecc. 7:10) </a:t>
            </a:r>
            <a:endParaRPr lang="en-US" sz="2700" dirty="0"/>
          </a:p>
          <a:p>
            <a:pPr marL="514350" indent="-514350">
              <a:buFont typeface="+mj-lt"/>
              <a:buAutoNum type="arabicPeriod" startAt="6"/>
            </a:pPr>
            <a:r>
              <a:rPr lang="en-US" sz="2700" b="1" dirty="0" smtClean="0"/>
              <a:t>When </a:t>
            </a:r>
            <a:r>
              <a:rPr lang="en-US" sz="2700" b="1" dirty="0"/>
              <a:t>you have a lot to do and you don't like it, </a:t>
            </a:r>
            <a:r>
              <a:rPr lang="en-US" sz="2700" i="1" dirty="0"/>
              <a:t>"Do all things without grumbling or complaining” (Phil. 2:14) </a:t>
            </a:r>
            <a:endParaRPr lang="en-US" sz="2700" dirty="0"/>
          </a:p>
          <a:p>
            <a:pPr marL="514350" indent="-514350">
              <a:buFont typeface="+mj-lt"/>
              <a:buAutoNum type="arabicPeriod" startAt="6"/>
            </a:pPr>
            <a:r>
              <a:rPr lang="en-US" sz="2700" b="1" dirty="0" smtClean="0"/>
              <a:t>When </a:t>
            </a:r>
            <a:r>
              <a:rPr lang="en-US" sz="2700" b="1" dirty="0"/>
              <a:t>the timing is wrong,</a:t>
            </a:r>
            <a:r>
              <a:rPr lang="en-US" sz="2700" i="1" dirty="0"/>
              <a:t> "A word fitly spoken is like apples of gold in setting of silver” (Pro. 25:11) </a:t>
            </a:r>
            <a:endParaRPr lang="en-US" sz="2700" dirty="0"/>
          </a:p>
          <a:p>
            <a:pPr marL="514350" indent="-514350">
              <a:buFont typeface="+mj-lt"/>
              <a:buAutoNum type="arabicPeriod" startAt="6"/>
            </a:pPr>
            <a:r>
              <a:rPr lang="en-US" sz="2700" b="1" dirty="0" smtClean="0"/>
              <a:t>When </a:t>
            </a:r>
            <a:r>
              <a:rPr lang="en-US" sz="2700" b="1" dirty="0"/>
              <a:t>you don't have anything to say that gives grace, </a:t>
            </a:r>
            <a:r>
              <a:rPr lang="en-US" sz="2700" i="1" dirty="0"/>
              <a:t>Let no corrupt talk come out of your mouths, but only such as is good for building up, as fits the occasion, that it may give grace to those who hear it” (Eph. 4:29)</a:t>
            </a:r>
            <a:endParaRPr lang="en-US" sz="2700" dirty="0"/>
          </a:p>
          <a:p>
            <a:endParaRPr lang="en-US" sz="2700" dirty="0"/>
          </a:p>
        </p:txBody>
      </p:sp>
      <p:sp>
        <p:nvSpPr>
          <p:cNvPr id="4" name="Date Placeholder 3"/>
          <p:cNvSpPr>
            <a:spLocks noGrp="1"/>
          </p:cNvSpPr>
          <p:nvPr>
            <p:ph type="dt" sz="half" idx="10"/>
          </p:nvPr>
        </p:nvSpPr>
        <p:spPr/>
        <p:txBody>
          <a:bodyPr/>
          <a:lstStyle/>
          <a:p>
            <a:r>
              <a:rPr lang="en-US" dirty="0" smtClean="0"/>
              <a:t>3/19/17      ----    Fink</a:t>
            </a:r>
            <a:endParaRPr lang="en-US" dirty="0"/>
          </a:p>
        </p:txBody>
      </p:sp>
      <p:sp>
        <p:nvSpPr>
          <p:cNvPr id="5" name="Footer Placeholder 4"/>
          <p:cNvSpPr>
            <a:spLocks noGrp="1"/>
          </p:cNvSpPr>
          <p:nvPr>
            <p:ph type="ftr" sz="quarter" idx="11"/>
          </p:nvPr>
        </p:nvSpPr>
        <p:spPr/>
        <p:txBody>
          <a:bodyPr/>
          <a:lstStyle/>
          <a:p>
            <a:r>
              <a:rPr lang="en-US" dirty="0"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8</a:t>
            </a:fld>
            <a:endParaRPr lang="en-US" dirty="0"/>
          </a:p>
        </p:txBody>
      </p:sp>
    </p:spTree>
    <p:extLst>
      <p:ext uri="{BB962C8B-B14F-4D97-AF65-F5344CB8AC3E}">
        <p14:creationId xmlns:p14="http://schemas.microsoft.com/office/powerpoint/2010/main" val="1729217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9483" y="382386"/>
            <a:ext cx="10290517" cy="377270"/>
          </a:xfrm>
        </p:spPr>
        <p:txBody>
          <a:bodyPr>
            <a:normAutofit fontScale="90000"/>
          </a:bodyPr>
          <a:lstStyle/>
          <a:p>
            <a:r>
              <a:rPr lang="en-US" sz="3600" dirty="0" smtClean="0"/>
              <a:t>Why do we talk when we shouldn’t? </a:t>
            </a:r>
            <a:endParaRPr lang="en-US" sz="3600" dirty="0"/>
          </a:p>
        </p:txBody>
      </p:sp>
      <p:sp>
        <p:nvSpPr>
          <p:cNvPr id="3" name="Content Placeholder 2"/>
          <p:cNvSpPr>
            <a:spLocks noGrp="1"/>
          </p:cNvSpPr>
          <p:nvPr>
            <p:ph idx="1"/>
          </p:nvPr>
        </p:nvSpPr>
        <p:spPr>
          <a:xfrm>
            <a:off x="1139483" y="942535"/>
            <a:ext cx="10290517" cy="4937058"/>
          </a:xfrm>
        </p:spPr>
        <p:txBody>
          <a:bodyPr>
            <a:normAutofit/>
          </a:bodyPr>
          <a:lstStyle/>
          <a:p>
            <a:r>
              <a:rPr lang="en-US" sz="3200" dirty="0" smtClean="0">
                <a:latin typeface="Abadi MT Condensed Extra Bold" charset="0"/>
                <a:ea typeface="Abadi MT Condensed Extra Bold" charset="0"/>
                <a:cs typeface="Abadi MT Condensed Extra Bold" charset="0"/>
              </a:rPr>
              <a:t>Sampson (Judges 16)</a:t>
            </a:r>
            <a:endParaRPr lang="en-US" sz="3200" dirty="0">
              <a:latin typeface="Abadi MT Condensed Extra Bold" charset="0"/>
              <a:ea typeface="Abadi MT Condensed Extra Bold" charset="0"/>
              <a:cs typeface="Abadi MT Condensed Extra Bold" charset="0"/>
            </a:endParaRPr>
          </a:p>
        </p:txBody>
      </p:sp>
      <p:sp>
        <p:nvSpPr>
          <p:cNvPr id="4" name="Date Placeholder 3"/>
          <p:cNvSpPr>
            <a:spLocks noGrp="1"/>
          </p:cNvSpPr>
          <p:nvPr>
            <p:ph type="dt" sz="half" idx="10"/>
          </p:nvPr>
        </p:nvSpPr>
        <p:spPr/>
        <p:txBody>
          <a:bodyPr/>
          <a:lstStyle/>
          <a:p>
            <a:r>
              <a:rPr lang="en-US" dirty="0" smtClean="0"/>
              <a:t>3/19/17      ----    Fink</a:t>
            </a:r>
            <a:endParaRPr lang="en-US" dirty="0"/>
          </a:p>
        </p:txBody>
      </p:sp>
      <p:sp>
        <p:nvSpPr>
          <p:cNvPr id="5" name="Footer Placeholder 4"/>
          <p:cNvSpPr>
            <a:spLocks noGrp="1"/>
          </p:cNvSpPr>
          <p:nvPr>
            <p:ph type="ftr" sz="quarter" idx="11"/>
          </p:nvPr>
        </p:nvSpPr>
        <p:spPr/>
        <p:txBody>
          <a:bodyPr/>
          <a:lstStyle/>
          <a:p>
            <a:r>
              <a:rPr lang="en-US" dirty="0" smtClean="0"/>
              <a:t>Failure to Control the Tongue - Trying to Prove Yourself</a:t>
            </a:r>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9</a:t>
            </a:fld>
            <a:endParaRPr lang="en-US" dirty="0"/>
          </a:p>
        </p:txBody>
      </p:sp>
      <p:sp>
        <p:nvSpPr>
          <p:cNvPr id="7" name="TextBox 6"/>
          <p:cNvSpPr txBox="1"/>
          <p:nvPr/>
        </p:nvSpPr>
        <p:spPr>
          <a:xfrm>
            <a:off x="1223542" y="1549400"/>
            <a:ext cx="10447757" cy="4887834"/>
          </a:xfrm>
          <a:prstGeom prst="rect">
            <a:avLst/>
          </a:prstGeom>
          <a:solidFill>
            <a:schemeClr val="accent1"/>
          </a:solidFill>
        </p:spPr>
        <p:txBody>
          <a:bodyPr wrap="square" rtlCol="0">
            <a:spAutoFit/>
          </a:bodyPr>
          <a:lstStyle/>
          <a:p>
            <a:r>
              <a:rPr lang="en-US" sz="2800" b="1" baseline="30000" dirty="0"/>
              <a:t>5 </a:t>
            </a:r>
            <a:r>
              <a:rPr lang="en-US" sz="2800" dirty="0"/>
              <a:t>And she said to him, “How can you say, ‘I love you,’ when your heart is not with me? You have mocked me these three times, and you have not told me where your great strength lies</a:t>
            </a:r>
            <a:r>
              <a:rPr lang="en-US" sz="2800" dirty="0" smtClean="0"/>
              <a:t>.”</a:t>
            </a:r>
            <a:r>
              <a:rPr lang="is-IS" sz="2800" smtClean="0"/>
              <a:t>…</a:t>
            </a:r>
            <a:r>
              <a:rPr lang="en-US" sz="2800" dirty="0"/>
              <a:t> </a:t>
            </a:r>
            <a:r>
              <a:rPr lang="en-US" sz="2800" b="1" baseline="30000" dirty="0"/>
              <a:t>16 </a:t>
            </a:r>
            <a:r>
              <a:rPr lang="en-US" sz="2800" dirty="0"/>
              <a:t>And when she pressed him hard with her words day after day, and urged him, his soul was vexed to death. </a:t>
            </a:r>
            <a:r>
              <a:rPr lang="en-US" sz="2800" b="1" baseline="30000" dirty="0"/>
              <a:t>17</a:t>
            </a:r>
            <a:r>
              <a:rPr lang="en-US" sz="2800" b="1" u="sng" baseline="30000" dirty="0"/>
              <a:t> </a:t>
            </a:r>
            <a:r>
              <a:rPr lang="en-US" sz="3200" b="1" u="sng" dirty="0">
                <a:latin typeface="Abadi MT Condensed Extra Bold" charset="0"/>
                <a:ea typeface="Abadi MT Condensed Extra Bold" charset="0"/>
                <a:cs typeface="Abadi MT Condensed Extra Bold" charset="0"/>
              </a:rPr>
              <a:t>And he told her all his </a:t>
            </a:r>
            <a:r>
              <a:rPr lang="en-US" sz="3200" u="sng" dirty="0">
                <a:latin typeface="Abadi MT Condensed Extra Bold" charset="0"/>
                <a:ea typeface="Abadi MT Condensed Extra Bold" charset="0"/>
                <a:cs typeface="Abadi MT Condensed Extra Bold" charset="0"/>
              </a:rPr>
              <a:t>heart</a:t>
            </a:r>
            <a:r>
              <a:rPr lang="en-US" sz="2800" dirty="0"/>
              <a:t>, and said to her, “A razor has never come upon my head, for I have been a Nazirite to God from my mother's womb. If my head is shaved, then my strength will leave me, and I shall become weak and be like any other man</a:t>
            </a:r>
            <a:r>
              <a:rPr lang="en-US" sz="2800" dirty="0" smtClean="0"/>
              <a:t>.”</a:t>
            </a:r>
            <a:r>
              <a:rPr lang="en-US" sz="2800" b="1" baseline="30000" dirty="0" smtClean="0"/>
              <a:t>18</a:t>
            </a:r>
            <a:r>
              <a:rPr lang="en-US" sz="2800" b="1" baseline="30000" dirty="0"/>
              <a:t> </a:t>
            </a:r>
            <a:r>
              <a:rPr lang="en-US" sz="2800" dirty="0"/>
              <a:t>When Delilah saw that he had </a:t>
            </a:r>
            <a:r>
              <a:rPr lang="en-US" sz="2800" b="1" dirty="0"/>
              <a:t>told her all his heart</a:t>
            </a:r>
            <a:r>
              <a:rPr lang="en-US" sz="2800" dirty="0"/>
              <a:t>, she sent and called the lords of the Philistines, saying, “Come up again, for he has </a:t>
            </a:r>
            <a:r>
              <a:rPr lang="en-US" sz="2800" b="1" dirty="0"/>
              <a:t>told me all his </a:t>
            </a:r>
            <a:r>
              <a:rPr lang="en-US" sz="2800" b="1" dirty="0" smtClean="0"/>
              <a:t>heart</a:t>
            </a:r>
            <a:r>
              <a:rPr lang="en-US" sz="2800" dirty="0" smtClean="0"/>
              <a:t>” (Ju. 16:15-18)</a:t>
            </a:r>
            <a:endParaRPr lang="en-US" sz="2800" dirty="0"/>
          </a:p>
        </p:txBody>
      </p:sp>
    </p:spTree>
    <p:extLst>
      <p:ext uri="{BB962C8B-B14F-4D97-AF65-F5344CB8AC3E}">
        <p14:creationId xmlns:p14="http://schemas.microsoft.com/office/powerpoint/2010/main" val="563445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Badge</Template>
  <TotalTime>300</TotalTime>
  <Words>687</Words>
  <Application>Microsoft Macintosh PowerPoint</Application>
  <PresentationFormat>Widescreen</PresentationFormat>
  <Paragraphs>88</Paragraphs>
  <Slides>13</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Abadi MT Condensed Extra Bold</vt:lpstr>
      <vt:lpstr>Calibri</vt:lpstr>
      <vt:lpstr>Gill Sans MT</vt:lpstr>
      <vt:lpstr>Impact</vt:lpstr>
      <vt:lpstr>Wingdings</vt:lpstr>
      <vt:lpstr>Arial</vt:lpstr>
      <vt:lpstr>Badge</vt:lpstr>
      <vt:lpstr>Failure in  Controlling  the Tongue</vt:lpstr>
      <vt:lpstr>Theme verse</vt:lpstr>
      <vt:lpstr>Wise Words</vt:lpstr>
      <vt:lpstr>PowerPoint Presentation</vt:lpstr>
      <vt:lpstr>Indiscriminate Sharing</vt:lpstr>
      <vt:lpstr>Indiscriminate Sharing</vt:lpstr>
      <vt:lpstr>PowerPoint Presentation</vt:lpstr>
      <vt:lpstr>PowerPoint Presentation</vt:lpstr>
      <vt:lpstr>Why do we talk when we shouldn’t? </vt:lpstr>
      <vt:lpstr>Why do we talk when we shouldn’t? </vt:lpstr>
      <vt:lpstr>Why do we talk when we shouldn’t? </vt:lpstr>
      <vt:lpstr>Indiscriminate Sharing</vt:lpstr>
      <vt:lpstr>Failure in  Controlling  the Tongue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Failure in  Controlling  the Tongue</dc:title>
  <dc:creator>Microsoft Office User</dc:creator>
  <cp:lastModifiedBy>Microsoft Office User</cp:lastModifiedBy>
  <cp:revision>27</cp:revision>
  <cp:lastPrinted>2017-03-17T20:24:25Z</cp:lastPrinted>
  <dcterms:created xsi:type="dcterms:W3CDTF">2017-03-17T11:20:51Z</dcterms:created>
  <dcterms:modified xsi:type="dcterms:W3CDTF">2017-04-16T18:31:40Z</dcterms:modified>
</cp:coreProperties>
</file>