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256" r:id="rId2"/>
    <p:sldId id="1516" r:id="rId3"/>
    <p:sldId id="1517" r:id="rId4"/>
    <p:sldId id="1518" r:id="rId5"/>
    <p:sldId id="1519" r:id="rId6"/>
    <p:sldId id="1520" r:id="rId7"/>
    <p:sldId id="1521" r:id="rId8"/>
    <p:sldId id="1522" r:id="rId9"/>
    <p:sldId id="1296" r:id="rId10"/>
    <p:sldId id="1443" r:id="rId11"/>
    <p:sldId id="1444" r:id="rId12"/>
    <p:sldId id="1445" r:id="rId13"/>
    <p:sldId id="1446" r:id="rId14"/>
    <p:sldId id="1447" r:id="rId15"/>
    <p:sldId id="1448" r:id="rId16"/>
    <p:sldId id="1449" r:id="rId17"/>
    <p:sldId id="1450" r:id="rId18"/>
    <p:sldId id="1451" r:id="rId19"/>
    <p:sldId id="1452" r:id="rId20"/>
    <p:sldId id="1453" r:id="rId21"/>
    <p:sldId id="1454" r:id="rId22"/>
    <p:sldId id="1376" r:id="rId23"/>
    <p:sldId id="1455" r:id="rId24"/>
    <p:sldId id="1456" r:id="rId25"/>
    <p:sldId id="1457" r:id="rId26"/>
    <p:sldId id="1458" r:id="rId27"/>
    <p:sldId id="1459" r:id="rId28"/>
    <p:sldId id="1460" r:id="rId29"/>
    <p:sldId id="1461" r:id="rId30"/>
    <p:sldId id="1462" r:id="rId31"/>
    <p:sldId id="1463" r:id="rId32"/>
    <p:sldId id="1464" r:id="rId33"/>
    <p:sldId id="1465" r:id="rId34"/>
    <p:sldId id="1466" r:id="rId35"/>
    <p:sldId id="1467" r:id="rId36"/>
    <p:sldId id="1524" r:id="rId37"/>
    <p:sldId id="1468" r:id="rId38"/>
    <p:sldId id="1469" r:id="rId39"/>
    <p:sldId id="1470" r:id="rId40"/>
    <p:sldId id="1471" r:id="rId41"/>
    <p:sldId id="1472" r:id="rId42"/>
    <p:sldId id="1473" r:id="rId43"/>
    <p:sldId id="1523" r:id="rId44"/>
    <p:sldId id="1474" r:id="rId45"/>
    <p:sldId id="1475" r:id="rId46"/>
    <p:sldId id="1476" r:id="rId47"/>
    <p:sldId id="1477" r:id="rId48"/>
    <p:sldId id="1478" r:id="rId49"/>
    <p:sldId id="1377" r:id="rId50"/>
    <p:sldId id="1479" r:id="rId51"/>
    <p:sldId id="1480" r:id="rId52"/>
    <p:sldId id="1481" r:id="rId53"/>
    <p:sldId id="1482" r:id="rId54"/>
    <p:sldId id="1483" r:id="rId55"/>
    <p:sldId id="1484" r:id="rId56"/>
    <p:sldId id="1485" r:id="rId57"/>
    <p:sldId id="1486" r:id="rId58"/>
    <p:sldId id="1487" r:id="rId59"/>
    <p:sldId id="1488" r:id="rId60"/>
    <p:sldId id="1489" r:id="rId61"/>
    <p:sldId id="1490" r:id="rId62"/>
    <p:sldId id="1491" r:id="rId63"/>
    <p:sldId id="1539" r:id="rId64"/>
    <p:sldId id="1525" r:id="rId65"/>
    <p:sldId id="1526" r:id="rId66"/>
    <p:sldId id="1527" r:id="rId67"/>
    <p:sldId id="1528" r:id="rId68"/>
    <p:sldId id="1529" r:id="rId69"/>
    <p:sldId id="1530" r:id="rId70"/>
    <p:sldId id="1531" r:id="rId71"/>
    <p:sldId id="1532" r:id="rId72"/>
    <p:sldId id="1533" r:id="rId73"/>
    <p:sldId id="1534" r:id="rId74"/>
    <p:sldId id="1535" r:id="rId75"/>
    <p:sldId id="1536" r:id="rId76"/>
    <p:sldId id="1537" r:id="rId77"/>
    <p:sldId id="1538" r:id="rId78"/>
    <p:sldId id="1493" r:id="rId79"/>
    <p:sldId id="1494" r:id="rId80"/>
    <p:sldId id="1495" r:id="rId81"/>
    <p:sldId id="1496" r:id="rId82"/>
    <p:sldId id="1497" r:id="rId83"/>
    <p:sldId id="1498" r:id="rId84"/>
    <p:sldId id="1499" r:id="rId85"/>
    <p:sldId id="1500" r:id="rId86"/>
    <p:sldId id="1501" r:id="rId87"/>
    <p:sldId id="1502" r:id="rId88"/>
    <p:sldId id="1503" r:id="rId89"/>
    <p:sldId id="1504" r:id="rId90"/>
    <p:sldId id="1505" r:id="rId91"/>
    <p:sldId id="1506" r:id="rId92"/>
    <p:sldId id="1507" r:id="rId93"/>
    <p:sldId id="1508" r:id="rId94"/>
    <p:sldId id="1509" r:id="rId95"/>
    <p:sldId id="1510" r:id="rId96"/>
    <p:sldId id="1511" r:id="rId97"/>
    <p:sldId id="1512" r:id="rId98"/>
    <p:sldId id="1513" r:id="rId99"/>
    <p:sldId id="1514" r:id="rId100"/>
    <p:sldId id="1515" r:id="rId10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5B0A01"/>
    <a:srgbClr val="003300"/>
    <a:srgbClr val="43193F"/>
    <a:srgbClr val="000066"/>
    <a:srgbClr val="A5002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28" autoAdjust="0"/>
  </p:normalViewPr>
  <p:slideViewPr>
    <p:cSldViewPr>
      <p:cViewPr>
        <p:scale>
          <a:sx n="80" d="100"/>
          <a:sy n="80" d="100"/>
        </p:scale>
        <p:origin x="-1674" y="-234"/>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smtClean="0">
                <a:effectLst>
                  <a:outerShdw blurRad="38100" dist="38100" dir="2700000" algn="tl">
                    <a:srgbClr val="000000"/>
                  </a:outerShdw>
                </a:effectLst>
              </a:rPr>
              <a:t>How Shall We Handle the Words of  God?</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17:6-8</a:t>
            </a:r>
            <a:r>
              <a:rPr lang="en-US" altLang="en-US" sz="3000" dirty="0">
                <a:effectLst>
                  <a:outerShdw blurRad="38100" dist="38100" dir="2700000" algn="tl">
                    <a:srgbClr val="000000"/>
                  </a:outerShdw>
                </a:effectLst>
              </a:rPr>
              <a:t> -  " I have manifested Your name to the men whom You have given Me out of the world. They were Yours, You gave them to Me, and they have kept Your word.  7 "Now they have known that all things which You have given Me are from You.  8 "For </a:t>
            </a:r>
            <a:r>
              <a:rPr lang="en-US" altLang="en-US" sz="3000" u="sng" dirty="0">
                <a:effectLst>
                  <a:outerShdw blurRad="38100" dist="38100" dir="2700000" algn="tl">
                    <a:srgbClr val="000000"/>
                  </a:outerShdw>
                </a:effectLst>
              </a:rPr>
              <a:t>I have given to them the words which You have given Me</a:t>
            </a:r>
            <a:r>
              <a:rPr lang="en-US" altLang="en-US" sz="3000" dirty="0">
                <a:effectLst>
                  <a:outerShdw blurRad="38100" dist="38100" dir="2700000" algn="tl">
                    <a:srgbClr val="000000"/>
                  </a:outerShdw>
                </a:effectLst>
              </a:rPr>
              <a:t>; and they have received them, and have known surely that I came forth from You; and they have believed that You sent Me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89396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 blessing to have God’s holy words delivered to us that we may know and obey our Lord! Do not let men takes these words </a:t>
            </a:r>
            <a:r>
              <a:rPr lang="en-US" altLang="en-US" smtClean="0">
                <a:effectLst>
                  <a:outerShdw blurRad="38100" dist="38100" dir="2700000" algn="tl">
                    <a:srgbClr val="000000"/>
                  </a:outerShdw>
                </a:effectLst>
              </a:rPr>
              <a:t>from you!</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68283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very relationship with the Father and Son depends on how we handle these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words. </a:t>
            </a:r>
            <a:r>
              <a:rPr lang="en-US" altLang="en-US" b="1" dirty="0">
                <a:effectLst>
                  <a:outerShdw blurRad="38100" dist="38100" dir="2700000" algn="tl">
                    <a:srgbClr val="000000"/>
                  </a:outerShdw>
                </a:effectLst>
              </a:rPr>
              <a:t>(Jn 14:21-24; 15:7-8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56430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14:21-24</a:t>
            </a:r>
            <a:r>
              <a:rPr lang="en-US" altLang="en-US" dirty="0">
                <a:effectLst>
                  <a:outerShdw blurRad="38100" dist="38100" dir="2700000" algn="tl">
                    <a:srgbClr val="000000"/>
                  </a:outerShdw>
                </a:effectLst>
              </a:rPr>
              <a:t>  - "He who has My commandments and keeps them, </a:t>
            </a:r>
            <a:r>
              <a:rPr lang="en-US" altLang="en-US" u="sng" dirty="0">
                <a:effectLst>
                  <a:outerShdw blurRad="38100" dist="38100" dir="2700000" algn="tl">
                    <a:srgbClr val="000000"/>
                  </a:outerShdw>
                </a:effectLst>
              </a:rPr>
              <a:t>it is he who loves Me</a:t>
            </a:r>
            <a:r>
              <a:rPr lang="en-US" altLang="en-US" dirty="0">
                <a:effectLst>
                  <a:outerShdw blurRad="38100" dist="38100" dir="2700000" algn="tl">
                    <a:srgbClr val="000000"/>
                  </a:outerShdw>
                </a:effectLst>
              </a:rPr>
              <a:t>. And he who loves Me will be loved by My Father, and I will love him and manifest Myself to him."  22 Judas (not Iscariot) said to Him, "Lord, how is it that You will manifest Yourself to us, and not to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84397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23 </a:t>
            </a:r>
            <a:r>
              <a:rPr lang="en-US" altLang="en-US" dirty="0">
                <a:effectLst>
                  <a:outerShdw blurRad="38100" dist="38100" dir="2700000" algn="tl">
                    <a:srgbClr val="000000"/>
                  </a:outerShdw>
                </a:effectLst>
              </a:rPr>
              <a:t>Jesus answered and said to him, "If anyone loves Me, </a:t>
            </a:r>
            <a:r>
              <a:rPr lang="en-US" altLang="en-US" u="sng" dirty="0">
                <a:effectLst>
                  <a:outerShdw blurRad="38100" dist="38100" dir="2700000" algn="tl">
                    <a:srgbClr val="000000"/>
                  </a:outerShdw>
                </a:effectLst>
              </a:rPr>
              <a:t>he will keep My wo</a:t>
            </a:r>
            <a:r>
              <a:rPr lang="en-US" altLang="en-US" dirty="0">
                <a:effectLst>
                  <a:outerShdw blurRad="38100" dist="38100" dir="2700000" algn="tl">
                    <a:srgbClr val="000000"/>
                  </a:outerShdw>
                </a:effectLst>
              </a:rPr>
              <a:t>rd; and My Father will love him, and We will come to him and make Our home with him.  24 "</a:t>
            </a:r>
            <a:r>
              <a:rPr lang="en-US" altLang="en-US" u="sng" dirty="0">
                <a:effectLst>
                  <a:outerShdw blurRad="38100" dist="38100" dir="2700000" algn="tl">
                    <a:srgbClr val="000000"/>
                  </a:outerShdw>
                </a:effectLst>
              </a:rPr>
              <a:t>He who does not love Me does not keep My words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word</a:t>
            </a:r>
            <a:r>
              <a:rPr lang="en-US" altLang="en-US" dirty="0">
                <a:effectLst>
                  <a:outerShdw blurRad="38100" dist="38100" dir="2700000" algn="tl">
                    <a:srgbClr val="000000"/>
                  </a:outerShdw>
                </a:effectLst>
              </a:rPr>
              <a:t> which you hear </a:t>
            </a:r>
            <a:r>
              <a:rPr lang="en-US" altLang="en-US" u="sng" dirty="0">
                <a:effectLst>
                  <a:outerShdw blurRad="38100" dist="38100" dir="2700000" algn="tl">
                    <a:srgbClr val="000000"/>
                  </a:outerShdw>
                </a:effectLst>
              </a:rPr>
              <a:t>is not Mine but the Father's who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350926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15:7-8</a:t>
            </a:r>
            <a:r>
              <a:rPr lang="en-US" altLang="en-US" dirty="0">
                <a:effectLst>
                  <a:outerShdw blurRad="38100" dist="38100" dir="2700000" algn="tl">
                    <a:srgbClr val="000000"/>
                  </a:outerShdw>
                </a:effectLst>
              </a:rPr>
              <a:t>  - "If you abide in Me, and </a:t>
            </a:r>
            <a:r>
              <a:rPr lang="en-US" altLang="en-US" u="sng" dirty="0">
                <a:effectLst>
                  <a:outerShdw blurRad="38100" dist="38100" dir="2700000" algn="tl">
                    <a:srgbClr val="000000"/>
                  </a:outerShdw>
                </a:effectLst>
              </a:rPr>
              <a:t>My words abide in you</a:t>
            </a:r>
            <a:r>
              <a:rPr lang="en-US" altLang="en-US" dirty="0">
                <a:effectLst>
                  <a:outerShdw blurRad="38100" dist="38100" dir="2700000" algn="tl">
                    <a:srgbClr val="000000"/>
                  </a:outerShdw>
                </a:effectLst>
              </a:rPr>
              <a:t>, you will ask what you desire, and it shall be done for you.  8 "By this My Father is glorified, that you bear much fruit; </a:t>
            </a:r>
            <a:r>
              <a:rPr lang="en-US" altLang="en-US" u="sng" dirty="0">
                <a:effectLst>
                  <a:outerShdw blurRad="38100" dist="38100" dir="2700000" algn="tl">
                    <a:srgbClr val="000000"/>
                  </a:outerShdw>
                </a:effectLst>
              </a:rPr>
              <a:t>so you will be My disciples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239509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words would in fact be a “law” with “commandments.” In other words </a:t>
            </a:r>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would “bind” and “loose” showing </a:t>
            </a:r>
            <a:r>
              <a:rPr lang="en-US" altLang="en-US" u="sng" dirty="0">
                <a:effectLst>
                  <a:outerShdw blurRad="38100" dist="38100" dir="2700000" algn="tl">
                    <a:srgbClr val="000000"/>
                  </a:outerShdw>
                </a:effectLst>
              </a:rPr>
              <a:t>a defined path that we are to follow</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16:18-19; 18:18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69859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16:18-19</a:t>
            </a:r>
            <a:r>
              <a:rPr lang="en-US" altLang="en-US" dirty="0">
                <a:effectLst>
                  <a:outerShdw blurRad="38100" dist="38100" dir="2700000" algn="tl">
                    <a:srgbClr val="000000"/>
                  </a:outerShdw>
                </a:effectLst>
              </a:rPr>
              <a:t>  - "And I also say to you that you are Peter, and on this rock I will build My church, and the gates of Hades shall not prevail against it.  19 "And I will give you the keys of the kingdom of heaven, and whatever </a:t>
            </a:r>
            <a:r>
              <a:rPr lang="en-US" altLang="en-US" u="sng" dirty="0">
                <a:effectLst>
                  <a:outerShdw blurRad="38100" dist="38100" dir="2700000" algn="tl">
                    <a:srgbClr val="000000"/>
                  </a:outerShdw>
                </a:effectLst>
              </a:rPr>
              <a:t>you bind on earth will be bound in heaven</a:t>
            </a:r>
            <a:r>
              <a:rPr lang="en-US" altLang="en-US" dirty="0">
                <a:effectLst>
                  <a:outerShdw blurRad="38100" dist="38100" dir="2700000" algn="tl">
                    <a:srgbClr val="000000"/>
                  </a:outerShdw>
                </a:effectLst>
              </a:rPr>
              <a:t>, and whatever you </a:t>
            </a:r>
            <a:r>
              <a:rPr lang="en-US" altLang="en-US" u="sng" dirty="0">
                <a:effectLst>
                  <a:outerShdw blurRad="38100" dist="38100" dir="2700000" algn="tl">
                    <a:srgbClr val="000000"/>
                  </a:outerShdw>
                </a:effectLst>
              </a:rPr>
              <a:t>loose on earth will be loosed in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41785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18:18</a:t>
            </a:r>
            <a:r>
              <a:rPr lang="en-US" altLang="en-US" dirty="0">
                <a:effectLst>
                  <a:outerShdw blurRad="38100" dist="38100" dir="2700000" algn="tl">
                    <a:srgbClr val="000000"/>
                  </a:outerShdw>
                </a:effectLst>
              </a:rPr>
              <a:t>  - "Assuredly, I say to you, whatever you </a:t>
            </a:r>
            <a:r>
              <a:rPr lang="en-US" altLang="en-US" u="sng" dirty="0">
                <a:effectLst>
                  <a:outerShdw blurRad="38100" dist="38100" dir="2700000" algn="tl">
                    <a:srgbClr val="000000"/>
                  </a:outerShdw>
                </a:effectLst>
              </a:rPr>
              <a:t>bind on earth will be bound in heaven</a:t>
            </a:r>
            <a:r>
              <a:rPr lang="en-US" altLang="en-US" dirty="0">
                <a:effectLst>
                  <a:outerShdw blurRad="38100" dist="38100" dir="2700000" algn="tl">
                    <a:srgbClr val="000000"/>
                  </a:outerShdw>
                </a:effectLst>
              </a:rPr>
              <a:t>, and whatever </a:t>
            </a:r>
            <a:r>
              <a:rPr lang="en-US" altLang="en-US" u="sng" dirty="0">
                <a:effectLst>
                  <a:outerShdw blurRad="38100" dist="38100" dir="2700000" algn="tl">
                    <a:srgbClr val="000000"/>
                  </a:outerShdw>
                </a:effectLst>
              </a:rPr>
              <a:t>you loose on earth will be loosed in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15909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shocking to see brethren today casting aside these words as if they are trivial! </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a shared quote from a brother’s Facebook page. </a:t>
            </a:r>
          </a:p>
        </p:txBody>
      </p:sp>
    </p:spTree>
    <p:extLst>
      <p:ext uri="{BB962C8B-B14F-4D97-AF65-F5344CB8AC3E}">
        <p14:creationId xmlns:p14="http://schemas.microsoft.com/office/powerpoint/2010/main" val="21393932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God said it, I believe it, that settles it"...</a:t>
            </a:r>
            <a:r>
              <a:rPr lang="en-US" altLang="en-US" dirty="0" err="1">
                <a:effectLst>
                  <a:outerShdw blurRad="38100" dist="38100" dir="2700000" algn="tl">
                    <a:srgbClr val="000000"/>
                  </a:outerShdw>
                </a:effectLst>
              </a:rPr>
              <a:t>Uhhh</a:t>
            </a:r>
            <a:r>
              <a:rPr lang="en-US" altLang="en-US" dirty="0">
                <a:effectLst>
                  <a:outerShdw blurRad="38100" dist="38100" dir="2700000" algn="tl">
                    <a:srgbClr val="000000"/>
                  </a:outerShdw>
                </a:effectLst>
              </a:rPr>
              <a:t>...no...God said it, someone translated it into your language divorcing it from its own culture, you read it with a preconceived belief lens, then interpreted it and became convinced in your heart you knew what meant even though it bore no resemblance to the original audience or culture it was spoken into to begin with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546118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Everything that God does is a reflection of His </a:t>
            </a:r>
            <a:r>
              <a:rPr lang="en-US" altLang="en-US" sz="3200" b="1" i="1" dirty="0" smtClean="0">
                <a:effectLst>
                  <a:outerShdw blurRad="38100" dist="38100" dir="2700000" algn="tl">
                    <a:srgbClr val="000000"/>
                  </a:outerShdw>
                </a:effectLst>
              </a:rPr>
              <a:t>character</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genuine faith must be based upon God’s words! How has He spoken? </a:t>
            </a:r>
            <a:r>
              <a:rPr lang="en-US" altLang="en-US" b="1" dirty="0">
                <a:effectLst>
                  <a:outerShdw blurRad="38100" dist="38100" dir="2700000" algn="tl">
                    <a:srgbClr val="000000"/>
                  </a:outerShdw>
                </a:effectLst>
              </a:rPr>
              <a:t>(Heb 1:1-2</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8084020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man proclaimed that </a:t>
            </a:r>
            <a:r>
              <a:rPr lang="en-US" altLang="en-US" u="sng" dirty="0">
                <a:effectLst>
                  <a:outerShdw blurRad="38100" dist="38100" dir="2700000" algn="tl">
                    <a:srgbClr val="000000"/>
                  </a:outerShdw>
                </a:effectLst>
              </a:rPr>
              <a:t>the Bible was not authoritativ</a:t>
            </a:r>
            <a:r>
              <a:rPr lang="en-US" altLang="en-US" dirty="0">
                <a:effectLst>
                  <a:outerShdw blurRad="38100" dist="38100" dir="2700000" algn="tl">
                    <a:srgbClr val="000000"/>
                  </a:outerShdw>
                </a:effectLst>
              </a:rPr>
              <a:t>e! It asserts that you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cannot understand without the help of other men!</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come to understand the place and work of the apostles so that we can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have and understand the words of God! </a:t>
            </a:r>
            <a:r>
              <a:rPr lang="en-US" altLang="en-US" b="1" dirty="0">
                <a:effectLst>
                  <a:outerShdw blurRad="38100" dist="38100" dir="2700000" algn="tl">
                    <a:srgbClr val="000000"/>
                  </a:outerShdw>
                </a:effectLst>
              </a:rPr>
              <a:t>(Eph 2:20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246857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 having been built on </a:t>
            </a:r>
            <a:r>
              <a:rPr lang="en-US" altLang="en-US" u="sng" dirty="0">
                <a:effectLst>
                  <a:outerShdw blurRad="38100" dist="38100" dir="2700000" algn="tl">
                    <a:srgbClr val="000000"/>
                  </a:outerShdw>
                </a:effectLst>
              </a:rPr>
              <a:t>the foundation</a:t>
            </a:r>
            <a:r>
              <a:rPr lang="en-US" altLang="en-US" dirty="0">
                <a:effectLst>
                  <a:outerShdw blurRad="38100" dist="38100" dir="2700000" algn="tl">
                    <a:srgbClr val="000000"/>
                  </a:outerShdw>
                </a:effectLst>
              </a:rPr>
              <a:t> of </a:t>
            </a:r>
            <a:r>
              <a:rPr lang="en-US" altLang="en-US" u="sng" dirty="0">
                <a:effectLst>
                  <a:outerShdw blurRad="38100" dist="38100" dir="2700000" algn="tl">
                    <a:srgbClr val="000000"/>
                  </a:outerShdw>
                </a:effectLst>
              </a:rPr>
              <a:t>the apostles and prophets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Jesus Christ Himsel</a:t>
            </a:r>
            <a:r>
              <a:rPr lang="en-US" altLang="en-US" dirty="0">
                <a:effectLst>
                  <a:outerShdw blurRad="38100" dist="38100" dir="2700000" algn="tl">
                    <a:srgbClr val="000000"/>
                  </a:outerShdw>
                </a:effectLst>
              </a:rPr>
              <a:t>f being </a:t>
            </a:r>
            <a:r>
              <a:rPr lang="en-US" altLang="en-US" u="sng" dirty="0">
                <a:effectLst>
                  <a:outerShdw blurRad="38100" dist="38100" dir="2700000" algn="tl">
                    <a:srgbClr val="000000"/>
                  </a:outerShdw>
                </a:effectLst>
              </a:rPr>
              <a:t>the chief cornerstone</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47198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u="sng" dirty="0">
                <a:effectLst>
                  <a:outerShdw blurRad="38100" dist="38100" dir="2700000" algn="tl">
                    <a:srgbClr val="000000"/>
                  </a:outerShdw>
                </a:effectLst>
              </a:rPr>
              <a:t>delivered words</a:t>
            </a:r>
            <a:r>
              <a:rPr lang="en-US" altLang="en-US" dirty="0">
                <a:effectLst>
                  <a:outerShdw blurRad="38100" dist="38100" dir="2700000" algn="tl">
                    <a:srgbClr val="000000"/>
                  </a:outerShdw>
                </a:effectLst>
              </a:rPr>
              <a:t> in the O.T. that men were expected to understand and obey. </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Ten Commandments were </a:t>
            </a:r>
            <a:r>
              <a:rPr lang="en-US" altLang="en-US" u="sng" dirty="0">
                <a:effectLst>
                  <a:outerShdw blurRad="38100" dist="38100" dir="2700000" algn="tl">
                    <a:srgbClr val="000000"/>
                  </a:outerShdw>
                </a:effectLst>
              </a:rPr>
              <a:t>words written on stone</a:t>
            </a:r>
            <a:r>
              <a:rPr lang="en-US" altLang="en-US" dirty="0">
                <a:effectLst>
                  <a:outerShdw blurRad="38100" dist="38100" dir="2700000" algn="tl">
                    <a:srgbClr val="000000"/>
                  </a:outerShdw>
                </a:effectLst>
              </a:rPr>
              <a:t>. These were holy words.</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delivered words to the prophets that were to be handled very differently </a:t>
            </a:r>
            <a:r>
              <a:rPr lang="en-US" altLang="en-US" dirty="0" smtClean="0">
                <a:effectLst>
                  <a:outerShdw blurRad="38100" dist="38100" dir="2700000" algn="tl">
                    <a:srgbClr val="000000"/>
                  </a:outerShdw>
                </a:effectLst>
              </a:rPr>
              <a:t>than </a:t>
            </a:r>
            <a:r>
              <a:rPr lang="en-US" altLang="en-US" dirty="0">
                <a:effectLst>
                  <a:outerShdw blurRad="38100" dist="38100" dir="2700000" algn="tl">
                    <a:srgbClr val="000000"/>
                  </a:outerShdw>
                </a:effectLst>
              </a:rPr>
              <a:t>the words of men. These words were holy! </a:t>
            </a:r>
            <a:r>
              <a:rPr lang="en-US" altLang="en-US" b="1" dirty="0">
                <a:effectLst>
                  <a:outerShdw blurRad="38100" dist="38100" dir="2700000" algn="tl">
                    <a:srgbClr val="000000"/>
                  </a:outerShdw>
                </a:effectLst>
              </a:rPr>
              <a:t>(Deut 4:4-5, 10; Jer 1:9-10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22815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4:4-5</a:t>
            </a:r>
            <a:r>
              <a:rPr lang="en-US" altLang="en-US" dirty="0">
                <a:effectLst>
                  <a:outerShdw blurRad="38100" dist="38100" dir="2700000" algn="tl">
                    <a:srgbClr val="000000"/>
                  </a:outerShdw>
                </a:effectLst>
              </a:rPr>
              <a:t> - "But you who </a:t>
            </a:r>
            <a:r>
              <a:rPr lang="en-US" altLang="en-US" u="sng" dirty="0">
                <a:effectLst>
                  <a:outerShdw blurRad="38100" dist="38100" dir="2700000" algn="tl">
                    <a:srgbClr val="000000"/>
                  </a:outerShdw>
                </a:effectLst>
              </a:rPr>
              <a:t>held fast to the LORD your God</a:t>
            </a:r>
            <a:r>
              <a:rPr lang="en-US" altLang="en-US" dirty="0">
                <a:effectLst>
                  <a:outerShdw blurRad="38100" dist="38100" dir="2700000" algn="tl">
                    <a:srgbClr val="000000"/>
                  </a:outerShdw>
                </a:effectLst>
              </a:rPr>
              <a:t> are alive today, every one of you.  5 "Surely I have taught you statutes and judgments, </a:t>
            </a:r>
            <a:r>
              <a:rPr lang="en-US" altLang="en-US" u="sng" dirty="0">
                <a:effectLst>
                  <a:outerShdw blurRad="38100" dist="38100" dir="2700000" algn="tl">
                    <a:srgbClr val="000000"/>
                  </a:outerShdw>
                </a:effectLst>
              </a:rPr>
              <a:t>just as the LORD my God commanded me</a:t>
            </a:r>
            <a:r>
              <a:rPr lang="en-US" altLang="en-US" dirty="0">
                <a:effectLst>
                  <a:outerShdw blurRad="38100" dist="38100" dir="2700000" algn="tl">
                    <a:srgbClr val="000000"/>
                  </a:outerShdw>
                </a:effectLst>
              </a:rPr>
              <a:t>, that you should act according to them in the land which you go to possess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25799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4:10</a:t>
            </a:r>
            <a:r>
              <a:rPr lang="en-US" altLang="en-US" dirty="0">
                <a:effectLst>
                  <a:outerShdw blurRad="38100" dist="38100" dir="2700000" algn="tl">
                    <a:srgbClr val="000000"/>
                  </a:outerShdw>
                </a:effectLst>
              </a:rPr>
              <a:t>  - "especially concerning the day you stood before the LORD your God in </a:t>
            </a:r>
            <a:r>
              <a:rPr lang="en-US" altLang="en-US" dirty="0" err="1">
                <a:effectLst>
                  <a:outerShdw blurRad="38100" dist="38100" dir="2700000" algn="tl">
                    <a:srgbClr val="000000"/>
                  </a:outerShdw>
                </a:effectLst>
              </a:rPr>
              <a:t>Horeb</a:t>
            </a:r>
            <a:r>
              <a:rPr lang="en-US" altLang="en-US" dirty="0">
                <a:effectLst>
                  <a:outerShdw blurRad="38100" dist="38100" dir="2700000" algn="tl">
                    <a:srgbClr val="000000"/>
                  </a:outerShdw>
                </a:effectLst>
              </a:rPr>
              <a:t>, when the LORD said to me, 'Gather the people to Me, and I will </a:t>
            </a:r>
            <a:r>
              <a:rPr lang="en-US" altLang="en-US" u="sng" dirty="0">
                <a:effectLst>
                  <a:outerShdw blurRad="38100" dist="38100" dir="2700000" algn="tl">
                    <a:srgbClr val="000000"/>
                  </a:outerShdw>
                </a:effectLst>
              </a:rPr>
              <a:t>let them hear My words</a:t>
            </a:r>
            <a:r>
              <a:rPr lang="en-US" altLang="en-US" dirty="0">
                <a:effectLst>
                  <a:outerShdw blurRad="38100" dist="38100" dir="2700000" algn="tl">
                    <a:srgbClr val="000000"/>
                  </a:outerShdw>
                </a:effectLst>
              </a:rPr>
              <a:t>, that they may learn to fear Me all the days they live on the earth, and that </a:t>
            </a:r>
            <a:r>
              <a:rPr lang="en-US" altLang="en-US" u="sng" dirty="0">
                <a:effectLst>
                  <a:outerShdw blurRad="38100" dist="38100" dir="2700000" algn="tl">
                    <a:srgbClr val="000000"/>
                  </a:outerShdw>
                </a:effectLst>
              </a:rPr>
              <a:t>they may teach their children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54389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were things that were inherently true about these words because they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came from God and </a:t>
            </a:r>
            <a:r>
              <a:rPr lang="en-US" altLang="en-US" u="sng" dirty="0">
                <a:effectLst>
                  <a:outerShdw blurRad="38100" dist="38100" dir="2700000" algn="tl">
                    <a:srgbClr val="000000"/>
                  </a:outerShdw>
                </a:effectLst>
              </a:rPr>
              <a:t>thus were ho</a:t>
            </a:r>
            <a:r>
              <a:rPr lang="en-US" altLang="en-US" dirty="0">
                <a:effectLst>
                  <a:outerShdw blurRad="38100" dist="38100" dir="2700000" algn="tl">
                    <a:srgbClr val="000000"/>
                  </a:outerShdw>
                </a:effectLst>
              </a:rPr>
              <a:t>ly!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Sam 22:31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21270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Samuel 22:31</a:t>
            </a:r>
            <a:r>
              <a:rPr lang="en-US" altLang="en-US" dirty="0">
                <a:effectLst>
                  <a:outerShdw blurRad="38100" dist="38100" dir="2700000" algn="tl">
                    <a:srgbClr val="000000"/>
                  </a:outerShdw>
                </a:effectLst>
              </a:rPr>
              <a:t> - As for God, His way is </a:t>
            </a:r>
            <a:r>
              <a:rPr lang="en-US" altLang="en-US" u="sng" dirty="0">
                <a:effectLst>
                  <a:outerShdw blurRad="38100" dist="38100" dir="2700000" algn="tl">
                    <a:srgbClr val="000000"/>
                  </a:outerShdw>
                </a:effectLst>
              </a:rPr>
              <a:t>perfec</a:t>
            </a:r>
            <a:r>
              <a:rPr lang="en-US" altLang="en-US" dirty="0">
                <a:effectLst>
                  <a:outerShdw blurRad="38100" dist="38100" dir="2700000" algn="tl">
                    <a:srgbClr val="000000"/>
                  </a:outerShdw>
                </a:effectLst>
              </a:rPr>
              <a:t>t; The </a:t>
            </a:r>
            <a:r>
              <a:rPr lang="en-US" altLang="en-US" u="sng" dirty="0">
                <a:effectLst>
                  <a:outerShdw blurRad="38100" dist="38100" dir="2700000" algn="tl">
                    <a:srgbClr val="000000"/>
                  </a:outerShdw>
                </a:effectLst>
              </a:rPr>
              <a:t>word of the LORD is proven</a:t>
            </a:r>
            <a:r>
              <a:rPr lang="en-US" altLang="en-US" dirty="0">
                <a:effectLst>
                  <a:outerShdw blurRad="38100" dist="38100" dir="2700000" algn="tl">
                    <a:srgbClr val="000000"/>
                  </a:outerShdw>
                </a:effectLst>
              </a:rPr>
              <a:t>; He is a shield to all who trust in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82544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words are to be handled differently than any words of men.</a:t>
            </a:r>
          </a:p>
          <a:p>
            <a:r>
              <a:rPr lang="en-US" altLang="en-US" dirty="0" err="1" smtClean="0">
                <a:effectLst>
                  <a:outerShdw blurRad="38100" dist="38100" dir="2700000" algn="tl">
                    <a:srgbClr val="000000"/>
                  </a:outerShdw>
                </a:effectLst>
              </a:rPr>
              <a:t>Nadab</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t>
            </a:r>
            <a:r>
              <a:rPr lang="en-US" altLang="en-US" dirty="0" err="1">
                <a:effectLst>
                  <a:outerShdw blurRad="38100" dist="38100" dir="2700000" algn="tl">
                    <a:srgbClr val="000000"/>
                  </a:outerShdw>
                </a:effectLst>
              </a:rPr>
              <a:t>Abihu</a:t>
            </a:r>
            <a:r>
              <a:rPr lang="en-US" altLang="en-US" dirty="0">
                <a:effectLst>
                  <a:outerShdw blurRad="38100" dist="38100" dir="2700000" algn="tl">
                    <a:srgbClr val="000000"/>
                  </a:outerShdw>
                </a:effectLst>
              </a:rPr>
              <a:t> were priests. Moses and Aaron knew that because God </a:t>
            </a:r>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holy men must stay within what God has revealed. </a:t>
            </a:r>
            <a:r>
              <a:rPr lang="en-US" altLang="en-US" b="1" dirty="0">
                <a:effectLst>
                  <a:outerShdw blurRad="38100" dist="38100" dir="2700000" algn="tl">
                    <a:srgbClr val="000000"/>
                  </a:outerShdw>
                </a:effectLst>
              </a:rPr>
              <a:t>(Lev 10:1-3; Ex 28:36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402444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10:1-3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a:t>
            </a:r>
            <a:r>
              <a:rPr lang="en-US" altLang="en-US" dirty="0" err="1">
                <a:effectLst>
                  <a:outerShdw blurRad="38100" dist="38100" dir="2700000" algn="tl">
                    <a:srgbClr val="000000"/>
                  </a:outerShdw>
                </a:effectLst>
              </a:rPr>
              <a:t>Nadab</a:t>
            </a:r>
            <a:r>
              <a:rPr lang="en-US" altLang="en-US" dirty="0">
                <a:effectLst>
                  <a:outerShdw blurRad="38100" dist="38100" dir="2700000" algn="tl">
                    <a:srgbClr val="000000"/>
                  </a:outerShdw>
                </a:effectLst>
              </a:rPr>
              <a:t> and </a:t>
            </a:r>
            <a:r>
              <a:rPr lang="en-US" altLang="en-US" dirty="0" err="1">
                <a:effectLst>
                  <a:outerShdw blurRad="38100" dist="38100" dir="2700000" algn="tl">
                    <a:srgbClr val="000000"/>
                  </a:outerShdw>
                </a:effectLst>
              </a:rPr>
              <a:t>Abihu</a:t>
            </a:r>
            <a:r>
              <a:rPr lang="en-US" altLang="en-US" dirty="0">
                <a:effectLst>
                  <a:outerShdw blurRad="38100" dist="38100" dir="2700000" algn="tl">
                    <a:srgbClr val="000000"/>
                  </a:outerShdw>
                </a:effectLst>
              </a:rPr>
              <a:t>, the sons of Aaron, each took his censer and put fire in it, put incense on it, and offered profane fire before the LORD, </a:t>
            </a:r>
            <a:r>
              <a:rPr lang="en-US" altLang="en-US" u="sng" dirty="0">
                <a:effectLst>
                  <a:outerShdw blurRad="38100" dist="38100" dir="2700000" algn="tl">
                    <a:srgbClr val="000000"/>
                  </a:outerShdw>
                </a:effectLst>
              </a:rPr>
              <a:t>which He had not commanded them</a:t>
            </a:r>
            <a:r>
              <a:rPr lang="en-US" altLang="en-US" dirty="0">
                <a:effectLst>
                  <a:outerShdw blurRad="38100" dist="38100" dir="2700000" algn="tl">
                    <a:srgbClr val="000000"/>
                  </a:outerShdw>
                </a:effectLst>
              </a:rPr>
              <a:t>.  2 So fire went out from the LORD and devoured them, and they died before the </a:t>
            </a:r>
            <a:r>
              <a:rPr lang="en-US" altLang="en-US" dirty="0" smtClean="0">
                <a:effectLst>
                  <a:outerShdw blurRad="38100" dist="38100" dir="2700000" algn="tl">
                    <a:srgbClr val="000000"/>
                  </a:outerShdw>
                </a:effectLst>
              </a:rPr>
              <a:t>LORD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43827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And Moses said to Aaron, "This is what the LORD spoke, saying: 'By those who come near Me </a:t>
            </a:r>
            <a:r>
              <a:rPr lang="en-US" altLang="en-US" u="sng" dirty="0">
                <a:effectLst>
                  <a:outerShdw blurRad="38100" dist="38100" dir="2700000" algn="tl">
                    <a:srgbClr val="000000"/>
                  </a:outerShdw>
                </a:effectLst>
              </a:rPr>
              <a:t>I must be regarded as hol</a:t>
            </a:r>
            <a:r>
              <a:rPr lang="en-US" altLang="en-US" dirty="0">
                <a:effectLst>
                  <a:outerShdw blurRad="38100" dist="38100" dir="2700000" algn="tl">
                    <a:srgbClr val="000000"/>
                  </a:outerShdw>
                </a:effectLst>
              </a:rPr>
              <a:t>y; And before all the people I must be glorified.' " So </a:t>
            </a:r>
            <a:r>
              <a:rPr lang="en-US" altLang="en-US" u="sng" dirty="0">
                <a:effectLst>
                  <a:outerShdw blurRad="38100" dist="38100" dir="2700000" algn="tl">
                    <a:srgbClr val="000000"/>
                  </a:outerShdw>
                </a:effectLst>
              </a:rPr>
              <a:t>Aaron held his peace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668007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Everything that God does is a reflection of His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1:1-2</a:t>
            </a:r>
            <a:r>
              <a:rPr lang="en-US" altLang="en-US" b="1" dirty="0">
                <a:effectLst>
                  <a:outerShdw blurRad="38100" dist="38100" dir="2700000" algn="tl">
                    <a:srgbClr val="000000"/>
                  </a:outerShdw>
                </a:effectLst>
              </a:rPr>
              <a:t> - </a:t>
            </a:r>
            <a:r>
              <a:rPr lang="en-US" altLang="en-US" dirty="0">
                <a:effectLst>
                  <a:outerShdw blurRad="38100" dist="38100" dir="2700000" algn="tl">
                    <a:srgbClr val="000000"/>
                  </a:outerShdw>
                </a:effectLst>
              </a:rPr>
              <a:t>God, who at various times and in various ways spoke in time past to the fathers by the prophets,  2 has in these last days </a:t>
            </a:r>
            <a:r>
              <a:rPr lang="en-US" altLang="en-US" u="sng" dirty="0">
                <a:effectLst>
                  <a:outerShdw blurRad="38100" dist="38100" dir="2700000" algn="tl">
                    <a:srgbClr val="000000"/>
                  </a:outerShdw>
                </a:effectLst>
              </a:rPr>
              <a:t>spoken to us by His Son</a:t>
            </a:r>
            <a:r>
              <a:rPr lang="en-US" altLang="en-US" dirty="0">
                <a:effectLst>
                  <a:outerShdw blurRad="38100" dist="38100" dir="2700000" algn="tl">
                    <a:srgbClr val="000000"/>
                  </a:outerShdw>
                </a:effectLst>
              </a:rPr>
              <a:t>, whom He has appointed heir of all things, through whom also He made the worlds</a:t>
            </a:r>
            <a:r>
              <a:rPr lang="en-US" altLang="en-US"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8287293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28:35-36</a:t>
            </a:r>
            <a:r>
              <a:rPr lang="en-US" altLang="en-US" dirty="0">
                <a:effectLst>
                  <a:outerShdw blurRad="38100" dist="38100" dir="2700000" algn="tl">
                    <a:srgbClr val="000000"/>
                  </a:outerShdw>
                </a:effectLst>
              </a:rPr>
              <a:t> - "And it shall be upon Aaron when he ministers, and its sound will be heard when he goes into the holy place before the LORD and when he comes out, </a:t>
            </a:r>
            <a:r>
              <a:rPr lang="en-US" altLang="en-US" u="sng" dirty="0">
                <a:effectLst>
                  <a:outerShdw blurRad="38100" dist="38100" dir="2700000" algn="tl">
                    <a:srgbClr val="000000"/>
                  </a:outerShdw>
                </a:effectLst>
              </a:rPr>
              <a:t>that he may not die</a:t>
            </a:r>
            <a:r>
              <a:rPr lang="en-US" altLang="en-US" dirty="0">
                <a:effectLst>
                  <a:outerShdw blurRad="38100" dist="38100" dir="2700000" algn="tl">
                    <a:srgbClr val="000000"/>
                  </a:outerShdw>
                </a:effectLst>
              </a:rPr>
              <a:t>.  36 " You shall also make a plate of pure gold and engrave on it, like the engraving of a signet: </a:t>
            </a:r>
            <a:r>
              <a:rPr lang="en-US" altLang="en-US" u="sng" dirty="0">
                <a:effectLst>
                  <a:outerShdw blurRad="38100" dist="38100" dir="2700000" algn="tl">
                    <a:srgbClr val="000000"/>
                  </a:outerShdw>
                </a:effectLst>
              </a:rPr>
              <a:t>HOLINESS TO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910446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u="sng" dirty="0">
                <a:effectLst>
                  <a:outerShdw blurRad="38100" dist="38100" dir="2700000" algn="tl">
                    <a:srgbClr val="000000"/>
                  </a:outerShdw>
                </a:effectLst>
              </a:rPr>
              <a:t>showed us</a:t>
            </a:r>
            <a:r>
              <a:rPr lang="en-US" altLang="en-US" dirty="0">
                <a:effectLst>
                  <a:outerShdw blurRad="38100" dist="38100" dir="2700000" algn="tl">
                    <a:srgbClr val="000000"/>
                  </a:outerShdw>
                </a:effectLst>
              </a:rPr>
              <a:t> how to handle the holy words given Him by the Father!</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would </a:t>
            </a:r>
            <a:r>
              <a:rPr lang="en-US" altLang="en-US" u="sng" dirty="0">
                <a:effectLst>
                  <a:outerShdw blurRad="38100" dist="38100" dir="2700000" algn="tl">
                    <a:srgbClr val="000000"/>
                  </a:outerShdw>
                </a:effectLst>
              </a:rPr>
              <a:t>only</a:t>
            </a:r>
            <a:r>
              <a:rPr lang="en-US" altLang="en-US" dirty="0">
                <a:effectLst>
                  <a:outerShdw blurRad="38100" dist="38100" dir="2700000" algn="tl">
                    <a:srgbClr val="000000"/>
                  </a:outerShdw>
                </a:effectLst>
              </a:rPr>
              <a:t> do those things that He saw the Father do. Without </a:t>
            </a:r>
            <a:r>
              <a:rPr lang="en-US" altLang="en-US" dirty="0" smtClean="0">
                <a:effectLst>
                  <a:outerShdw blurRad="38100" dist="38100" dir="2700000" algn="tl">
                    <a:srgbClr val="000000"/>
                  </a:outerShdw>
                </a:effectLst>
              </a:rPr>
              <a:t>instruction </a:t>
            </a:r>
            <a:r>
              <a:rPr lang="en-US" altLang="en-US" u="sng" dirty="0">
                <a:effectLst>
                  <a:outerShdw blurRad="38100" dist="38100" dir="2700000" algn="tl">
                    <a:srgbClr val="000000"/>
                  </a:outerShdw>
                </a:effectLst>
              </a:rPr>
              <a:t>He would do nothing</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5:19-20, 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024737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5:19-20</a:t>
            </a:r>
            <a:r>
              <a:rPr lang="en-US" altLang="en-US" sz="3000" dirty="0">
                <a:effectLst>
                  <a:outerShdw blurRad="38100" dist="38100" dir="2700000" algn="tl">
                    <a:srgbClr val="000000"/>
                  </a:outerShdw>
                </a:effectLst>
              </a:rPr>
              <a:t> - Then Jesus answered and said to them, "Most assuredly, I say to you, </a:t>
            </a:r>
            <a:r>
              <a:rPr lang="en-US" altLang="en-US" sz="3000" u="sng" dirty="0">
                <a:effectLst>
                  <a:outerShdw blurRad="38100" dist="38100" dir="2700000" algn="tl">
                    <a:srgbClr val="000000"/>
                  </a:outerShdw>
                </a:effectLst>
              </a:rPr>
              <a:t>the Son can do nothing of Hi</a:t>
            </a:r>
            <a:r>
              <a:rPr lang="en-US" altLang="en-US" sz="3000" dirty="0">
                <a:effectLst>
                  <a:outerShdw blurRad="38100" dist="38100" dir="2700000" algn="tl">
                    <a:srgbClr val="000000"/>
                  </a:outerShdw>
                </a:effectLst>
              </a:rPr>
              <a:t>mself, but what </a:t>
            </a:r>
            <a:r>
              <a:rPr lang="en-US" altLang="en-US" sz="3000" u="sng" dirty="0">
                <a:effectLst>
                  <a:outerShdw blurRad="38100" dist="38100" dir="2700000" algn="tl">
                    <a:srgbClr val="000000"/>
                  </a:outerShdw>
                </a:effectLst>
              </a:rPr>
              <a:t>He sees the Father do</a:t>
            </a:r>
            <a:r>
              <a:rPr lang="en-US" altLang="en-US" sz="3000" dirty="0">
                <a:effectLst>
                  <a:outerShdw blurRad="38100" dist="38100" dir="2700000" algn="tl">
                    <a:srgbClr val="000000"/>
                  </a:outerShdw>
                </a:effectLst>
              </a:rPr>
              <a:t>; for whatever He does, </a:t>
            </a:r>
            <a:r>
              <a:rPr lang="en-US" altLang="en-US" sz="3000" u="sng" dirty="0">
                <a:effectLst>
                  <a:outerShdw blurRad="38100" dist="38100" dir="2700000" algn="tl">
                    <a:srgbClr val="000000"/>
                  </a:outerShdw>
                </a:effectLst>
              </a:rPr>
              <a:t>the Son also does in like manner</a:t>
            </a:r>
            <a:r>
              <a:rPr lang="en-US" altLang="en-US" sz="3000" dirty="0">
                <a:effectLst>
                  <a:outerShdw blurRad="38100" dist="38100" dir="2700000" algn="tl">
                    <a:srgbClr val="000000"/>
                  </a:outerShdw>
                </a:effectLst>
              </a:rPr>
              <a:t>.  20 "For the Father loves the Son, and shows Him all things that He Himself does; and He will show Him greater works than these, that you may marvel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138017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5:30</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I can of Myself do nothi</a:t>
            </a:r>
            <a:r>
              <a:rPr lang="en-US" altLang="en-US" dirty="0">
                <a:effectLst>
                  <a:outerShdw blurRad="38100" dist="38100" dir="2700000" algn="tl">
                    <a:srgbClr val="000000"/>
                  </a:outerShdw>
                </a:effectLst>
              </a:rPr>
              <a:t>ng. As </a:t>
            </a:r>
            <a:r>
              <a:rPr lang="en-US" altLang="en-US" u="sng" dirty="0">
                <a:effectLst>
                  <a:outerShdw blurRad="38100" dist="38100" dir="2700000" algn="tl">
                    <a:srgbClr val="000000"/>
                  </a:outerShdw>
                </a:effectLst>
              </a:rPr>
              <a:t>I hear</a:t>
            </a:r>
            <a:r>
              <a:rPr lang="en-US" altLang="en-US" dirty="0">
                <a:effectLst>
                  <a:outerShdw blurRad="38100" dist="38100" dir="2700000" algn="tl">
                    <a:srgbClr val="000000"/>
                  </a:outerShdw>
                </a:effectLst>
              </a:rPr>
              <a:t>, I judge; and My judgment is righteous, because </a:t>
            </a:r>
            <a:r>
              <a:rPr lang="en-US" altLang="en-US" u="sng" dirty="0">
                <a:effectLst>
                  <a:outerShdw blurRad="38100" dist="38100" dir="2700000" algn="tl">
                    <a:srgbClr val="000000"/>
                  </a:outerShdw>
                </a:effectLst>
              </a:rPr>
              <a:t>I do not seek My own will</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the will of the Father who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702957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wanted others to test doctrine!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7:16-17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356194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7:16-17</a:t>
            </a:r>
            <a:r>
              <a:rPr lang="en-US" altLang="en-US" dirty="0">
                <a:effectLst>
                  <a:outerShdw blurRad="38100" dist="38100" dir="2700000" algn="tl">
                    <a:srgbClr val="000000"/>
                  </a:outerShdw>
                </a:effectLst>
              </a:rPr>
              <a:t> - Jesus answered them and said, "</a:t>
            </a:r>
            <a:r>
              <a:rPr lang="en-US" altLang="en-US" u="sng" dirty="0">
                <a:effectLst>
                  <a:outerShdw blurRad="38100" dist="38100" dir="2700000" algn="tl">
                    <a:srgbClr val="000000"/>
                  </a:outerShdw>
                </a:effectLst>
              </a:rPr>
              <a:t>My doctrine is not Mine</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His who sent Me</a:t>
            </a:r>
            <a:r>
              <a:rPr lang="en-US" altLang="en-US" dirty="0">
                <a:effectLst>
                  <a:outerShdw blurRad="38100" dist="38100" dir="2700000" algn="tl">
                    <a:srgbClr val="000000"/>
                  </a:outerShdw>
                </a:effectLst>
              </a:rPr>
              <a:t>.  17 "If anyone wants to do His will, </a:t>
            </a:r>
            <a:r>
              <a:rPr lang="en-US" altLang="en-US" u="sng" dirty="0">
                <a:effectLst>
                  <a:outerShdw blurRad="38100" dist="38100" dir="2700000" algn="tl">
                    <a:srgbClr val="000000"/>
                  </a:outerShdw>
                </a:effectLst>
              </a:rPr>
              <a:t>he shall know concerning the doctrine</a:t>
            </a:r>
            <a:r>
              <a:rPr lang="en-US" altLang="en-US" dirty="0">
                <a:effectLst>
                  <a:outerShdw blurRad="38100" dist="38100" dir="2700000" algn="tl">
                    <a:srgbClr val="000000"/>
                  </a:outerShdw>
                </a:effectLst>
              </a:rPr>
              <a:t>, whether </a:t>
            </a:r>
            <a:r>
              <a:rPr lang="en-US" altLang="en-US" u="sng" dirty="0">
                <a:effectLst>
                  <a:outerShdw blurRad="38100" dist="38100" dir="2700000" algn="tl">
                    <a:srgbClr val="000000"/>
                  </a:outerShdw>
                </a:effectLst>
              </a:rPr>
              <a:t>it is from God</a:t>
            </a:r>
            <a:r>
              <a:rPr lang="en-US" altLang="en-US" dirty="0">
                <a:effectLst>
                  <a:outerShdw blurRad="38100" dist="38100" dir="2700000" algn="tl">
                    <a:srgbClr val="000000"/>
                  </a:outerShdw>
                </a:effectLst>
              </a:rPr>
              <a:t> or whether </a:t>
            </a:r>
            <a:r>
              <a:rPr lang="en-US" altLang="en-US" u="sng" dirty="0">
                <a:effectLst>
                  <a:outerShdw blurRad="38100" dist="38100" dir="2700000" algn="tl">
                    <a:srgbClr val="000000"/>
                  </a:outerShdw>
                </a:effectLst>
              </a:rPr>
              <a:t>I speak on My own authority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374782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part of these words given to Jesus from the Father </a:t>
            </a:r>
            <a:r>
              <a:rPr lang="en-US" altLang="en-US" i="1" u="sng" dirty="0" smtClean="0">
                <a:effectLst>
                  <a:outerShdw blurRad="38100" dist="38100" dir="2700000" algn="tl">
                    <a:srgbClr val="000000"/>
                  </a:outerShdw>
                </a:effectLst>
              </a:rPr>
              <a:t>was influenced by human culture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68944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respect for the words of God would lead Jesus only to act when the 	     Father gives Him instruction.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8:28-32; 12:32-33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12855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8:28-32</a:t>
            </a:r>
            <a:r>
              <a:rPr lang="en-US" altLang="en-US" dirty="0">
                <a:effectLst>
                  <a:outerShdw blurRad="38100" dist="38100" dir="2700000" algn="tl">
                    <a:srgbClr val="000000"/>
                  </a:outerShdw>
                </a:effectLst>
              </a:rPr>
              <a:t>  - Then Jesus said to them, "When you </a:t>
            </a:r>
            <a:r>
              <a:rPr lang="en-US" altLang="en-US" u="sng" dirty="0">
                <a:effectLst>
                  <a:outerShdw blurRad="38100" dist="38100" dir="2700000" algn="tl">
                    <a:srgbClr val="000000"/>
                  </a:outerShdw>
                </a:effectLst>
              </a:rPr>
              <a:t>lift up the Son of M</a:t>
            </a:r>
            <a:r>
              <a:rPr lang="en-US" altLang="en-US" dirty="0">
                <a:effectLst>
                  <a:outerShdw blurRad="38100" dist="38100" dir="2700000" algn="tl">
                    <a:srgbClr val="000000"/>
                  </a:outerShdw>
                </a:effectLst>
              </a:rPr>
              <a:t>an, then you will </a:t>
            </a:r>
            <a:r>
              <a:rPr lang="en-US" altLang="en-US" u="sng" dirty="0">
                <a:effectLst>
                  <a:outerShdw blurRad="38100" dist="38100" dir="2700000" algn="tl">
                    <a:srgbClr val="000000"/>
                  </a:outerShdw>
                </a:effectLst>
              </a:rPr>
              <a:t>know that I am H</a:t>
            </a:r>
            <a:r>
              <a:rPr lang="en-US" altLang="en-US" dirty="0">
                <a:effectLst>
                  <a:outerShdw blurRad="38100" dist="38100" dir="2700000" algn="tl">
                    <a:srgbClr val="000000"/>
                  </a:outerShdw>
                </a:effectLst>
              </a:rPr>
              <a:t>e, and that </a:t>
            </a:r>
            <a:r>
              <a:rPr lang="en-US" altLang="en-US" u="sng" dirty="0">
                <a:effectLst>
                  <a:outerShdw blurRad="38100" dist="38100" dir="2700000" algn="tl">
                    <a:srgbClr val="000000"/>
                  </a:outerShdw>
                </a:effectLst>
              </a:rPr>
              <a:t>I do nothing of Myself</a:t>
            </a:r>
            <a:r>
              <a:rPr lang="en-US" altLang="en-US" dirty="0">
                <a:effectLst>
                  <a:outerShdw blurRad="38100" dist="38100" dir="2700000" algn="tl">
                    <a:srgbClr val="000000"/>
                  </a:outerShdw>
                </a:effectLst>
              </a:rPr>
              <a:t>; but as My Father taught Me, I </a:t>
            </a:r>
            <a:r>
              <a:rPr lang="en-US" altLang="en-US" u="sng" dirty="0">
                <a:effectLst>
                  <a:outerShdw blurRad="38100" dist="38100" dir="2700000" algn="tl">
                    <a:srgbClr val="000000"/>
                  </a:outerShdw>
                </a:effectLst>
              </a:rPr>
              <a:t>speak these things</a:t>
            </a:r>
            <a:r>
              <a:rPr lang="en-US" altLang="en-US" dirty="0">
                <a:effectLst>
                  <a:outerShdw blurRad="38100" dist="38100" dir="2700000" algn="tl">
                    <a:srgbClr val="000000"/>
                  </a:outerShdw>
                </a:effectLst>
              </a:rPr>
              <a:t>.  29 "And He who sent Me is with Me. The Father has not left Me alone, for </a:t>
            </a:r>
            <a:r>
              <a:rPr lang="en-US" altLang="en-US" u="sng" dirty="0">
                <a:effectLst>
                  <a:outerShdw blurRad="38100" dist="38100" dir="2700000" algn="tl">
                    <a:srgbClr val="000000"/>
                  </a:outerShdw>
                </a:effectLst>
              </a:rPr>
              <a:t>I always do those things that please Him</a:t>
            </a:r>
            <a:r>
              <a:rPr lang="en-US" altLang="en-US" dirty="0">
                <a:effectLst>
                  <a:outerShdw blurRad="38100" dist="38100" dir="2700000" algn="tl">
                    <a:srgbClr val="000000"/>
                  </a:outerShdw>
                </a:effectLst>
              </a:rPr>
              <a:t>."  30 As He spoke these words, many believed in Him.  </a:t>
            </a:r>
          </a:p>
        </p:txBody>
      </p:sp>
    </p:spTree>
    <p:extLst>
      <p:ext uri="{BB962C8B-B14F-4D97-AF65-F5344CB8AC3E}">
        <p14:creationId xmlns:p14="http://schemas.microsoft.com/office/powerpoint/2010/main" val="16330785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31 </a:t>
            </a:r>
            <a:r>
              <a:rPr lang="en-US" altLang="en-US" dirty="0">
                <a:effectLst>
                  <a:outerShdw blurRad="38100" dist="38100" dir="2700000" algn="tl">
                    <a:srgbClr val="000000"/>
                  </a:outerShdw>
                </a:effectLst>
              </a:rPr>
              <a:t>Then Jesus said to those Jews who believed Him, "</a:t>
            </a:r>
            <a:r>
              <a:rPr lang="en-US" altLang="en-US" u="sng" dirty="0">
                <a:effectLst>
                  <a:outerShdw blurRad="38100" dist="38100" dir="2700000" algn="tl">
                    <a:srgbClr val="000000"/>
                  </a:outerShdw>
                </a:effectLst>
              </a:rPr>
              <a:t>If you abide in My word</a:t>
            </a:r>
            <a:r>
              <a:rPr lang="en-US" altLang="en-US" dirty="0">
                <a:effectLst>
                  <a:outerShdw blurRad="38100" dist="38100" dir="2700000" algn="tl">
                    <a:srgbClr val="000000"/>
                  </a:outerShdw>
                </a:effectLst>
              </a:rPr>
              <a:t>, you are </a:t>
            </a:r>
            <a:r>
              <a:rPr lang="en-US" altLang="en-US" u="sng" dirty="0">
                <a:effectLst>
                  <a:outerShdw blurRad="38100" dist="38100" dir="2700000" algn="tl">
                    <a:srgbClr val="000000"/>
                  </a:outerShdw>
                </a:effectLst>
              </a:rPr>
              <a:t>My disciples indeed</a:t>
            </a:r>
            <a:r>
              <a:rPr lang="en-US" altLang="en-US" dirty="0">
                <a:effectLst>
                  <a:outerShdw blurRad="38100" dist="38100" dir="2700000" algn="tl">
                    <a:srgbClr val="000000"/>
                  </a:outerShdw>
                </a:effectLst>
              </a:rPr>
              <a:t>.  32 "And you shall </a:t>
            </a:r>
            <a:r>
              <a:rPr lang="en-US" altLang="en-US" u="sng" dirty="0">
                <a:effectLst>
                  <a:outerShdw blurRad="38100" dist="38100" dir="2700000" algn="tl">
                    <a:srgbClr val="000000"/>
                  </a:outerShdw>
                </a:effectLst>
              </a:rPr>
              <a:t>know the truth</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truth shall make you free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0877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Everything that God does is a reflection of His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these last days God </a:t>
            </a:r>
            <a:r>
              <a:rPr lang="en-US" altLang="en-US" i="1" u="sng" dirty="0">
                <a:effectLst>
                  <a:outerShdw blurRad="38100" dist="38100" dir="2700000" algn="tl">
                    <a:srgbClr val="000000"/>
                  </a:outerShdw>
                </a:effectLst>
              </a:rPr>
              <a:t>speaks through His Son</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great implications for us. </a:t>
            </a:r>
            <a:r>
              <a:rPr lang="en-US" altLang="en-US" u="sng" dirty="0">
                <a:effectLst>
                  <a:outerShdw blurRad="38100" dist="38100" dir="2700000" algn="tl">
                    <a:srgbClr val="000000"/>
                  </a:outerShdw>
                </a:effectLst>
              </a:rPr>
              <a:t>Hear 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a:t>
            </a:r>
            <a:r>
              <a:rPr lang="en-US" altLang="en-US" b="1" dirty="0" smtClean="0">
                <a:effectLst>
                  <a:outerShdw blurRad="38100" dist="38100" dir="2700000" algn="tl">
                    <a:srgbClr val="000000"/>
                  </a:outerShdw>
                </a:effectLst>
              </a:rPr>
              <a:t>17:5)</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5152903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12:32-33</a:t>
            </a:r>
            <a:r>
              <a:rPr lang="en-US" altLang="en-US" b="1" dirty="0">
                <a:effectLst>
                  <a:outerShdw blurRad="38100" dist="38100" dir="2700000" algn="tl">
                    <a:srgbClr val="000000"/>
                  </a:outerShdw>
                </a:effectLst>
              </a:rPr>
              <a:t> </a:t>
            </a:r>
            <a:r>
              <a:rPr lang="en-US" altLang="en-US" dirty="0">
                <a:effectLst>
                  <a:outerShdw blurRad="38100" dist="38100" dir="2700000" algn="tl">
                    <a:srgbClr val="000000"/>
                  </a:outerShdw>
                </a:effectLst>
              </a:rPr>
              <a:t>- "And I, if </a:t>
            </a:r>
            <a:r>
              <a:rPr lang="en-US" altLang="en-US" u="sng" dirty="0">
                <a:effectLst>
                  <a:outerShdw blurRad="38100" dist="38100" dir="2700000" algn="tl">
                    <a:srgbClr val="000000"/>
                  </a:outerShdw>
                </a:effectLst>
              </a:rPr>
              <a:t>I am lifted up</a:t>
            </a:r>
            <a:r>
              <a:rPr lang="en-US" altLang="en-US" dirty="0">
                <a:effectLst>
                  <a:outerShdw blurRad="38100" dist="38100" dir="2700000" algn="tl">
                    <a:srgbClr val="000000"/>
                  </a:outerShdw>
                </a:effectLst>
              </a:rPr>
              <a:t> from the earth, will draw all peoples to Myself."  33 This He said, </a:t>
            </a:r>
            <a:r>
              <a:rPr lang="en-US" altLang="en-US" u="sng" dirty="0">
                <a:effectLst>
                  <a:outerShdw blurRad="38100" dist="38100" dir="2700000" algn="tl">
                    <a:srgbClr val="000000"/>
                  </a:outerShdw>
                </a:effectLst>
              </a:rPr>
              <a:t>signifying by what death He would die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289849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same attitude was to be expected of </a:t>
            </a:r>
            <a:r>
              <a:rPr lang="en-US" altLang="en-US" u="sng" dirty="0">
                <a:effectLst>
                  <a:outerShdw blurRad="38100" dist="38100" dir="2700000" algn="tl">
                    <a:srgbClr val="000000"/>
                  </a:outerShdw>
                </a:effectLst>
              </a:rPr>
              <a:t>all </a:t>
            </a:r>
            <a:r>
              <a:rPr lang="en-US" altLang="en-US" u="sng" dirty="0" smtClean="0">
                <a:effectLst>
                  <a:outerShdw blurRad="38100" dist="38100" dir="2700000" algn="tl">
                    <a:srgbClr val="000000"/>
                  </a:outerShdw>
                </a:effectLst>
              </a:rPr>
              <a:t>of us</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whom this precious word </a:t>
            </a:r>
            <a:r>
              <a:rPr lang="en-US" altLang="en-US" dirty="0" smtClean="0">
                <a:effectLst>
                  <a:outerShdw blurRad="38100" dist="38100" dir="2700000" algn="tl">
                    <a:srgbClr val="000000"/>
                  </a:outerShdw>
                </a:effectLst>
              </a:rPr>
              <a:t>               </a:t>
            </a:r>
            <a:r>
              <a:rPr lang="en-US" altLang="en-US" u="sng" dirty="0">
                <a:effectLst>
                  <a:outerShdw blurRad="38100" dist="38100" dir="2700000" algn="tl">
                    <a:srgbClr val="000000"/>
                  </a:outerShdw>
                </a:effectLst>
              </a:rPr>
              <a:t>would be deliver</a:t>
            </a:r>
            <a:r>
              <a:rPr lang="en-US" altLang="en-US" dirty="0">
                <a:effectLst>
                  <a:outerShdw blurRad="38100" dist="38100" dir="2700000" algn="tl">
                    <a:srgbClr val="000000"/>
                  </a:outerShdw>
                </a:effectLst>
              </a:rPr>
              <a:t>ed! These words would become the N. 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a:t>
            </a:r>
            <a:r>
              <a:rPr lang="en-US" altLang="en-US" b="1" dirty="0" smtClean="0">
                <a:effectLst>
                  <a:outerShdw blurRad="38100" dist="38100" dir="2700000" algn="tl">
                    <a:srgbClr val="000000"/>
                  </a:outerShdw>
                </a:effectLst>
              </a:rPr>
              <a:t>12:48-50; Jn 17:17-20)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44350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12:48-50</a:t>
            </a:r>
            <a:r>
              <a:rPr lang="en-US" altLang="en-US" sz="3000" b="1" dirty="0">
                <a:effectLst>
                  <a:outerShdw blurRad="38100" dist="38100" dir="2700000" algn="tl">
                    <a:srgbClr val="000000"/>
                  </a:outerShdw>
                </a:effectLst>
              </a:rPr>
              <a:t> </a:t>
            </a:r>
            <a:r>
              <a:rPr lang="en-US" altLang="en-US" sz="3000" dirty="0">
                <a:effectLst>
                  <a:outerShdw blurRad="38100" dist="38100" dir="2700000" algn="tl">
                    <a:srgbClr val="000000"/>
                  </a:outerShdw>
                </a:effectLst>
              </a:rPr>
              <a:t>- "He who </a:t>
            </a:r>
            <a:r>
              <a:rPr lang="en-US" altLang="en-US" sz="3000" u="sng" dirty="0">
                <a:effectLst>
                  <a:outerShdw blurRad="38100" dist="38100" dir="2700000" algn="tl">
                    <a:srgbClr val="000000"/>
                  </a:outerShdw>
                </a:effectLst>
              </a:rPr>
              <a:t>rejects Me</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does not receive My words</a:t>
            </a:r>
            <a:r>
              <a:rPr lang="en-US" altLang="en-US" sz="3000" dirty="0">
                <a:effectLst>
                  <a:outerShdw blurRad="38100" dist="38100" dir="2700000" algn="tl">
                    <a:srgbClr val="000000"/>
                  </a:outerShdw>
                </a:effectLst>
              </a:rPr>
              <a:t>, has that which judges him -- </a:t>
            </a:r>
            <a:r>
              <a:rPr lang="en-US" altLang="en-US" sz="3000" u="sng" dirty="0">
                <a:effectLst>
                  <a:outerShdw blurRad="38100" dist="38100" dir="2700000" algn="tl">
                    <a:srgbClr val="000000"/>
                  </a:outerShdw>
                </a:effectLst>
              </a:rPr>
              <a:t>the word that I have spo</a:t>
            </a:r>
            <a:r>
              <a:rPr lang="en-US" altLang="en-US" sz="3000" dirty="0">
                <a:effectLst>
                  <a:outerShdw blurRad="38100" dist="38100" dir="2700000" algn="tl">
                    <a:srgbClr val="000000"/>
                  </a:outerShdw>
                </a:effectLst>
              </a:rPr>
              <a:t>ken will judge him in the last day.  49 "For </a:t>
            </a:r>
            <a:r>
              <a:rPr lang="en-US" altLang="en-US" sz="3000" b="1" dirty="0">
                <a:effectLst>
                  <a:outerShdw blurRad="38100" dist="38100" dir="2700000" algn="tl">
                    <a:srgbClr val="000000"/>
                  </a:outerShdw>
                </a:effectLst>
              </a:rPr>
              <a:t>I have not spoken on My own authority</a:t>
            </a:r>
            <a:r>
              <a:rPr lang="en-US" altLang="en-US" sz="3000" dirty="0">
                <a:effectLst>
                  <a:outerShdw blurRad="38100" dist="38100" dir="2700000" algn="tl">
                    <a:srgbClr val="000000"/>
                  </a:outerShdw>
                </a:effectLst>
              </a:rPr>
              <a:t>; but the Father who sent Me </a:t>
            </a:r>
            <a:r>
              <a:rPr lang="en-US" altLang="en-US" sz="3000" u="sng" dirty="0">
                <a:effectLst>
                  <a:outerShdw blurRad="38100" dist="38100" dir="2700000" algn="tl">
                    <a:srgbClr val="000000"/>
                  </a:outerShdw>
                </a:effectLst>
              </a:rPr>
              <a:t>gave Me a command</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what I should say</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what I should sp</a:t>
            </a:r>
            <a:r>
              <a:rPr lang="en-US" altLang="en-US" sz="3000" dirty="0">
                <a:effectLst>
                  <a:outerShdw blurRad="38100" dist="38100" dir="2700000" algn="tl">
                    <a:srgbClr val="000000"/>
                  </a:outerShdw>
                </a:effectLst>
              </a:rPr>
              <a:t>eak.  50 "And I know that His command is everlasting life. </a:t>
            </a:r>
            <a:r>
              <a:rPr lang="en-US" altLang="en-US" sz="3000" u="sng" dirty="0">
                <a:effectLst>
                  <a:outerShdw blurRad="38100" dist="38100" dir="2700000" algn="tl">
                    <a:srgbClr val="000000"/>
                  </a:outerShdw>
                </a:effectLst>
              </a:rPr>
              <a:t>Therefore, whatever I speak, just as the Father has told Me, so I spea</a:t>
            </a:r>
            <a:r>
              <a:rPr lang="en-US" altLang="en-US" sz="3000" dirty="0">
                <a:effectLst>
                  <a:outerShdw blurRad="38100" dist="38100" dir="2700000" algn="tl">
                    <a:srgbClr val="000000"/>
                  </a:outerShdw>
                </a:effectLst>
              </a:rPr>
              <a:t>k</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581376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17:17-20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"Sanctify them by Your truth. </a:t>
            </a:r>
            <a:r>
              <a:rPr lang="en-US" altLang="en-US" u="sng" dirty="0">
                <a:effectLst>
                  <a:outerShdw blurRad="38100" dist="38100" dir="2700000" algn="tl">
                    <a:srgbClr val="000000"/>
                  </a:outerShdw>
                </a:effectLst>
              </a:rPr>
              <a:t>Your word is truth</a:t>
            </a:r>
            <a:r>
              <a:rPr lang="en-US" altLang="en-US" dirty="0">
                <a:effectLst>
                  <a:outerShdw blurRad="38100" dist="38100" dir="2700000" algn="tl">
                    <a:srgbClr val="000000"/>
                  </a:outerShdw>
                </a:effectLst>
              </a:rPr>
              <a:t>.  18 "As You sent Me into the world, </a:t>
            </a:r>
            <a:r>
              <a:rPr lang="en-US" altLang="en-US" u="sng" dirty="0">
                <a:effectLst>
                  <a:outerShdw blurRad="38100" dist="38100" dir="2700000" algn="tl">
                    <a:srgbClr val="000000"/>
                  </a:outerShdw>
                </a:effectLst>
              </a:rPr>
              <a:t>I also have sent them into the world</a:t>
            </a:r>
            <a:r>
              <a:rPr lang="en-US" altLang="en-US" dirty="0">
                <a:effectLst>
                  <a:outerShdw blurRad="38100" dist="38100" dir="2700000" algn="tl">
                    <a:srgbClr val="000000"/>
                  </a:outerShdw>
                </a:effectLst>
              </a:rPr>
              <a:t>.  19 "And for </a:t>
            </a:r>
            <a:r>
              <a:rPr lang="en-US" altLang="en-US" u="sng" dirty="0">
                <a:effectLst>
                  <a:outerShdw blurRad="38100" dist="38100" dir="2700000" algn="tl">
                    <a:srgbClr val="000000"/>
                  </a:outerShdw>
                </a:effectLst>
              </a:rPr>
              <a:t>their sakes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I sanctify Myself</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they also may be sanctified by the truth</a:t>
            </a:r>
            <a:r>
              <a:rPr lang="en-US" altLang="en-US" dirty="0">
                <a:effectLst>
                  <a:outerShdw blurRad="38100" dist="38100" dir="2700000" algn="tl">
                    <a:srgbClr val="000000"/>
                  </a:outerShdw>
                </a:effectLst>
              </a:rPr>
              <a:t>.  20 " I do not pray for these alone, but also for those </a:t>
            </a:r>
            <a:r>
              <a:rPr lang="en-US" altLang="en-US" u="sng" dirty="0">
                <a:effectLst>
                  <a:outerShdw blurRad="38100" dist="38100" dir="2700000" algn="tl">
                    <a:srgbClr val="000000"/>
                  </a:outerShdw>
                </a:effectLst>
              </a:rPr>
              <a:t>who will believe in Me through their wor</a:t>
            </a:r>
            <a:r>
              <a:rPr lang="en-US" altLang="en-US" dirty="0">
                <a:effectLst>
                  <a:outerShdw blurRad="38100" dist="38100" dir="2700000" algn="tl">
                    <a:srgbClr val="000000"/>
                  </a:outerShdw>
                </a:effectLst>
              </a:rPr>
              <a:t>d; </a:t>
            </a:r>
          </a:p>
        </p:txBody>
      </p:sp>
    </p:spTree>
    <p:extLst>
      <p:ext uri="{BB962C8B-B14F-4D97-AF65-F5344CB8AC3E}">
        <p14:creationId xmlns:p14="http://schemas.microsoft.com/office/powerpoint/2010/main" val="34416751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i="1" u="sng" dirty="0">
                <a:effectLst>
                  <a:outerShdw blurRad="38100" dist="38100" dir="2700000" algn="tl">
                    <a:srgbClr val="000000"/>
                  </a:outerShdw>
                </a:effectLst>
              </a:rPr>
              <a:t>carefully delivered message</a:t>
            </a:r>
            <a:r>
              <a:rPr lang="en-US" altLang="en-US" dirty="0">
                <a:effectLst>
                  <a:outerShdw blurRad="38100" dist="38100" dir="2700000" algn="tl">
                    <a:srgbClr val="000000"/>
                  </a:outerShdw>
                </a:effectLst>
              </a:rPr>
              <a:t> would not be added to by Jesus, the Holy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Spirit or the Apostles. They delivered these words! </a:t>
            </a:r>
            <a:r>
              <a:rPr lang="en-US" altLang="en-US" b="1" dirty="0">
                <a:effectLst>
                  <a:outerShdw blurRad="38100" dist="38100" dir="2700000" algn="tl">
                    <a:srgbClr val="000000"/>
                  </a:outerShdw>
                </a:effectLst>
              </a:rPr>
              <a:t>(Jn 16:12-13; Eph 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80111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16:12-13</a:t>
            </a:r>
            <a:r>
              <a:rPr lang="en-US" altLang="en-US" dirty="0">
                <a:effectLst>
                  <a:outerShdw blurRad="38100" dist="38100" dir="2700000" algn="tl">
                    <a:srgbClr val="000000"/>
                  </a:outerShdw>
                </a:effectLst>
              </a:rPr>
              <a:t>  -"I still have many things to say to you, but you cannot bear them now.  13 "However, when He, the Spirit of truth, has come, </a:t>
            </a:r>
            <a:r>
              <a:rPr lang="en-US" altLang="en-US" u="sng" dirty="0">
                <a:effectLst>
                  <a:outerShdw blurRad="38100" dist="38100" dir="2700000" algn="tl">
                    <a:srgbClr val="000000"/>
                  </a:outerShdw>
                </a:effectLst>
              </a:rPr>
              <a:t>He will guide you into all truth</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He will not speak on His own authority</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whatever He hears</a:t>
            </a:r>
            <a:r>
              <a:rPr lang="en-US" altLang="en-US" dirty="0">
                <a:effectLst>
                  <a:outerShdw blurRad="38100" dist="38100" dir="2700000" algn="tl">
                    <a:srgbClr val="000000"/>
                  </a:outerShdw>
                </a:effectLst>
              </a:rPr>
              <a:t> He </a:t>
            </a:r>
            <a:r>
              <a:rPr lang="en-US" altLang="en-US" u="sng" dirty="0">
                <a:effectLst>
                  <a:outerShdw blurRad="38100" dist="38100" dir="2700000" algn="tl">
                    <a:srgbClr val="000000"/>
                  </a:outerShdw>
                </a:effectLst>
              </a:rPr>
              <a:t>will speak</a:t>
            </a:r>
            <a:r>
              <a:rPr lang="en-US" altLang="en-US" dirty="0">
                <a:effectLst>
                  <a:outerShdw blurRad="38100" dist="38100" dir="2700000" algn="tl">
                    <a:srgbClr val="000000"/>
                  </a:outerShdw>
                </a:effectLst>
              </a:rPr>
              <a:t>; and He will tell you things to come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270597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3:5</a:t>
            </a:r>
            <a:r>
              <a:rPr lang="en-US" altLang="en-US" dirty="0">
                <a:effectLst>
                  <a:outerShdw blurRad="38100" dist="38100" dir="2700000" algn="tl">
                    <a:srgbClr val="000000"/>
                  </a:outerShdw>
                </a:effectLst>
              </a:rPr>
              <a:t>  - which in other ages was not made known to the sons of men, as it has now been </a:t>
            </a:r>
            <a:r>
              <a:rPr lang="en-US" altLang="en-US" u="sng" dirty="0">
                <a:effectLst>
                  <a:outerShdw blurRad="38100" dist="38100" dir="2700000" algn="tl">
                    <a:srgbClr val="000000"/>
                  </a:outerShdw>
                </a:effectLst>
              </a:rPr>
              <a:t>revealed by the Spirit to His holy apostles and prophets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79779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Staying </a:t>
            </a:r>
            <a:r>
              <a:rPr lang="en-US" altLang="en-US" dirty="0">
                <a:effectLst>
                  <a:outerShdw blurRad="38100" dist="38100" dir="2700000" algn="tl">
                    <a:srgbClr val="000000"/>
                  </a:outerShdw>
                </a:effectLst>
              </a:rPr>
              <a:t>within these holy words alone is how we glorify God. </a:t>
            </a:r>
            <a:r>
              <a:rPr lang="en-US" altLang="en-US" b="1" dirty="0">
                <a:effectLst>
                  <a:outerShdw blurRad="38100" dist="38100" dir="2700000" algn="tl">
                    <a:srgbClr val="000000"/>
                  </a:outerShdw>
                </a:effectLst>
              </a:rPr>
              <a:t>(1 Pt 4:11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715865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has revealed His nature by delivering words that teach us to change</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4:11</a:t>
            </a:r>
            <a:r>
              <a:rPr lang="en-US" altLang="en-US" dirty="0">
                <a:effectLst>
                  <a:outerShdw blurRad="38100" dist="38100" dir="2700000" algn="tl">
                    <a:srgbClr val="000000"/>
                  </a:outerShdw>
                </a:effectLst>
              </a:rPr>
              <a:t>  - If </a:t>
            </a:r>
            <a:r>
              <a:rPr lang="en-US" altLang="en-US" u="sng" dirty="0">
                <a:effectLst>
                  <a:outerShdw blurRad="38100" dist="38100" dir="2700000" algn="tl">
                    <a:srgbClr val="000000"/>
                  </a:outerShdw>
                </a:effectLst>
              </a:rPr>
              <a:t>anyone speaks</a:t>
            </a:r>
            <a:r>
              <a:rPr lang="en-US" altLang="en-US" dirty="0">
                <a:effectLst>
                  <a:outerShdw blurRad="38100" dist="38100" dir="2700000" algn="tl">
                    <a:srgbClr val="000000"/>
                  </a:outerShdw>
                </a:effectLst>
              </a:rPr>
              <a:t>, let him </a:t>
            </a:r>
            <a:r>
              <a:rPr lang="en-US" altLang="en-US" u="sng" dirty="0">
                <a:effectLst>
                  <a:outerShdw blurRad="38100" dist="38100" dir="2700000" algn="tl">
                    <a:srgbClr val="000000"/>
                  </a:outerShdw>
                </a:effectLst>
              </a:rPr>
              <a:t>speak as the oracles of G</a:t>
            </a:r>
            <a:r>
              <a:rPr lang="en-US" altLang="en-US" dirty="0">
                <a:effectLst>
                  <a:outerShdw blurRad="38100" dist="38100" dir="2700000" algn="tl">
                    <a:srgbClr val="000000"/>
                  </a:outerShdw>
                </a:effectLst>
              </a:rPr>
              <a:t>od. If anyone ministers, let him do it as with the ability which God supplies, </a:t>
            </a:r>
            <a:r>
              <a:rPr lang="en-US" altLang="en-US" u="sng" dirty="0">
                <a:effectLst>
                  <a:outerShdw blurRad="38100" dist="38100" dir="2700000" algn="tl">
                    <a:srgbClr val="000000"/>
                  </a:outerShdw>
                </a:effectLst>
              </a:rPr>
              <a:t>that in all things God may be glorified through Jesus Ch</a:t>
            </a:r>
            <a:r>
              <a:rPr lang="en-US" altLang="en-US" dirty="0">
                <a:effectLst>
                  <a:outerShdw blurRad="38100" dist="38100" dir="2700000" algn="tl">
                    <a:srgbClr val="000000"/>
                  </a:outerShdw>
                </a:effectLst>
              </a:rPr>
              <a:t>rist, to whom belong the glory and the dominion forever and ever. Amen.</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343309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say that we cannot use the Bible this way because of “cultural context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12879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Everything that God does is a reflection of His character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Matthew 17:5</a:t>
            </a:r>
            <a:r>
              <a:rPr lang="en-US" altLang="en-US" sz="3000" b="1" dirty="0" smtClean="0">
                <a:effectLst>
                  <a:outerShdw blurRad="38100" dist="38100" dir="2700000" algn="tl">
                    <a:srgbClr val="000000"/>
                  </a:outerShdw>
                </a:effectLst>
              </a:rPr>
              <a:t> </a:t>
            </a:r>
            <a:r>
              <a:rPr lang="en-US" altLang="en-US" sz="3000" b="1"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While </a:t>
            </a:r>
            <a:r>
              <a:rPr lang="en-US" altLang="en-US" sz="3000" dirty="0">
                <a:effectLst>
                  <a:outerShdw blurRad="38100" dist="38100" dir="2700000" algn="tl">
                    <a:srgbClr val="000000"/>
                  </a:outerShdw>
                </a:effectLst>
              </a:rPr>
              <a:t>he was still speaking, behold, a bright cloud overshadowed them; and suddenly a voice came out of the cloud, saying, "This is My beloved Son, in whom I am well pleased. </a:t>
            </a:r>
            <a:r>
              <a:rPr lang="en-US" altLang="en-US" sz="3000" u="sng" dirty="0">
                <a:effectLst>
                  <a:outerShdw blurRad="38100" dist="38100" dir="2700000" algn="tl">
                    <a:srgbClr val="000000"/>
                  </a:outerShdw>
                </a:effectLst>
              </a:rPr>
              <a:t>Hear Him</a:t>
            </a:r>
            <a:r>
              <a:rPr lang="en-US" altLang="en-US" sz="3000"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0646237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b="1" u="sng" dirty="0">
                <a:effectLst>
                  <a:outerShdw blurRad="38100" dist="38100" dir="2700000" algn="tl">
                    <a:srgbClr val="000000"/>
                  </a:outerShdw>
                </a:effectLst>
              </a:rPr>
              <a:t>American Christianity</a:t>
            </a:r>
            <a:r>
              <a:rPr lang="en-US" altLang="en-US" dirty="0">
                <a:effectLst>
                  <a:outerShdw blurRad="38100" dist="38100" dir="2700000" algn="tl">
                    <a:srgbClr val="000000"/>
                  </a:outerShdw>
                </a:effectLst>
              </a:rPr>
              <a:t>: Defend yourself, defend "biblical marriage", defend your faith, defend your </a:t>
            </a:r>
            <a:r>
              <a:rPr lang="en-US" altLang="en-US" dirty="0" smtClean="0">
                <a:effectLst>
                  <a:outerShdw blurRad="38100" dist="38100" dir="2700000" algn="tl">
                    <a:srgbClr val="000000"/>
                  </a:outerShdw>
                </a:effectLst>
              </a:rPr>
              <a:t>borders.</a:t>
            </a:r>
            <a:br>
              <a:rPr lang="en-US" altLang="en-US" dirty="0" smtClean="0">
                <a:effectLst>
                  <a:outerShdw blurRad="38100" dist="38100" dir="2700000" algn="tl">
                    <a:srgbClr val="000000"/>
                  </a:outerShdw>
                </a:effectLst>
              </a:rPr>
            </a:br>
            <a:r>
              <a:rPr lang="en-US" altLang="en-US" b="1" u="sng" dirty="0" smtClean="0">
                <a:effectLst>
                  <a:outerShdw blurRad="38100" dist="38100" dir="2700000" algn="tl">
                    <a:srgbClr val="000000"/>
                  </a:outerShdw>
                </a:effectLst>
              </a:rPr>
              <a:t>Jesus </a:t>
            </a:r>
            <a:r>
              <a:rPr lang="en-US" altLang="en-US" b="1" u="sng" dirty="0">
                <a:effectLst>
                  <a:outerShdw blurRad="38100" dist="38100" dir="2700000" algn="tl">
                    <a:srgbClr val="000000"/>
                  </a:outerShdw>
                </a:effectLst>
              </a:rPr>
              <a:t>Christianity</a:t>
            </a:r>
            <a:r>
              <a:rPr lang="en-US" altLang="en-US" dirty="0">
                <a:effectLst>
                  <a:outerShdw blurRad="38100" dist="38100" dir="2700000" algn="tl">
                    <a:srgbClr val="000000"/>
                  </a:outerShdw>
                </a:effectLst>
              </a:rPr>
              <a:t>: Identify with those who suffer and LOVE them. Relinquish political control and care for the least of these.) (Four words I've grown to fear: "The Bible is clear . . .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94272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the words of God are redefined by men then men can </a:t>
            </a:r>
            <a:r>
              <a:rPr lang="en-US" altLang="en-US" i="1" u="sng" dirty="0">
                <a:effectLst>
                  <a:outerShdw blurRad="38100" dist="38100" dir="2700000" algn="tl">
                    <a:srgbClr val="000000"/>
                  </a:outerShdw>
                </a:effectLst>
              </a:rPr>
              <a:t>justify anything</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an epistle was given to one church it was to be given to other churches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(cultures, generations) </a:t>
            </a:r>
            <a:r>
              <a:rPr lang="en-US" altLang="en-US" i="1" u="sng" dirty="0">
                <a:effectLst>
                  <a:outerShdw blurRad="38100" dist="38100" dir="2700000" algn="tl">
                    <a:srgbClr val="000000"/>
                  </a:outerShdw>
                </a:effectLst>
              </a:rPr>
              <a:t>with understanding</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(Col 4:16; 1 Thess 5:27; 2 Pt 3:1-2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83092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4:16</a:t>
            </a:r>
            <a:r>
              <a:rPr lang="en-US" altLang="en-US" dirty="0">
                <a:effectLst>
                  <a:outerShdw blurRad="38100" dist="38100" dir="2700000" algn="tl">
                    <a:srgbClr val="000000"/>
                  </a:outerShdw>
                </a:effectLst>
              </a:rPr>
              <a:t> - Now when this epistle </a:t>
            </a:r>
            <a:r>
              <a:rPr lang="en-US" altLang="en-US" u="sng" dirty="0">
                <a:effectLst>
                  <a:outerShdw blurRad="38100" dist="38100" dir="2700000" algn="tl">
                    <a:srgbClr val="000000"/>
                  </a:outerShdw>
                </a:effectLst>
              </a:rPr>
              <a:t>is read among you</a:t>
            </a:r>
            <a:r>
              <a:rPr lang="en-US" altLang="en-US" dirty="0">
                <a:effectLst>
                  <a:outerShdw blurRad="38100" dist="38100" dir="2700000" algn="tl">
                    <a:srgbClr val="000000"/>
                  </a:outerShdw>
                </a:effectLst>
              </a:rPr>
              <a:t>, see that </a:t>
            </a:r>
            <a:r>
              <a:rPr lang="en-US" altLang="en-US" u="sng" dirty="0">
                <a:effectLst>
                  <a:outerShdw blurRad="38100" dist="38100" dir="2700000" algn="tl">
                    <a:srgbClr val="000000"/>
                  </a:outerShdw>
                </a:effectLst>
              </a:rPr>
              <a:t>it is read also in the church of the </a:t>
            </a:r>
            <a:r>
              <a:rPr lang="en-US" altLang="en-US" u="sng" dirty="0" err="1">
                <a:effectLst>
                  <a:outerShdw blurRad="38100" dist="38100" dir="2700000" algn="tl">
                    <a:srgbClr val="000000"/>
                  </a:outerShdw>
                </a:effectLst>
              </a:rPr>
              <a:t>Laodiceans</a:t>
            </a:r>
            <a:r>
              <a:rPr lang="en-US" altLang="en-US" dirty="0">
                <a:effectLst>
                  <a:outerShdw blurRad="38100" dist="38100" dir="2700000" algn="tl">
                    <a:srgbClr val="000000"/>
                  </a:outerShdw>
                </a:effectLst>
              </a:rPr>
              <a:t>, and that you </a:t>
            </a:r>
            <a:r>
              <a:rPr lang="en-US" altLang="en-US" u="sng" dirty="0">
                <a:effectLst>
                  <a:outerShdw blurRad="38100" dist="38100" dir="2700000" algn="tl">
                    <a:srgbClr val="000000"/>
                  </a:outerShdw>
                </a:effectLst>
              </a:rPr>
              <a:t>likewise read the epistle from Laodicea</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254636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5:27</a:t>
            </a:r>
            <a:r>
              <a:rPr lang="en-US" altLang="en-US" dirty="0">
                <a:effectLst>
                  <a:outerShdw blurRad="38100" dist="38100" dir="2700000" algn="tl">
                    <a:srgbClr val="000000"/>
                  </a:outerShdw>
                </a:effectLst>
              </a:rPr>
              <a:t>  - I charge you by the Lord that </a:t>
            </a:r>
            <a:r>
              <a:rPr lang="en-US" altLang="en-US" u="sng" dirty="0">
                <a:effectLst>
                  <a:outerShdw blurRad="38100" dist="38100" dir="2700000" algn="tl">
                    <a:srgbClr val="000000"/>
                  </a:outerShdw>
                </a:effectLst>
              </a:rPr>
              <a:t>this epistle be read to all the holy brethren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699210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3:1-2</a:t>
            </a:r>
            <a:r>
              <a:rPr lang="en-US" altLang="en-US" dirty="0">
                <a:effectLst>
                  <a:outerShdw blurRad="38100" dist="38100" dir="2700000" algn="tl">
                    <a:srgbClr val="000000"/>
                  </a:outerShdw>
                </a:effectLst>
              </a:rPr>
              <a:t> - Beloved, </a:t>
            </a:r>
            <a:r>
              <a:rPr lang="en-US" altLang="en-US" u="sng" dirty="0">
                <a:effectLst>
                  <a:outerShdw blurRad="38100" dist="38100" dir="2700000" algn="tl">
                    <a:srgbClr val="000000"/>
                  </a:outerShdw>
                </a:effectLst>
              </a:rPr>
              <a:t>I now write to you this second epistle</a:t>
            </a:r>
            <a:r>
              <a:rPr lang="en-US" altLang="en-US" dirty="0">
                <a:effectLst>
                  <a:outerShdw blurRad="38100" dist="38100" dir="2700000" algn="tl">
                    <a:srgbClr val="000000"/>
                  </a:outerShdw>
                </a:effectLst>
              </a:rPr>
              <a:t> (in both of which I stir up your pure minds </a:t>
            </a:r>
            <a:r>
              <a:rPr lang="en-US" altLang="en-US" u="sng" dirty="0">
                <a:effectLst>
                  <a:outerShdw blurRad="38100" dist="38100" dir="2700000" algn="tl">
                    <a:srgbClr val="000000"/>
                  </a:outerShdw>
                </a:effectLst>
              </a:rPr>
              <a:t>by way of reminder</a:t>
            </a:r>
            <a:r>
              <a:rPr lang="en-US" altLang="en-US" dirty="0">
                <a:effectLst>
                  <a:outerShdw blurRad="38100" dist="38100" dir="2700000" algn="tl">
                    <a:srgbClr val="000000"/>
                  </a:outerShdw>
                </a:effectLst>
              </a:rPr>
              <a:t>),  2 that you may </a:t>
            </a:r>
            <a:r>
              <a:rPr lang="en-US" altLang="en-US" u="sng" dirty="0">
                <a:effectLst>
                  <a:outerShdw blurRad="38100" dist="38100" dir="2700000" algn="tl">
                    <a:srgbClr val="000000"/>
                  </a:outerShdw>
                </a:effectLst>
              </a:rPr>
              <a:t>be mindful of the word</a:t>
            </a:r>
            <a:r>
              <a:rPr lang="en-US" altLang="en-US" dirty="0">
                <a:effectLst>
                  <a:outerShdw blurRad="38100" dist="38100" dir="2700000" algn="tl">
                    <a:srgbClr val="000000"/>
                  </a:outerShdw>
                </a:effectLst>
              </a:rPr>
              <a:t>s which were spoken before by the holy prophets, and of the commandment of us, </a:t>
            </a:r>
            <a:r>
              <a:rPr lang="en-US" altLang="en-US" u="sng" dirty="0">
                <a:effectLst>
                  <a:outerShdw blurRad="38100" dist="38100" dir="2700000" algn="tl">
                    <a:srgbClr val="000000"/>
                  </a:outerShdw>
                </a:effectLst>
              </a:rPr>
              <a:t>the apostles of the Lord and Sav</a:t>
            </a:r>
            <a:r>
              <a:rPr lang="en-US" altLang="en-US" dirty="0">
                <a:effectLst>
                  <a:outerShdw blurRad="38100" dist="38100" dir="2700000" algn="tl">
                    <a:srgbClr val="000000"/>
                  </a:outerShdw>
                </a:effectLst>
              </a:rPr>
              <a:t>ior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949807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work of the Holy Spirit and Apostles gives us a highway of holiness that </a:t>
            </a:r>
            <a:r>
              <a:rPr lang="en-US" altLang="en-US" dirty="0" smtClean="0">
                <a:effectLst>
                  <a:outerShdw blurRad="38100" dist="38100" dir="2700000" algn="tl">
                    <a:srgbClr val="000000"/>
                  </a:outerShdw>
                </a:effectLst>
              </a:rPr>
              <a:t>was </a:t>
            </a:r>
            <a:r>
              <a:rPr lang="en-US" altLang="en-US" dirty="0">
                <a:effectLst>
                  <a:outerShdw blurRad="38100" dist="38100" dir="2700000" algn="tl">
                    <a:srgbClr val="000000"/>
                  </a:outerShdw>
                </a:effectLst>
              </a:rPr>
              <a:t>prophesied. </a:t>
            </a:r>
            <a:r>
              <a:rPr lang="en-US" altLang="en-US" i="1" u="sng" dirty="0">
                <a:effectLst>
                  <a:outerShdw blurRad="38100" dist="38100" dir="2700000" algn="tl">
                    <a:srgbClr val="000000"/>
                  </a:outerShdw>
                </a:effectLst>
              </a:rPr>
              <a:t>The common man can read and understand it</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Isa 35:8-10; Eph 3:3-4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68974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35:8-10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 </a:t>
            </a:r>
            <a:r>
              <a:rPr lang="en-US" altLang="en-US" u="sng" dirty="0">
                <a:effectLst>
                  <a:outerShdw blurRad="38100" dist="38100" dir="2700000" algn="tl">
                    <a:srgbClr val="000000"/>
                  </a:outerShdw>
                </a:effectLst>
              </a:rPr>
              <a:t>highway</a:t>
            </a:r>
            <a:r>
              <a:rPr lang="en-US" altLang="en-US" dirty="0">
                <a:effectLst>
                  <a:outerShdw blurRad="38100" dist="38100" dir="2700000" algn="tl">
                    <a:srgbClr val="000000"/>
                  </a:outerShdw>
                </a:effectLst>
              </a:rPr>
              <a:t> shall be there, and a road, And it shall be called </a:t>
            </a:r>
            <a:r>
              <a:rPr lang="en-US" altLang="en-US" u="sng" dirty="0">
                <a:effectLst>
                  <a:outerShdw blurRad="38100" dist="38100" dir="2700000" algn="tl">
                    <a:srgbClr val="000000"/>
                  </a:outerShdw>
                </a:effectLst>
              </a:rPr>
              <a:t>the Highway of Holiness</a:t>
            </a:r>
            <a:r>
              <a:rPr lang="en-US" altLang="en-US" dirty="0">
                <a:effectLst>
                  <a:outerShdw blurRad="38100" dist="38100" dir="2700000" algn="tl">
                    <a:srgbClr val="000000"/>
                  </a:outerShdw>
                </a:effectLst>
              </a:rPr>
              <a:t>. The unclean shall not pass over it, But it shall be for others. Whoever walks the road, </a:t>
            </a:r>
            <a:r>
              <a:rPr lang="en-US" altLang="en-US" u="sng" dirty="0">
                <a:effectLst>
                  <a:outerShdw blurRad="38100" dist="38100" dir="2700000" algn="tl">
                    <a:srgbClr val="000000"/>
                  </a:outerShdw>
                </a:effectLst>
              </a:rPr>
              <a:t>although a fool, Shall not go astray</a:t>
            </a:r>
            <a:r>
              <a:rPr lang="en-US" altLang="en-US" dirty="0">
                <a:effectLst>
                  <a:outerShdw blurRad="38100" dist="38100" dir="2700000" algn="tl">
                    <a:srgbClr val="000000"/>
                  </a:outerShdw>
                </a:effectLst>
              </a:rPr>
              <a:t>.  9 No lion shall be there, Nor shall any ravenous beast go up on it; It shall not be found there. But </a:t>
            </a:r>
            <a:r>
              <a:rPr lang="en-US" altLang="en-US" u="sng" dirty="0">
                <a:effectLst>
                  <a:outerShdw blurRad="38100" dist="38100" dir="2700000" algn="tl">
                    <a:srgbClr val="000000"/>
                  </a:outerShdw>
                </a:effectLst>
              </a:rPr>
              <a:t>the redeemed shall walk </a:t>
            </a:r>
            <a:r>
              <a:rPr lang="en-US" altLang="en-US" u="sng" dirty="0" smtClean="0">
                <a:effectLst>
                  <a:outerShdw blurRad="38100" dist="38100" dir="2700000" algn="tl">
                    <a:srgbClr val="000000"/>
                  </a:outerShdw>
                </a:effectLst>
              </a:rPr>
              <a:t>there</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32470877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10 </a:t>
            </a:r>
            <a:r>
              <a:rPr lang="en-US" altLang="en-US" dirty="0">
                <a:effectLst>
                  <a:outerShdw blurRad="38100" dist="38100" dir="2700000" algn="tl">
                    <a:srgbClr val="000000"/>
                  </a:outerShdw>
                </a:effectLst>
              </a:rPr>
              <a:t>And the ransomed of the LORD shall return, And come to Zion with singing, With everlasting joy on their heads. They shall obtain joy and gladness, And sorrow and sighing shall flee away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42669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3:3-4</a:t>
            </a:r>
            <a:r>
              <a:rPr lang="en-US" altLang="en-US" dirty="0">
                <a:effectLst>
                  <a:outerShdw blurRad="38100" dist="38100" dir="2700000" algn="tl">
                    <a:srgbClr val="000000"/>
                  </a:outerShdw>
                </a:effectLst>
              </a:rPr>
              <a:t> - how that by revelation He made known to me the mystery (as I have </a:t>
            </a:r>
            <a:r>
              <a:rPr lang="en-US" altLang="en-US" u="sng" dirty="0">
                <a:effectLst>
                  <a:outerShdw blurRad="38100" dist="38100" dir="2700000" algn="tl">
                    <a:srgbClr val="000000"/>
                  </a:outerShdw>
                </a:effectLst>
              </a:rPr>
              <a:t>briefly written alr</a:t>
            </a:r>
            <a:r>
              <a:rPr lang="en-US" altLang="en-US" dirty="0">
                <a:effectLst>
                  <a:outerShdw blurRad="38100" dist="38100" dir="2700000" algn="tl">
                    <a:srgbClr val="000000"/>
                  </a:outerShdw>
                </a:effectLst>
              </a:rPr>
              <a:t>eady,  4 by which, when you read, you may </a:t>
            </a:r>
            <a:r>
              <a:rPr lang="en-US" altLang="en-US" u="sng" dirty="0">
                <a:effectLst>
                  <a:outerShdw blurRad="38100" dist="38100" dir="2700000" algn="tl">
                    <a:srgbClr val="000000"/>
                  </a:outerShdw>
                </a:effectLst>
              </a:rPr>
              <a:t>understand my knowledge in the mystery of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764694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early church was founded upon and sustained by the apostle’s doctrine.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(Acts 2:42; Eph 2:20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471155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Everything that God does is a reflection of His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While </a:t>
            </a:r>
            <a:r>
              <a:rPr lang="en-US" altLang="en-US" dirty="0">
                <a:effectLst>
                  <a:outerShdw blurRad="38100" dist="38100" dir="2700000" algn="tl">
                    <a:srgbClr val="000000"/>
                  </a:outerShdw>
                </a:effectLst>
              </a:rPr>
              <a:t>Jesus spoke many words, He wrote nothing. How then does He speak to us?</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worked a plan through Jesus to give us a </a:t>
            </a:r>
            <a:r>
              <a:rPr lang="en-US" altLang="en-US" i="1" u="sng" dirty="0">
                <a:effectLst>
                  <a:outerShdw blurRad="38100" dist="38100" dir="2700000" algn="tl">
                    <a:srgbClr val="000000"/>
                  </a:outerShdw>
                </a:effectLst>
              </a:rPr>
              <a:t>confirmed, written word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Any </a:t>
            </a:r>
            <a:r>
              <a:rPr lang="en-US" altLang="en-US" dirty="0">
                <a:effectLst>
                  <a:outerShdw blurRad="38100" dist="38100" dir="2700000" algn="tl">
                    <a:srgbClr val="000000"/>
                  </a:outerShdw>
                </a:effectLst>
              </a:rPr>
              <a:t>generation that does not understand this process </a:t>
            </a:r>
            <a:r>
              <a:rPr lang="en-US" altLang="en-US" i="1" u="sng" dirty="0">
                <a:effectLst>
                  <a:outerShdw blurRad="38100" dist="38100" dir="2700000" algn="tl">
                    <a:srgbClr val="000000"/>
                  </a:outerShdw>
                </a:effectLst>
              </a:rPr>
              <a:t>is in great danger</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in rebellion seek other subjective ways other than relying on God.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(Isa 50:10-11; Prov 3:5-7</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4510260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2:42</a:t>
            </a:r>
            <a:r>
              <a:rPr lang="en-US" altLang="en-US" dirty="0">
                <a:effectLst>
                  <a:outerShdw blurRad="38100" dist="38100" dir="2700000" algn="tl">
                    <a:srgbClr val="000000"/>
                  </a:outerShdw>
                </a:effectLst>
              </a:rPr>
              <a:t>  - And they continued steadfastly </a:t>
            </a:r>
            <a:r>
              <a:rPr lang="en-US" altLang="en-US" u="sng" dirty="0">
                <a:effectLst>
                  <a:outerShdw blurRad="38100" dist="38100" dir="2700000" algn="tl">
                    <a:srgbClr val="000000"/>
                  </a:outerShdw>
                </a:effectLst>
              </a:rPr>
              <a:t>in the apostles' doctrine</a:t>
            </a:r>
            <a:r>
              <a:rPr lang="en-US" altLang="en-US" dirty="0">
                <a:effectLst>
                  <a:outerShdw blurRad="38100" dist="38100" dir="2700000" algn="tl">
                    <a:srgbClr val="000000"/>
                  </a:outerShdw>
                </a:effectLst>
              </a:rPr>
              <a:t> and fellowship, in the breaking of bread, and in prayers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64555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been built on </a:t>
            </a:r>
            <a:r>
              <a:rPr lang="en-US" altLang="en-US" u="sng" dirty="0">
                <a:effectLst>
                  <a:outerShdw blurRad="38100" dist="38100" dir="2700000" algn="tl">
                    <a:srgbClr val="000000"/>
                  </a:outerShdw>
                </a:effectLst>
              </a:rPr>
              <a:t>the foundation of the apostles and prophets</a:t>
            </a:r>
            <a:r>
              <a:rPr lang="en-US" altLang="en-US" dirty="0">
                <a:effectLst>
                  <a:outerShdw blurRad="38100" dist="38100" dir="2700000" algn="tl">
                    <a:srgbClr val="000000"/>
                  </a:outerShdw>
                </a:effectLst>
              </a:rPr>
              <a:t>, Jesus Christ Himself 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6158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not let men take your Bible from you! </a:t>
            </a:r>
            <a:r>
              <a:rPr lang="en-US" altLang="en-US" b="1" dirty="0">
                <a:effectLst>
                  <a:outerShdw blurRad="38100" dist="38100" dir="2700000" algn="tl">
                    <a:srgbClr val="000000"/>
                  </a:outerShdw>
                </a:effectLst>
              </a:rPr>
              <a:t>(Acts 11:14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545822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11:13-14</a:t>
            </a:r>
            <a:r>
              <a:rPr lang="en-US" altLang="en-US" dirty="0">
                <a:effectLst>
                  <a:outerShdw blurRad="38100" dist="38100" dir="2700000" algn="tl">
                    <a:srgbClr val="000000"/>
                  </a:outerShdw>
                </a:effectLst>
              </a:rPr>
              <a:t> - "And he told us how he had seen an angel standing in his house, who said to him, 'Send men to Joppa, and call for Simon whose surname is Peter,  14 </a:t>
            </a:r>
            <a:r>
              <a:rPr lang="en-US" altLang="en-US" u="sng" dirty="0">
                <a:effectLst>
                  <a:outerShdw blurRad="38100" dist="38100" dir="2700000" algn="tl">
                    <a:srgbClr val="000000"/>
                  </a:outerShdw>
                </a:effectLst>
              </a:rPr>
              <a:t>'who will tell you words</a:t>
            </a:r>
            <a:r>
              <a:rPr lang="en-US" altLang="en-US" dirty="0">
                <a:effectLst>
                  <a:outerShdw blurRad="38100" dist="38100" dir="2700000" algn="tl">
                    <a:srgbClr val="000000"/>
                  </a:outerShdw>
                </a:effectLst>
              </a:rPr>
              <a:t> by which </a:t>
            </a:r>
            <a:r>
              <a:rPr lang="en-US" altLang="en-US" u="sng" dirty="0">
                <a:effectLst>
                  <a:outerShdw blurRad="38100" dist="38100" dir="2700000" algn="tl">
                    <a:srgbClr val="000000"/>
                  </a:outerShdw>
                </a:effectLst>
              </a:rPr>
              <a:t>you and all your household will be saved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125104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78595"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How should we approach the Lord’s Supper? </a:t>
            </a:r>
            <a:r>
              <a:rPr lang="en-US" altLang="en-US" b="1" dirty="0">
                <a:effectLst>
                  <a:outerShdw blurRad="38100" dist="38100" dir="2700000" algn="tl">
                    <a:srgbClr val="000000">
                      <a:alpha val="43137"/>
                    </a:srgbClr>
                  </a:outerShdw>
                </a:effectLst>
              </a:rPr>
              <a:t>(Mt 26:26-28)</a:t>
            </a:r>
          </a:p>
        </p:txBody>
      </p:sp>
    </p:spTree>
    <p:extLst>
      <p:ext uri="{BB962C8B-B14F-4D97-AF65-F5344CB8AC3E}">
        <p14:creationId xmlns:p14="http://schemas.microsoft.com/office/powerpoint/2010/main" val="3497164569"/>
      </p:ext>
    </p:extLst>
  </p:cSld>
  <p:clrMapOvr>
    <a:masterClrMapping/>
  </p:clrMapOvr>
  <p:transition>
    <p:pull dir="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79619" name="Rectangle 3"/>
          <p:cNvSpPr>
            <a:spLocks noGrp="1" noChangeArrowheads="1"/>
          </p:cNvSpPr>
          <p:nvPr>
            <p:ph type="body" idx="1"/>
          </p:nvPr>
        </p:nvSpPr>
        <p:spPr/>
        <p:txBody>
          <a:bodyPr/>
          <a:lstStyle/>
          <a:p>
            <a:pPr>
              <a:buClr>
                <a:schemeClr val="tx2"/>
              </a:buClr>
            </a:pPr>
            <a:r>
              <a:rPr lang="en-US" altLang="en-US" b="1" u="sng" dirty="0">
                <a:effectLst>
                  <a:outerShdw blurRad="38100" dist="38100" dir="2700000" algn="tl">
                    <a:srgbClr val="000000">
                      <a:alpha val="43137"/>
                    </a:srgbClr>
                  </a:outerShdw>
                </a:effectLst>
              </a:rPr>
              <a:t>Matthew 26:26-28 (NKJV)</a:t>
            </a:r>
            <a:r>
              <a:rPr lang="en-US" altLang="en-US" dirty="0">
                <a:effectLst>
                  <a:outerShdw blurRad="38100" dist="38100" dir="2700000" algn="tl">
                    <a:srgbClr val="000000">
                      <a:alpha val="43137"/>
                    </a:srgbClr>
                  </a:outerShdw>
                </a:effectLst>
              </a:rPr>
              <a:t> - And as they were eating, Jesus </a:t>
            </a:r>
            <a:r>
              <a:rPr lang="en-US" altLang="en-US" u="sng" dirty="0">
                <a:effectLst>
                  <a:outerShdw blurRad="38100" dist="38100" dir="2700000" algn="tl">
                    <a:srgbClr val="000000">
                      <a:alpha val="43137"/>
                    </a:srgbClr>
                  </a:outerShdw>
                </a:effectLst>
              </a:rPr>
              <a:t>took bread</a:t>
            </a:r>
            <a:r>
              <a:rPr lang="en-US" altLang="en-US" dirty="0">
                <a:effectLst>
                  <a:outerShdw blurRad="38100" dist="38100" dir="2700000" algn="tl">
                    <a:srgbClr val="000000">
                      <a:alpha val="43137"/>
                    </a:srgbClr>
                  </a:outerShdw>
                </a:effectLst>
              </a:rPr>
              <a:t>, blessed and broke </a:t>
            </a:r>
            <a:r>
              <a:rPr lang="en-US" altLang="en-US" i="1" dirty="0">
                <a:effectLst>
                  <a:outerShdw blurRad="38100" dist="38100" dir="2700000" algn="tl">
                    <a:srgbClr val="000000">
                      <a:alpha val="43137"/>
                    </a:srgbClr>
                  </a:outerShdw>
                </a:effectLst>
              </a:rPr>
              <a:t>it,</a:t>
            </a:r>
            <a:r>
              <a:rPr lang="en-US" altLang="en-US" dirty="0">
                <a:effectLst>
                  <a:outerShdw blurRad="38100" dist="38100" dir="2700000" algn="tl">
                    <a:srgbClr val="000000">
                      <a:alpha val="43137"/>
                    </a:srgbClr>
                  </a:outerShdw>
                </a:effectLst>
              </a:rPr>
              <a:t> and gave </a:t>
            </a:r>
            <a:r>
              <a:rPr lang="en-US" altLang="en-US" i="1" dirty="0">
                <a:effectLst>
                  <a:outerShdw blurRad="38100" dist="38100" dir="2700000" algn="tl">
                    <a:srgbClr val="000000">
                      <a:alpha val="43137"/>
                    </a:srgbClr>
                  </a:outerShdw>
                </a:effectLst>
              </a:rPr>
              <a:t>it</a:t>
            </a:r>
            <a:r>
              <a:rPr lang="en-US" altLang="en-US" dirty="0">
                <a:effectLst>
                  <a:outerShdw blurRad="38100" dist="38100" dir="2700000" algn="tl">
                    <a:srgbClr val="000000">
                      <a:alpha val="43137"/>
                    </a:srgbClr>
                  </a:outerShdw>
                </a:effectLst>
              </a:rPr>
              <a:t> to the disciples and said, “Take, eat; this is My body.” 27Then He </a:t>
            </a:r>
            <a:r>
              <a:rPr lang="en-US" altLang="en-US" u="sng" dirty="0">
                <a:effectLst>
                  <a:outerShdw blurRad="38100" dist="38100" dir="2700000" algn="tl">
                    <a:srgbClr val="000000">
                      <a:alpha val="43137"/>
                    </a:srgbClr>
                  </a:outerShdw>
                </a:effectLst>
              </a:rPr>
              <a:t>took the cup</a:t>
            </a:r>
            <a:r>
              <a:rPr lang="en-US" altLang="en-US" dirty="0">
                <a:effectLst>
                  <a:outerShdw blurRad="38100" dist="38100" dir="2700000" algn="tl">
                    <a:srgbClr val="000000">
                      <a:alpha val="43137"/>
                    </a:srgbClr>
                  </a:outerShdw>
                </a:effectLst>
              </a:rPr>
              <a:t>, and gave thanks, and gave </a:t>
            </a:r>
            <a:r>
              <a:rPr lang="en-US" altLang="en-US" i="1" dirty="0">
                <a:effectLst>
                  <a:outerShdw blurRad="38100" dist="38100" dir="2700000" algn="tl">
                    <a:srgbClr val="000000">
                      <a:alpha val="43137"/>
                    </a:srgbClr>
                  </a:outerShdw>
                </a:effectLst>
              </a:rPr>
              <a:t>it</a:t>
            </a:r>
            <a:r>
              <a:rPr lang="en-US" altLang="en-US" dirty="0">
                <a:effectLst>
                  <a:outerShdw blurRad="38100" dist="38100" dir="2700000" algn="tl">
                    <a:srgbClr val="000000">
                      <a:alpha val="43137"/>
                    </a:srgbClr>
                  </a:outerShdw>
                </a:effectLst>
              </a:rPr>
              <a:t> to them, saying, “Drink from it, all of you. 28 For this is My blood of the new covenant, which is shed for many for the remission of sins.</a:t>
            </a:r>
          </a:p>
        </p:txBody>
      </p:sp>
    </p:spTree>
    <p:extLst>
      <p:ext uri="{BB962C8B-B14F-4D97-AF65-F5344CB8AC3E}">
        <p14:creationId xmlns:p14="http://schemas.microsoft.com/office/powerpoint/2010/main" val="3282038838"/>
      </p:ext>
    </p:extLst>
  </p:cSld>
  <p:clrMapOvr>
    <a:masterClrMapping/>
  </p:clrMapOvr>
  <p:transition>
    <p:pull dir="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p:txBody>
          <a:bodyPr/>
          <a:lstStyle/>
          <a:p>
            <a:pPr algn="ctr"/>
            <a:r>
              <a:rPr lang="en-US" altLang="en-US" sz="3600" b="1" i="1"/>
              <a:t>What does the Cross of Christ teach us about worship?</a:t>
            </a:r>
          </a:p>
        </p:txBody>
      </p:sp>
      <p:sp>
        <p:nvSpPr>
          <p:cNvPr id="921603"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We must remember the reason for why we eat.</a:t>
            </a:r>
          </a:p>
          <a:p>
            <a:pPr>
              <a:buClr>
                <a:schemeClr val="tx2"/>
              </a:buClr>
            </a:pPr>
            <a:r>
              <a:rPr lang="en-US" altLang="en-US" dirty="0">
                <a:effectLst>
                  <a:outerShdw blurRad="38100" dist="38100" dir="2700000" algn="tl">
                    <a:srgbClr val="000000">
                      <a:alpha val="43137"/>
                    </a:srgbClr>
                  </a:outerShdw>
                </a:effectLst>
              </a:rPr>
              <a:t>Does the outward form matter? Suppose we substituted hamburger and coke for                the “fruit of the vine” and “bread?”</a:t>
            </a:r>
          </a:p>
          <a:p>
            <a:pPr>
              <a:buClr>
                <a:schemeClr val="tx2"/>
              </a:buClr>
            </a:pPr>
            <a:r>
              <a:rPr lang="en-US" altLang="en-US" dirty="0" smtClean="0">
                <a:effectLst>
                  <a:outerShdw blurRad="38100" dist="38100" dir="2700000" algn="tl">
                    <a:srgbClr val="000000">
                      <a:alpha val="43137"/>
                    </a:srgbClr>
                  </a:outerShdw>
                </a:effectLst>
              </a:rPr>
              <a:t>Do </a:t>
            </a:r>
            <a:r>
              <a:rPr lang="en-US" altLang="en-US" dirty="0">
                <a:effectLst>
                  <a:outerShdw blurRad="38100" dist="38100" dir="2700000" algn="tl">
                    <a:srgbClr val="000000">
                      <a:alpha val="43137"/>
                    </a:srgbClr>
                  </a:outerShdw>
                </a:effectLst>
              </a:rPr>
              <a:t>we change the instructions of the covenant because of human wisdom or                convenience?</a:t>
            </a:r>
          </a:p>
        </p:txBody>
      </p:sp>
    </p:spTree>
    <p:extLst>
      <p:ext uri="{BB962C8B-B14F-4D97-AF65-F5344CB8AC3E}">
        <p14:creationId xmlns:p14="http://schemas.microsoft.com/office/powerpoint/2010/main" val="847052990"/>
      </p:ext>
    </p:extLst>
  </p:cSld>
  <p:clrMapOvr>
    <a:masterClrMapping/>
  </p:clrMapOvr>
  <p:transition>
    <p:pull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23651" name="Rectangle 3"/>
          <p:cNvSpPr>
            <a:spLocks noGrp="1" noChangeArrowheads="1"/>
          </p:cNvSpPr>
          <p:nvPr>
            <p:ph type="body" idx="1"/>
          </p:nvPr>
        </p:nvSpPr>
        <p:spPr/>
        <p:txBody>
          <a:bodyPr/>
          <a:lstStyle/>
          <a:p>
            <a:pPr>
              <a:buClr>
                <a:schemeClr val="tx2"/>
              </a:buClr>
            </a:pPr>
            <a:r>
              <a:rPr lang="en-US" altLang="en-US" dirty="0" smtClean="0">
                <a:effectLst>
                  <a:outerShdw blurRad="38100" dist="38100" dir="2700000" algn="tl">
                    <a:srgbClr val="000000">
                      <a:alpha val="43137"/>
                    </a:srgbClr>
                  </a:outerShdw>
                </a:effectLst>
              </a:rPr>
              <a:t>Under </a:t>
            </a:r>
            <a:r>
              <a:rPr lang="en-US" altLang="en-US" dirty="0">
                <a:effectLst>
                  <a:outerShdw blurRad="38100" dist="38100" dir="2700000" algn="tl">
                    <a:srgbClr val="000000">
                      <a:alpha val="43137"/>
                    </a:srgbClr>
                  </a:outerShdw>
                </a:effectLst>
              </a:rPr>
              <a:t>the Old Covenant God gave specific instructions that included both vocal </a:t>
            </a:r>
            <a:r>
              <a:rPr lang="en-US" altLang="en-US" dirty="0" smtClean="0">
                <a:effectLst>
                  <a:outerShdw blurRad="38100" dist="38100" dir="2700000" algn="tl">
                    <a:srgbClr val="000000">
                      <a:alpha val="43137"/>
                    </a:srgbClr>
                  </a:outerShdw>
                </a:effectLst>
              </a:rPr>
              <a:t>and </a:t>
            </a:r>
            <a:r>
              <a:rPr lang="en-US" altLang="en-US" dirty="0">
                <a:effectLst>
                  <a:outerShdw blurRad="38100" dist="38100" dir="2700000" algn="tl">
                    <a:srgbClr val="000000">
                      <a:alpha val="43137"/>
                    </a:srgbClr>
                  </a:outerShdw>
                </a:effectLst>
              </a:rPr>
              <a:t>instrumental music. </a:t>
            </a:r>
            <a:br>
              <a:rPr lang="en-US" altLang="en-US" dirty="0">
                <a:effectLst>
                  <a:outerShdw blurRad="38100" dist="38100" dir="2700000" algn="tl">
                    <a:srgbClr val="000000">
                      <a:alpha val="43137"/>
                    </a:srgbClr>
                  </a:outerShdw>
                </a:effectLst>
              </a:rPr>
            </a:br>
            <a:r>
              <a:rPr lang="en-US" altLang="en-US" b="1" dirty="0">
                <a:effectLst>
                  <a:outerShdw blurRad="38100" dist="38100" dir="2700000" algn="tl">
                    <a:srgbClr val="000000">
                      <a:alpha val="43137"/>
                    </a:srgbClr>
                  </a:outerShdw>
                </a:effectLst>
              </a:rPr>
              <a:t>(2 Chron 29:25-26)</a:t>
            </a:r>
          </a:p>
        </p:txBody>
      </p:sp>
    </p:spTree>
    <p:extLst>
      <p:ext uri="{BB962C8B-B14F-4D97-AF65-F5344CB8AC3E}">
        <p14:creationId xmlns:p14="http://schemas.microsoft.com/office/powerpoint/2010/main" val="171723624"/>
      </p:ext>
    </p:extLst>
  </p:cSld>
  <p:clrMapOvr>
    <a:masterClrMapping/>
  </p:clrMapOvr>
  <p:transition>
    <p:pull dir="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2691" name="Rectangle 3"/>
          <p:cNvSpPr>
            <a:spLocks noGrp="1" noChangeArrowheads="1"/>
          </p:cNvSpPr>
          <p:nvPr>
            <p:ph type="body" idx="1"/>
          </p:nvPr>
        </p:nvSpPr>
        <p:spPr/>
        <p:txBody>
          <a:bodyPr/>
          <a:lstStyle/>
          <a:p>
            <a:pPr>
              <a:buClr>
                <a:schemeClr val="tx2"/>
              </a:buClr>
            </a:pPr>
            <a:r>
              <a:rPr lang="en-US" altLang="en-US" sz="3000" b="1" u="sng" dirty="0">
                <a:effectLst>
                  <a:outerShdw blurRad="38100" dist="38100" dir="2700000" algn="tl">
                    <a:srgbClr val="000000">
                      <a:alpha val="43137"/>
                    </a:srgbClr>
                  </a:outerShdw>
                </a:effectLst>
              </a:rPr>
              <a:t>2 Chronicles 29:25-26 (NKJV)</a:t>
            </a:r>
            <a:r>
              <a:rPr lang="en-US" altLang="en-US" sz="3000" dirty="0">
                <a:effectLst>
                  <a:outerShdw blurRad="38100" dist="38100" dir="2700000" algn="tl">
                    <a:srgbClr val="000000">
                      <a:alpha val="43137"/>
                    </a:srgbClr>
                  </a:outerShdw>
                </a:effectLst>
              </a:rPr>
              <a:t> - And he stationed the Levites in the house of the Lord with cymbals, with stringed instruments, and with harps, </a:t>
            </a:r>
            <a:r>
              <a:rPr lang="en-US" altLang="en-US" sz="3000" u="sng" dirty="0">
                <a:effectLst>
                  <a:outerShdw blurRad="38100" dist="38100" dir="2700000" algn="tl">
                    <a:srgbClr val="000000">
                      <a:alpha val="43137"/>
                    </a:srgbClr>
                  </a:outerShdw>
                </a:effectLst>
              </a:rPr>
              <a:t>according to the commandment of David</a:t>
            </a:r>
            <a:r>
              <a:rPr lang="en-US" altLang="en-US" sz="3000" dirty="0">
                <a:effectLst>
                  <a:outerShdw blurRad="38100" dist="38100" dir="2700000" algn="tl">
                    <a:srgbClr val="000000">
                      <a:alpha val="43137"/>
                    </a:srgbClr>
                  </a:outerShdw>
                </a:effectLst>
              </a:rPr>
              <a:t>, of Gad the king’s seer, and of Nathan the prophet; for thus </a:t>
            </a:r>
            <a:r>
              <a:rPr lang="en-US" altLang="en-US" sz="3000" i="1" dirty="0">
                <a:effectLst>
                  <a:outerShdw blurRad="38100" dist="38100" dir="2700000" algn="tl">
                    <a:srgbClr val="000000">
                      <a:alpha val="43137"/>
                    </a:srgbClr>
                  </a:outerShdw>
                </a:effectLst>
              </a:rPr>
              <a:t>was</a:t>
            </a:r>
            <a:r>
              <a:rPr lang="en-US" altLang="en-US" sz="3000" dirty="0">
                <a:effectLst>
                  <a:outerShdw blurRad="38100" dist="38100" dir="2700000" algn="tl">
                    <a:srgbClr val="000000">
                      <a:alpha val="43137"/>
                    </a:srgbClr>
                  </a:outerShdw>
                </a:effectLst>
              </a:rPr>
              <a:t> </a:t>
            </a:r>
            <a:r>
              <a:rPr lang="en-US" altLang="en-US" sz="3000" u="sng" dirty="0">
                <a:effectLst>
                  <a:outerShdw blurRad="38100" dist="38100" dir="2700000" algn="tl">
                    <a:srgbClr val="000000">
                      <a:alpha val="43137"/>
                    </a:srgbClr>
                  </a:outerShdw>
                </a:effectLst>
              </a:rPr>
              <a:t>the commandment of the Lord by His prophets</a:t>
            </a:r>
            <a:r>
              <a:rPr lang="en-US" altLang="en-US" sz="3000" dirty="0">
                <a:effectLst>
                  <a:outerShdw blurRad="38100" dist="38100" dir="2700000" algn="tl">
                    <a:srgbClr val="000000">
                      <a:alpha val="43137"/>
                    </a:srgbClr>
                  </a:outerShdw>
                </a:effectLst>
              </a:rPr>
              <a:t>. 26 The Levites stood with the instruments of David, and the priests with the trumpets.</a:t>
            </a:r>
          </a:p>
        </p:txBody>
      </p:sp>
    </p:spTree>
    <p:extLst>
      <p:ext uri="{BB962C8B-B14F-4D97-AF65-F5344CB8AC3E}">
        <p14:creationId xmlns:p14="http://schemas.microsoft.com/office/powerpoint/2010/main" val="902890496"/>
      </p:ext>
    </p:extLst>
  </p:cSld>
  <p:clrMapOvr>
    <a:masterClrMapping/>
  </p:clrMapOvr>
  <p:transition>
    <p:pull dir="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3715"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Why not simply look at every verse in the New Covenant and see what God                 wants?</a:t>
            </a:r>
            <a:r>
              <a:rPr lang="en-US" altLang="en-US" b="1" i="1" dirty="0">
                <a:effectLst>
                  <a:outerShdw blurRad="38100" dist="38100" dir="2700000" algn="tl">
                    <a:srgbClr val="000000">
                      <a:alpha val="43137"/>
                    </a:srgbClr>
                  </a:outerShdw>
                </a:effectLst>
              </a:rPr>
              <a:t>          </a:t>
            </a:r>
            <a:endParaRPr lang="en-US"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100878"/>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Everything that God does is a reflection of His character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Isaiah 50:10-11</a:t>
            </a:r>
            <a:r>
              <a:rPr lang="en-US" altLang="en-US" sz="3000" b="1" dirty="0" smtClean="0">
                <a:effectLst>
                  <a:outerShdw blurRad="38100" dist="38100" dir="2700000" algn="tl">
                    <a:srgbClr val="000000"/>
                  </a:outerShdw>
                </a:effectLst>
              </a:rPr>
              <a:t> - </a:t>
            </a:r>
            <a:r>
              <a:rPr lang="en-US" altLang="en-US" sz="3000" dirty="0" smtClean="0">
                <a:effectLst>
                  <a:outerShdw blurRad="38100" dist="38100" dir="2700000" algn="tl">
                    <a:srgbClr val="000000"/>
                  </a:outerShdw>
                </a:effectLst>
              </a:rPr>
              <a:t>" Who among you fears the LORD? Who obeys the voice of His Servant? Who </a:t>
            </a:r>
            <a:r>
              <a:rPr lang="en-US" altLang="en-US" sz="3000" u="sng" dirty="0" smtClean="0">
                <a:effectLst>
                  <a:outerShdw blurRad="38100" dist="38100" dir="2700000" algn="tl">
                    <a:srgbClr val="000000"/>
                  </a:outerShdw>
                </a:effectLst>
              </a:rPr>
              <a:t>walks in darkness And has no light</a:t>
            </a:r>
            <a:r>
              <a:rPr lang="en-US" altLang="en-US" sz="3000" dirty="0" smtClean="0">
                <a:effectLst>
                  <a:outerShdw blurRad="38100" dist="38100" dir="2700000" algn="tl">
                    <a:srgbClr val="000000"/>
                  </a:outerShdw>
                </a:effectLst>
              </a:rPr>
              <a:t>? Let him </a:t>
            </a:r>
            <a:r>
              <a:rPr lang="en-US" altLang="en-US" sz="3000" u="sng" dirty="0" smtClean="0">
                <a:effectLst>
                  <a:outerShdw blurRad="38100" dist="38100" dir="2700000" algn="tl">
                    <a:srgbClr val="000000"/>
                  </a:outerShdw>
                </a:effectLst>
              </a:rPr>
              <a:t>trust in the name of the LORD</a:t>
            </a:r>
            <a:r>
              <a:rPr lang="en-US" altLang="en-US" sz="3000" dirty="0" smtClean="0">
                <a:effectLst>
                  <a:outerShdw blurRad="38100" dist="38100" dir="2700000" algn="tl">
                    <a:srgbClr val="000000"/>
                  </a:outerShdw>
                </a:effectLst>
              </a:rPr>
              <a:t> And </a:t>
            </a:r>
            <a:r>
              <a:rPr lang="en-US" altLang="en-US" sz="3000" u="sng" dirty="0" smtClean="0">
                <a:effectLst>
                  <a:outerShdw blurRad="38100" dist="38100" dir="2700000" algn="tl">
                    <a:srgbClr val="000000"/>
                  </a:outerShdw>
                </a:effectLst>
              </a:rPr>
              <a:t>rely upon his God</a:t>
            </a:r>
            <a:r>
              <a:rPr lang="en-US" altLang="en-US" sz="3000" dirty="0" smtClean="0">
                <a:effectLst>
                  <a:outerShdw blurRad="38100" dist="38100" dir="2700000" algn="tl">
                    <a:srgbClr val="000000"/>
                  </a:outerShdw>
                </a:effectLst>
              </a:rPr>
              <a:t>.  11 Look, all you who </a:t>
            </a:r>
            <a:r>
              <a:rPr lang="en-US" altLang="en-US" sz="3000" u="sng" dirty="0" smtClean="0">
                <a:effectLst>
                  <a:outerShdw blurRad="38100" dist="38100" dir="2700000" algn="tl">
                    <a:srgbClr val="000000"/>
                  </a:outerShdw>
                </a:effectLst>
              </a:rPr>
              <a:t>kindle a fire</a:t>
            </a:r>
            <a:r>
              <a:rPr lang="en-US" altLang="en-US" sz="3000" dirty="0" smtClean="0">
                <a:effectLst>
                  <a:outerShdw blurRad="38100" dist="38100" dir="2700000" algn="tl">
                    <a:srgbClr val="000000"/>
                  </a:outerShdw>
                </a:effectLst>
              </a:rPr>
              <a:t>, Who </a:t>
            </a:r>
            <a:r>
              <a:rPr lang="en-US" altLang="en-US" sz="3000" u="sng" dirty="0" smtClean="0">
                <a:effectLst>
                  <a:outerShdw blurRad="38100" dist="38100" dir="2700000" algn="tl">
                    <a:srgbClr val="000000"/>
                  </a:outerShdw>
                </a:effectLst>
              </a:rPr>
              <a:t>encircle yourselves with sparks</a:t>
            </a:r>
            <a:r>
              <a:rPr lang="en-US" altLang="en-US" sz="3000" dirty="0" smtClean="0">
                <a:effectLst>
                  <a:outerShdw blurRad="38100" dist="38100" dir="2700000" algn="tl">
                    <a:srgbClr val="000000"/>
                  </a:outerShdw>
                </a:effectLst>
              </a:rPr>
              <a:t>: Walk in </a:t>
            </a:r>
            <a:r>
              <a:rPr lang="en-US" altLang="en-US" sz="3000" u="sng" dirty="0" smtClean="0">
                <a:effectLst>
                  <a:outerShdw blurRad="38100" dist="38100" dir="2700000" algn="tl">
                    <a:srgbClr val="000000"/>
                  </a:outerShdw>
                </a:effectLst>
              </a:rPr>
              <a:t>the light of your fire</a:t>
            </a:r>
            <a:r>
              <a:rPr lang="en-US" altLang="en-US" sz="3000" dirty="0" smtClean="0">
                <a:effectLst>
                  <a:outerShdw blurRad="38100" dist="38100" dir="2700000" algn="tl">
                    <a:srgbClr val="000000"/>
                  </a:outerShdw>
                </a:effectLst>
              </a:rPr>
              <a:t> and in </a:t>
            </a:r>
            <a:r>
              <a:rPr lang="en-US" altLang="en-US" sz="3000" u="sng" dirty="0" smtClean="0">
                <a:effectLst>
                  <a:outerShdw blurRad="38100" dist="38100" dir="2700000" algn="tl">
                    <a:srgbClr val="000000"/>
                  </a:outerShdw>
                </a:effectLst>
              </a:rPr>
              <a:t>the sparks you have kindled</a:t>
            </a:r>
            <a:r>
              <a:rPr lang="en-US" altLang="en-US" sz="3000" dirty="0" smtClean="0">
                <a:effectLst>
                  <a:outerShdw blurRad="38100" dist="38100" dir="2700000" algn="tl">
                    <a:srgbClr val="000000"/>
                  </a:outerShdw>
                </a:effectLst>
              </a:rPr>
              <a:t> -- This you shall have from My hand: </a:t>
            </a:r>
            <a:r>
              <a:rPr lang="en-US" altLang="en-US" sz="3000" u="sng" dirty="0" smtClean="0">
                <a:effectLst>
                  <a:outerShdw blurRad="38100" dist="38100" dir="2700000" algn="tl">
                    <a:srgbClr val="000000"/>
                  </a:outerShdw>
                </a:effectLst>
              </a:rPr>
              <a:t>You shall lie down in torment</a:t>
            </a:r>
            <a:r>
              <a:rPr lang="en-US" altLang="en-US" sz="3000"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3288600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24675"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Acts 16:25 (NKJV)</a:t>
            </a:r>
            <a:r>
              <a:rPr lang="en-US" altLang="en-US" dirty="0">
                <a:effectLst>
                  <a:outerShdw blurRad="38100" dist="38100" dir="2700000" algn="tl">
                    <a:srgbClr val="000000">
                      <a:alpha val="43137"/>
                    </a:srgbClr>
                  </a:outerShdw>
                </a:effectLst>
              </a:rPr>
              <a:t>  - But at midnight Paul and Silas were praying and </a:t>
            </a:r>
            <a:r>
              <a:rPr lang="en-US" altLang="en-US" u="sng" dirty="0">
                <a:effectLst>
                  <a:outerShdw blurRad="38100" dist="38100" dir="2700000" algn="tl">
                    <a:srgbClr val="000000">
                      <a:alpha val="43137"/>
                    </a:srgbClr>
                  </a:outerShdw>
                </a:effectLst>
              </a:rPr>
              <a:t>singing hymns</a:t>
            </a:r>
            <a:r>
              <a:rPr lang="en-US" altLang="en-US" dirty="0">
                <a:effectLst>
                  <a:outerShdw blurRad="38100" dist="38100" dir="2700000" algn="tl">
                    <a:srgbClr val="000000">
                      <a:alpha val="43137"/>
                    </a:srgbClr>
                  </a:outerShdw>
                </a:effectLst>
              </a:rPr>
              <a:t> to God, and the prisoners were listening to them. </a:t>
            </a:r>
          </a:p>
        </p:txBody>
      </p:sp>
    </p:spTree>
    <p:extLst>
      <p:ext uri="{BB962C8B-B14F-4D97-AF65-F5344CB8AC3E}">
        <p14:creationId xmlns:p14="http://schemas.microsoft.com/office/powerpoint/2010/main" val="4273772703"/>
      </p:ext>
    </p:extLst>
  </p:cSld>
  <p:clrMapOvr>
    <a:masterClrMapping/>
  </p:clrMapOvr>
  <p:transition>
    <p:pull dir="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5763"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Romans 15:9 (NKJV)</a:t>
            </a:r>
            <a:r>
              <a:rPr lang="en-US" altLang="en-US" dirty="0">
                <a:effectLst>
                  <a:outerShdw blurRad="38100" dist="38100" dir="2700000" algn="tl">
                    <a:srgbClr val="000000">
                      <a:alpha val="43137"/>
                    </a:srgbClr>
                  </a:outerShdw>
                </a:effectLst>
              </a:rPr>
              <a:t>  - and that the Gentiles might glorify God for His mercy, as it is written: “For this reason I will confess to You among the Gentiles, 	And </a:t>
            </a:r>
            <a:r>
              <a:rPr lang="en-US" altLang="en-US" u="sng" dirty="0">
                <a:effectLst>
                  <a:outerShdw blurRad="38100" dist="38100" dir="2700000" algn="tl">
                    <a:srgbClr val="000000">
                      <a:alpha val="43137"/>
                    </a:srgbClr>
                  </a:outerShdw>
                </a:effectLst>
              </a:rPr>
              <a:t>sing to Your name</a:t>
            </a:r>
            <a:r>
              <a:rPr lang="en-US" altLang="en-US"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24902533"/>
      </p:ext>
    </p:extLst>
  </p:cSld>
  <p:clrMapOvr>
    <a:masterClrMapping/>
  </p:clrMapOvr>
  <p:transition>
    <p:pull dir="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6787"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1 Corinthians 14:15 (NKJV)</a:t>
            </a:r>
            <a:r>
              <a:rPr lang="en-US" altLang="en-US" dirty="0">
                <a:effectLst>
                  <a:outerShdw blurRad="38100" dist="38100" dir="2700000" algn="tl">
                    <a:srgbClr val="000000">
                      <a:alpha val="43137"/>
                    </a:srgbClr>
                  </a:outerShdw>
                </a:effectLst>
              </a:rPr>
              <a:t>  - What is the conclusion then? I will pray with the spirit, and I will also pray with the understanding. </a:t>
            </a:r>
            <a:r>
              <a:rPr lang="en-US" altLang="en-US" u="sng" dirty="0">
                <a:effectLst>
                  <a:outerShdw blurRad="38100" dist="38100" dir="2700000" algn="tl">
                    <a:srgbClr val="000000">
                      <a:alpha val="43137"/>
                    </a:srgbClr>
                  </a:outerShdw>
                </a:effectLst>
              </a:rPr>
              <a:t>I will sing</a:t>
            </a:r>
            <a:r>
              <a:rPr lang="en-US" altLang="en-US" dirty="0">
                <a:effectLst>
                  <a:outerShdw blurRad="38100" dist="38100" dir="2700000" algn="tl">
                    <a:srgbClr val="000000">
                      <a:alpha val="43137"/>
                    </a:srgbClr>
                  </a:outerShdw>
                </a:effectLst>
              </a:rPr>
              <a:t> with the spirit, and I will also </a:t>
            </a:r>
            <a:r>
              <a:rPr lang="en-US" altLang="en-US" u="sng" dirty="0">
                <a:effectLst>
                  <a:outerShdw blurRad="38100" dist="38100" dir="2700000" algn="tl">
                    <a:srgbClr val="000000">
                      <a:alpha val="43137"/>
                    </a:srgbClr>
                  </a:outerShdw>
                </a:effectLst>
              </a:rPr>
              <a:t>sing</a:t>
            </a:r>
            <a:r>
              <a:rPr lang="en-US" altLang="en-US" dirty="0">
                <a:effectLst>
                  <a:outerShdw blurRad="38100" dist="38100" dir="2700000" algn="tl">
                    <a:srgbClr val="000000">
                      <a:alpha val="43137"/>
                    </a:srgbClr>
                  </a:outerShdw>
                </a:effectLst>
              </a:rPr>
              <a:t> with the understanding. </a:t>
            </a:r>
          </a:p>
        </p:txBody>
      </p:sp>
    </p:spTree>
    <p:extLst>
      <p:ext uri="{BB962C8B-B14F-4D97-AF65-F5344CB8AC3E}">
        <p14:creationId xmlns:p14="http://schemas.microsoft.com/office/powerpoint/2010/main" val="4134969111"/>
      </p:ext>
    </p:extLst>
  </p:cSld>
  <p:clrMapOvr>
    <a:masterClrMapping/>
  </p:clrMapOvr>
  <p:transition>
    <p:pull dir="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ChangeArrowheads="1"/>
          </p:cNvSpPr>
          <p:nvPr>
            <p:ph type="title"/>
          </p:nvPr>
        </p:nvSpPr>
        <p:spPr/>
        <p:txBody>
          <a:bodyPr/>
          <a:lstStyle/>
          <a:p>
            <a:pPr algn="ctr"/>
            <a:r>
              <a:rPr lang="en-US" altLang="en-US" sz="3600" b="1" i="1"/>
              <a:t>What does the Cross of Christ teach us about worship?</a:t>
            </a:r>
          </a:p>
        </p:txBody>
      </p:sp>
      <p:sp>
        <p:nvSpPr>
          <p:cNvPr id="927747" name="Rectangle 3"/>
          <p:cNvSpPr>
            <a:spLocks noGrp="1" noChangeArrowheads="1"/>
          </p:cNvSpPr>
          <p:nvPr>
            <p:ph type="body" idx="1"/>
          </p:nvPr>
        </p:nvSpPr>
        <p:spPr/>
        <p:txBody>
          <a:bodyPr/>
          <a:lstStyle/>
          <a:p>
            <a:pPr>
              <a:buClr>
                <a:schemeClr val="tx2"/>
              </a:buClr>
            </a:pPr>
            <a:r>
              <a:rPr lang="en-US" altLang="en-US" b="1" i="1"/>
              <a:t>Vocal Music ?     Instrumental Music?</a:t>
            </a:r>
          </a:p>
          <a:p>
            <a:pPr>
              <a:buClr>
                <a:schemeClr val="tx2"/>
              </a:buClr>
            </a:pPr>
            <a:r>
              <a:rPr lang="en-US" altLang="en-US" b="1" u="sng"/>
              <a:t>Ephesians 5:19 (NKJV)</a:t>
            </a:r>
            <a:r>
              <a:rPr lang="en-US" altLang="en-US"/>
              <a:t>  - </a:t>
            </a:r>
            <a:r>
              <a:rPr lang="en-US" altLang="en-US" u="sng"/>
              <a:t>speaking</a:t>
            </a:r>
            <a:r>
              <a:rPr lang="en-US" altLang="en-US"/>
              <a:t> to one another in psalms and hymns and spiritual songs, </a:t>
            </a:r>
            <a:r>
              <a:rPr lang="en-US" altLang="en-US" u="sng"/>
              <a:t>singing and making melody in your heart</a:t>
            </a:r>
            <a:r>
              <a:rPr lang="en-US" altLang="en-US"/>
              <a:t> to the Lord, </a:t>
            </a:r>
          </a:p>
        </p:txBody>
      </p:sp>
    </p:spTree>
    <p:extLst>
      <p:ext uri="{BB962C8B-B14F-4D97-AF65-F5344CB8AC3E}">
        <p14:creationId xmlns:p14="http://schemas.microsoft.com/office/powerpoint/2010/main" val="2051949894"/>
      </p:ext>
    </p:extLst>
  </p:cSld>
  <p:clrMapOvr>
    <a:masterClrMapping/>
  </p:clrMapOvr>
  <p:transition>
    <p:pull dir="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p:txBody>
          <a:bodyPr/>
          <a:lstStyle/>
          <a:p>
            <a:pPr algn="ctr"/>
            <a:r>
              <a:rPr lang="en-US" altLang="en-US" sz="3600" b="1" i="1" u="sng" dirty="0"/>
              <a:t>What does the Cross of Christ teach us about worship?</a:t>
            </a:r>
          </a:p>
        </p:txBody>
      </p:sp>
      <p:sp>
        <p:nvSpPr>
          <p:cNvPr id="887811"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Colossians 3:16 (NKJV)</a:t>
            </a:r>
            <a:r>
              <a:rPr lang="en-US" altLang="en-US" dirty="0">
                <a:effectLst>
                  <a:outerShdw blurRad="38100" dist="38100" dir="2700000" algn="tl">
                    <a:srgbClr val="000000">
                      <a:alpha val="43137"/>
                    </a:srgbClr>
                  </a:outerShdw>
                </a:effectLst>
              </a:rPr>
              <a:t>  - Let the word of Christ dwell in you richly in all wisdom, </a:t>
            </a:r>
            <a:r>
              <a:rPr lang="en-US" altLang="en-US" u="sng" dirty="0">
                <a:effectLst>
                  <a:outerShdw blurRad="38100" dist="38100" dir="2700000" algn="tl">
                    <a:srgbClr val="000000">
                      <a:alpha val="43137"/>
                    </a:srgbClr>
                  </a:outerShdw>
                </a:effectLst>
              </a:rPr>
              <a:t>teaching</a:t>
            </a:r>
            <a:r>
              <a:rPr lang="en-US" altLang="en-US" dirty="0">
                <a:effectLst>
                  <a:outerShdw blurRad="38100" dist="38100" dir="2700000" algn="tl">
                    <a:srgbClr val="000000">
                      <a:alpha val="43137"/>
                    </a:srgbClr>
                  </a:outerShdw>
                </a:effectLst>
              </a:rPr>
              <a:t> and </a:t>
            </a:r>
            <a:r>
              <a:rPr lang="en-US" altLang="en-US" u="sng" dirty="0">
                <a:effectLst>
                  <a:outerShdw blurRad="38100" dist="38100" dir="2700000" algn="tl">
                    <a:srgbClr val="000000">
                      <a:alpha val="43137"/>
                    </a:srgbClr>
                  </a:outerShdw>
                </a:effectLst>
              </a:rPr>
              <a:t>admonishing</a:t>
            </a:r>
            <a:r>
              <a:rPr lang="en-US" altLang="en-US" dirty="0">
                <a:effectLst>
                  <a:outerShdw blurRad="38100" dist="38100" dir="2700000" algn="tl">
                    <a:srgbClr val="000000">
                      <a:alpha val="43137"/>
                    </a:srgbClr>
                  </a:outerShdw>
                </a:effectLst>
              </a:rPr>
              <a:t> one another in psalms and hymns and spiritual songs, </a:t>
            </a:r>
            <a:r>
              <a:rPr lang="en-US" altLang="en-US" u="sng" dirty="0">
                <a:effectLst>
                  <a:outerShdw blurRad="38100" dist="38100" dir="2700000" algn="tl">
                    <a:srgbClr val="000000">
                      <a:alpha val="43137"/>
                    </a:srgbClr>
                  </a:outerShdw>
                </a:effectLst>
              </a:rPr>
              <a:t>singing with grace in your hearts</a:t>
            </a:r>
            <a:r>
              <a:rPr lang="en-US" altLang="en-US" dirty="0">
                <a:effectLst>
                  <a:outerShdw blurRad="38100" dist="38100" dir="2700000" algn="tl">
                    <a:srgbClr val="000000">
                      <a:alpha val="43137"/>
                    </a:srgbClr>
                  </a:outerShdw>
                </a:effectLst>
              </a:rPr>
              <a:t> to the Lord. </a:t>
            </a:r>
          </a:p>
        </p:txBody>
      </p:sp>
    </p:spTree>
    <p:extLst>
      <p:ext uri="{BB962C8B-B14F-4D97-AF65-F5344CB8AC3E}">
        <p14:creationId xmlns:p14="http://schemas.microsoft.com/office/powerpoint/2010/main" val="3988009125"/>
      </p:ext>
    </p:extLst>
  </p:cSld>
  <p:clrMapOvr>
    <a:masterClrMapping/>
  </p:clrMapOvr>
  <p:transition>
    <p:pull dir="r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30819"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Hebrews 2:12 (NKJV)</a:t>
            </a:r>
            <a:r>
              <a:rPr lang="en-US" altLang="en-US" dirty="0">
                <a:effectLst>
                  <a:outerShdw blurRad="38100" dist="38100" dir="2700000" algn="tl">
                    <a:srgbClr val="000000">
                      <a:alpha val="43137"/>
                    </a:srgbClr>
                  </a:outerShdw>
                </a:effectLst>
              </a:rPr>
              <a:t> - saying: “I will declare Your name to My brethren; In the midst of the assembly </a:t>
            </a:r>
            <a:r>
              <a:rPr lang="en-US" altLang="en-US" u="sng" dirty="0">
                <a:effectLst>
                  <a:outerShdw blurRad="38100" dist="38100" dir="2700000" algn="tl">
                    <a:srgbClr val="000000">
                      <a:alpha val="43137"/>
                    </a:srgbClr>
                  </a:outerShdw>
                </a:effectLst>
              </a:rPr>
              <a:t>I will sing praise</a:t>
            </a:r>
            <a:r>
              <a:rPr lang="en-US" altLang="en-US" dirty="0">
                <a:effectLst>
                  <a:outerShdw blurRad="38100" dist="38100" dir="2700000" algn="tl">
                    <a:srgbClr val="000000">
                      <a:alpha val="43137"/>
                    </a:srgbClr>
                  </a:outerShdw>
                </a:effectLst>
              </a:rPr>
              <a:t> to You.”</a:t>
            </a:r>
          </a:p>
        </p:txBody>
      </p:sp>
    </p:spTree>
    <p:extLst>
      <p:ext uri="{BB962C8B-B14F-4D97-AF65-F5344CB8AC3E}">
        <p14:creationId xmlns:p14="http://schemas.microsoft.com/office/powerpoint/2010/main" val="4043061048"/>
      </p:ext>
    </p:extLst>
  </p:cSld>
  <p:clrMapOvr>
    <a:masterClrMapping/>
  </p:clrMapOvr>
  <p:transition>
    <p:pull dir="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31843"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Hebrews 13:15 (NKJV)</a:t>
            </a:r>
            <a:r>
              <a:rPr lang="en-US" altLang="en-US" dirty="0">
                <a:effectLst>
                  <a:outerShdw blurRad="38100" dist="38100" dir="2700000" algn="tl">
                    <a:srgbClr val="000000">
                      <a:alpha val="43137"/>
                    </a:srgbClr>
                  </a:outerShdw>
                </a:effectLst>
              </a:rPr>
              <a:t>  - Therefore by Him let us continually offer the sacrifice of praise to God, that is, </a:t>
            </a:r>
            <a:r>
              <a:rPr lang="en-US" altLang="en-US" u="sng" dirty="0">
                <a:effectLst>
                  <a:outerShdw blurRad="38100" dist="38100" dir="2700000" algn="tl">
                    <a:srgbClr val="000000">
                      <a:alpha val="43137"/>
                    </a:srgbClr>
                  </a:outerShdw>
                </a:effectLst>
              </a:rPr>
              <a:t>the fruit of our lips</a:t>
            </a:r>
            <a:r>
              <a:rPr lang="en-US" altLang="en-US" dirty="0">
                <a:effectLst>
                  <a:outerShdw blurRad="38100" dist="38100" dir="2700000" algn="tl">
                    <a:srgbClr val="000000">
                      <a:alpha val="43137"/>
                    </a:srgbClr>
                  </a:outerShdw>
                </a:effectLst>
              </a:rPr>
              <a:t>, giving thanks to His name. </a:t>
            </a:r>
          </a:p>
        </p:txBody>
      </p:sp>
    </p:spTree>
    <p:extLst>
      <p:ext uri="{BB962C8B-B14F-4D97-AF65-F5344CB8AC3E}">
        <p14:creationId xmlns:p14="http://schemas.microsoft.com/office/powerpoint/2010/main" val="2679353434"/>
      </p:ext>
    </p:extLst>
  </p:cSld>
  <p:clrMapOvr>
    <a:masterClrMapping/>
  </p:clrMapOvr>
  <p:transition>
    <p:pull dir="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33891"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These questions are made much simpler when seen in the shadow of the cross.</a:t>
            </a:r>
          </a:p>
        </p:txBody>
      </p:sp>
    </p:spTree>
    <p:extLst>
      <p:ext uri="{BB962C8B-B14F-4D97-AF65-F5344CB8AC3E}">
        <p14:creationId xmlns:p14="http://schemas.microsoft.com/office/powerpoint/2010/main" val="2599924760"/>
      </p:ext>
    </p:extLst>
  </p:cSld>
  <p:clrMapOvr>
    <a:masterClrMapping/>
  </p:clrMapOvr>
  <p:transition>
    <p:pull dir="rd"/>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not let anyone take you captive and close your Bible. </a:t>
            </a:r>
            <a:r>
              <a:rPr lang="en-US" altLang="en-US" b="1" dirty="0">
                <a:effectLst>
                  <a:outerShdw blurRad="38100" dist="38100" dir="2700000" algn="tl">
                    <a:srgbClr val="000000"/>
                  </a:outerShdw>
                </a:effectLst>
              </a:rPr>
              <a:t>(Col 2:8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17876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2:8</a:t>
            </a:r>
            <a:r>
              <a:rPr lang="en-US" altLang="en-US" dirty="0">
                <a:effectLst>
                  <a:outerShdw blurRad="38100" dist="38100" dir="2700000" algn="tl">
                    <a:srgbClr val="000000"/>
                  </a:outerShdw>
                </a:effectLst>
              </a:rPr>
              <a:t> - Beware lest anyone </a:t>
            </a:r>
            <a:r>
              <a:rPr lang="en-US" altLang="en-US" u="sng" dirty="0">
                <a:effectLst>
                  <a:outerShdw blurRad="38100" dist="38100" dir="2700000" algn="tl">
                    <a:srgbClr val="000000"/>
                  </a:outerShdw>
                </a:effectLst>
              </a:rPr>
              <a:t>cheat you through philosophy and empty deceit</a:t>
            </a:r>
            <a:r>
              <a:rPr lang="en-US" altLang="en-US" dirty="0">
                <a:effectLst>
                  <a:outerShdw blurRad="38100" dist="38100" dir="2700000" algn="tl">
                    <a:srgbClr val="000000"/>
                  </a:outerShdw>
                </a:effectLst>
              </a:rPr>
              <a:t>, according to the tradition of men, according to </a:t>
            </a:r>
            <a:r>
              <a:rPr lang="en-US" altLang="en-US" u="sng" dirty="0">
                <a:effectLst>
                  <a:outerShdw blurRad="38100" dist="38100" dir="2700000" algn="tl">
                    <a:srgbClr val="000000"/>
                  </a:outerShdw>
                </a:effectLst>
              </a:rPr>
              <a:t>the basic principles of the world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not according to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610810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Everything that God does is a reflection of His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3:5-7</a:t>
            </a:r>
            <a:r>
              <a:rPr lang="en-US" altLang="en-US" b="1" dirty="0">
                <a:effectLst>
                  <a:outerShdw blurRad="38100" dist="38100" dir="2700000" algn="tl">
                    <a:srgbClr val="000000"/>
                  </a:outerShdw>
                </a:effectLst>
              </a:rPr>
              <a:t> - </a:t>
            </a:r>
            <a:r>
              <a:rPr lang="en-US" altLang="en-US" dirty="0">
                <a:effectLst>
                  <a:outerShdw blurRad="38100" dist="38100" dir="2700000" algn="tl">
                    <a:srgbClr val="000000"/>
                  </a:outerShdw>
                </a:effectLst>
              </a:rPr>
              <a:t>Trust in the LORD with all your heart, And </a:t>
            </a:r>
            <a:r>
              <a:rPr lang="en-US" altLang="en-US" u="sng" dirty="0">
                <a:effectLst>
                  <a:outerShdw blurRad="38100" dist="38100" dir="2700000" algn="tl">
                    <a:srgbClr val="000000"/>
                  </a:outerShdw>
                </a:effectLst>
              </a:rPr>
              <a:t>lean not on your own understanding</a:t>
            </a:r>
            <a:r>
              <a:rPr lang="en-US" altLang="en-US" dirty="0">
                <a:effectLst>
                  <a:outerShdw blurRad="38100" dist="38100" dir="2700000" algn="tl">
                    <a:srgbClr val="000000"/>
                  </a:outerShdw>
                </a:effectLst>
              </a:rPr>
              <a:t>;  6 In all your ways </a:t>
            </a:r>
            <a:r>
              <a:rPr lang="en-US" altLang="en-US" u="sng" dirty="0">
                <a:effectLst>
                  <a:outerShdw blurRad="38100" dist="38100" dir="2700000" algn="tl">
                    <a:srgbClr val="000000"/>
                  </a:outerShdw>
                </a:effectLst>
              </a:rPr>
              <a:t>acknowledge Him</a:t>
            </a:r>
            <a:r>
              <a:rPr lang="en-US" altLang="en-US" dirty="0">
                <a:effectLst>
                  <a:outerShdw blurRad="38100" dist="38100" dir="2700000" algn="tl">
                    <a:srgbClr val="000000"/>
                  </a:outerShdw>
                </a:effectLst>
              </a:rPr>
              <a:t>, And He shall direct your paths.  7 Do not </a:t>
            </a:r>
            <a:r>
              <a:rPr lang="en-US" altLang="en-US" u="sng" dirty="0">
                <a:effectLst>
                  <a:outerShdw blurRad="38100" dist="38100" dir="2700000" algn="tl">
                    <a:srgbClr val="000000"/>
                  </a:outerShdw>
                </a:effectLst>
              </a:rPr>
              <a:t>be wise in your own eyes</a:t>
            </a:r>
            <a:r>
              <a:rPr lang="en-US" altLang="en-US" dirty="0">
                <a:effectLst>
                  <a:outerShdw blurRad="38100" dist="38100" dir="2700000" algn="tl">
                    <a:srgbClr val="000000"/>
                  </a:outerShdw>
                </a:effectLst>
              </a:rPr>
              <a:t>; Fear the LORD and depart from evil.</a:t>
            </a:r>
          </a:p>
          <a:p>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1333016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 consulted the philosophers ... I found them all alike proud, assertive, dogmatic; professing - even in their so-called skepticism - to know everything; proving nothing, scoffing at one another. This last trait ... struck me as the only point in which they were right. Braggarts in attack, they are weaklings in defense. </a:t>
            </a:r>
          </a:p>
        </p:txBody>
      </p:sp>
    </p:spTree>
    <p:extLst>
      <p:ext uri="{BB962C8B-B14F-4D97-AF65-F5344CB8AC3E}">
        <p14:creationId xmlns:p14="http://schemas.microsoft.com/office/powerpoint/2010/main" val="22194507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Weigh </a:t>
            </a:r>
            <a:r>
              <a:rPr lang="en-US" altLang="en-US" sz="3000" dirty="0">
                <a:effectLst>
                  <a:outerShdw blurRad="38100" dist="38100" dir="2700000" algn="tl">
                    <a:srgbClr val="000000"/>
                  </a:outerShdw>
                </a:effectLst>
              </a:rPr>
              <a:t>their arguments, they are all destructive; count their voices, each speaks for himself alone ... There is not one of them who, if he chanced to discover the difference between falsehood </a:t>
            </a:r>
            <a:r>
              <a:rPr lang="en-US" altLang="en-US" sz="3000">
                <a:effectLst>
                  <a:outerShdw blurRad="38100" dist="38100" dir="2700000" algn="tl">
                    <a:srgbClr val="000000"/>
                  </a:outerShdw>
                </a:effectLst>
              </a:rPr>
              <a:t>and </a:t>
            </a:r>
            <a:r>
              <a:rPr lang="en-US" altLang="en-US" sz="3000" smtClean="0">
                <a:effectLst>
                  <a:outerShdw blurRad="38100" dist="38100" dir="2700000" algn="tl">
                    <a:srgbClr val="000000"/>
                  </a:outerShdw>
                </a:effectLst>
              </a:rPr>
              <a:t>truth</a:t>
            </a:r>
            <a:r>
              <a:rPr lang="en-US" altLang="en-US" sz="3000" dirty="0">
                <a:effectLst>
                  <a:outerShdw blurRad="38100" dist="38100" dir="2700000" algn="tl">
                    <a:srgbClr val="000000"/>
                  </a:outerShdw>
                </a:effectLst>
              </a:rPr>
              <a:t>, would not prefer his own lie to the truth which another had discovered. Where is the philosopher who would not deceive the whole world for his own glory?" - 18th century philosopher Jean-Jacques </a:t>
            </a:r>
            <a:r>
              <a:rPr lang="en-US" altLang="en-US" sz="3000" dirty="0" smtClean="0">
                <a:effectLst>
                  <a:outerShdw blurRad="38100" dist="38100" dir="2700000" algn="tl">
                    <a:srgbClr val="000000"/>
                  </a:outerShdw>
                </a:effectLst>
              </a:rPr>
              <a:t>Rousseau</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73848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Have </a:t>
            </a:r>
            <a:r>
              <a:rPr lang="en-US" altLang="en-US" dirty="0">
                <a:effectLst>
                  <a:outerShdw blurRad="38100" dist="38100" dir="2700000" algn="tl">
                    <a:srgbClr val="000000"/>
                  </a:outerShdw>
                </a:effectLst>
              </a:rPr>
              <a:t>we created a “man-made hermeneutic” in “CENI?” God’s word communicates!</a:t>
            </a:r>
          </a:p>
          <a:p>
            <a:r>
              <a:rPr lang="en-US" altLang="en-US" dirty="0" smtClean="0">
                <a:effectLst>
                  <a:outerShdw blurRad="38100" dist="38100" dir="2700000" algn="tl">
                    <a:srgbClr val="000000"/>
                  </a:outerShdw>
                </a:effectLst>
              </a:rPr>
              <a:t>Because </a:t>
            </a:r>
            <a:r>
              <a:rPr lang="en-US" altLang="en-US" dirty="0">
                <a:effectLst>
                  <a:outerShdw blurRad="38100" dist="38100" dir="2700000" algn="tl">
                    <a:srgbClr val="000000"/>
                  </a:outerShdw>
                </a:effectLst>
              </a:rPr>
              <a:t>God used words to reveal His will then we must understand that these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words will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821024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Tell us something</a:t>
            </a:r>
            <a:r>
              <a:rPr lang="en-US" altLang="en-US" dirty="0" smtClean="0">
                <a:effectLst>
                  <a:outerShdw blurRad="38100" dist="38100" dir="2700000" algn="tl">
                    <a:srgbClr val="000000"/>
                  </a:outerShdw>
                </a:effectLst>
              </a:rPr>
              <a:t> (Command, direct statement)</a:t>
            </a:r>
          </a:p>
          <a:p>
            <a:r>
              <a:rPr lang="en-US" altLang="en-US" b="1" u="sng" dirty="0" smtClean="0">
                <a:effectLst>
                  <a:outerShdw blurRad="38100" dist="38100" dir="2700000" algn="tl">
                    <a:srgbClr val="000000"/>
                  </a:outerShdw>
                </a:effectLst>
              </a:rPr>
              <a:t>2</a:t>
            </a:r>
            <a:r>
              <a:rPr lang="en-US" altLang="en-US" b="1" u="sng" dirty="0">
                <a:effectLst>
                  <a:outerShdw blurRad="38100" dist="38100" dir="2700000" algn="tl">
                    <a:srgbClr val="000000"/>
                  </a:outerShdw>
                </a:effectLst>
              </a:rPr>
              <a:t>. Show us something</a:t>
            </a:r>
            <a:r>
              <a:rPr lang="en-US" altLang="en-US" dirty="0">
                <a:effectLst>
                  <a:outerShdw blurRad="38100" dist="38100" dir="2700000" algn="tl">
                    <a:srgbClr val="000000"/>
                  </a:outerShdw>
                </a:effectLst>
              </a:rPr>
              <a:t> (example) </a:t>
            </a:r>
            <a:endParaRPr lang="en-US" altLang="en-US" dirty="0" smtClean="0">
              <a:effectLst>
                <a:outerShdw blurRad="38100" dist="38100" dir="2700000" algn="tl">
                  <a:srgbClr val="000000"/>
                </a:outerShdw>
              </a:effectLst>
            </a:endParaRPr>
          </a:p>
          <a:p>
            <a:r>
              <a:rPr lang="en-US" altLang="en-US" b="1" u="sng" dirty="0" smtClean="0">
                <a:effectLst>
                  <a:outerShdw blurRad="38100" dist="38100" dir="2700000" algn="tl">
                    <a:srgbClr val="000000"/>
                  </a:outerShdw>
                </a:effectLst>
              </a:rPr>
              <a:t>3</a:t>
            </a:r>
            <a:r>
              <a:rPr lang="en-US" altLang="en-US" b="1" u="sng" dirty="0">
                <a:effectLst>
                  <a:outerShdw blurRad="38100" dist="38100" dir="2700000" algn="tl">
                    <a:srgbClr val="000000"/>
                  </a:outerShdw>
                </a:effectLst>
              </a:rPr>
              <a:t>. Imply something</a:t>
            </a:r>
            <a:r>
              <a:rPr lang="en-US" altLang="en-US" dirty="0">
                <a:effectLst>
                  <a:outerShdw blurRad="38100" dist="38100" dir="2700000" algn="tl">
                    <a:srgbClr val="000000"/>
                  </a:outerShdw>
                </a:effectLst>
              </a:rPr>
              <a:t> (we draw conclusions).</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you reject any of these principles you have rejected the use of words. </a:t>
            </a:r>
          </a:p>
        </p:txBody>
      </p:sp>
    </p:spTree>
    <p:extLst>
      <p:ext uri="{BB962C8B-B14F-4D97-AF65-F5344CB8AC3E}">
        <p14:creationId xmlns:p14="http://schemas.microsoft.com/office/powerpoint/2010/main" val="17361309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Lord’s Supper was delivered to the Corinthians from which there would be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 right way and a wrong way to keep it!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11:23, 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652406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11:23</a:t>
            </a:r>
            <a:r>
              <a:rPr lang="en-US" altLang="en-US" dirty="0">
                <a:effectLst>
                  <a:outerShdw blurRad="38100" dist="38100" dir="2700000" algn="tl">
                    <a:srgbClr val="000000"/>
                  </a:outerShdw>
                </a:effectLst>
              </a:rPr>
              <a:t> -  For </a:t>
            </a:r>
            <a:r>
              <a:rPr lang="en-US" altLang="en-US" u="sng" dirty="0">
                <a:effectLst>
                  <a:outerShdw blurRad="38100" dist="38100" dir="2700000" algn="tl">
                    <a:srgbClr val="000000"/>
                  </a:outerShdw>
                </a:effectLst>
              </a:rPr>
              <a:t>I received from the Lord</a:t>
            </a:r>
            <a:r>
              <a:rPr lang="en-US" altLang="en-US" dirty="0">
                <a:effectLst>
                  <a:outerShdw blurRad="38100" dist="38100" dir="2700000" algn="tl">
                    <a:srgbClr val="000000"/>
                  </a:outerShdw>
                </a:effectLst>
              </a:rPr>
              <a:t> that which </a:t>
            </a:r>
            <a:r>
              <a:rPr lang="en-US" altLang="en-US" u="sng" dirty="0">
                <a:effectLst>
                  <a:outerShdw blurRad="38100" dist="38100" dir="2700000" algn="tl">
                    <a:srgbClr val="000000"/>
                  </a:outerShdw>
                </a:effectLst>
              </a:rPr>
              <a:t>I also delivered to you</a:t>
            </a:r>
            <a:r>
              <a:rPr lang="en-US" altLang="en-US" dirty="0">
                <a:effectLst>
                  <a:outerShdw blurRad="38100" dist="38100" dir="2700000" algn="tl">
                    <a:srgbClr val="000000"/>
                  </a:outerShdw>
                </a:effectLst>
              </a:rPr>
              <a:t>: that the Lord Jesus on the same night in which He was betrayed took bread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34521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11:20</a:t>
            </a:r>
            <a:r>
              <a:rPr lang="en-US" altLang="en-US" dirty="0">
                <a:effectLst>
                  <a:outerShdw blurRad="38100" dist="38100" dir="2700000" algn="tl">
                    <a:srgbClr val="000000"/>
                  </a:outerShdw>
                </a:effectLst>
              </a:rPr>
              <a:t> - Therefore when you come together in one place, </a:t>
            </a:r>
            <a:r>
              <a:rPr lang="en-US" altLang="en-US" u="sng" dirty="0">
                <a:effectLst>
                  <a:outerShdw blurRad="38100" dist="38100" dir="2700000" algn="tl">
                    <a:srgbClr val="000000"/>
                  </a:outerShdw>
                </a:effectLst>
              </a:rPr>
              <a:t>it is not to eat the Lord's Supper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05768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who God honors in heaven! The work of the apostles is much more than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narrative! </a:t>
            </a:r>
            <a:r>
              <a:rPr lang="en-US" altLang="en-US" b="1" dirty="0">
                <a:effectLst>
                  <a:outerShdw blurRad="38100" dist="38100" dir="2700000" algn="tl">
                    <a:srgbClr val="000000"/>
                  </a:outerShdw>
                </a:effectLst>
              </a:rPr>
              <a:t>(Rev 18:20; 21:14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222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18:20</a:t>
            </a:r>
            <a:r>
              <a:rPr lang="en-US" altLang="en-US" dirty="0">
                <a:effectLst>
                  <a:outerShdw blurRad="38100" dist="38100" dir="2700000" algn="tl">
                    <a:srgbClr val="000000"/>
                  </a:outerShdw>
                </a:effectLst>
              </a:rPr>
              <a:t> - "Rejoice over her, O heaven, and </a:t>
            </a:r>
            <a:r>
              <a:rPr lang="en-US" altLang="en-US" u="sng" dirty="0">
                <a:effectLst>
                  <a:outerShdw blurRad="38100" dist="38100" dir="2700000" algn="tl">
                    <a:srgbClr val="000000"/>
                  </a:outerShdw>
                </a:effectLst>
              </a:rPr>
              <a:t>you holy apostles and prophets</a:t>
            </a:r>
            <a:r>
              <a:rPr lang="en-US" altLang="en-US" dirty="0">
                <a:effectLst>
                  <a:outerShdw blurRad="38100" dist="38100" dir="2700000" algn="tl">
                    <a:srgbClr val="000000"/>
                  </a:outerShdw>
                </a:effectLst>
              </a:rPr>
              <a:t>, for God has avenged you on 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909107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21:14</a:t>
            </a:r>
            <a:r>
              <a:rPr lang="en-US" altLang="en-US" dirty="0">
                <a:effectLst>
                  <a:outerShdw blurRad="38100" dist="38100" dir="2700000" algn="tl">
                    <a:srgbClr val="000000"/>
                  </a:outerShdw>
                </a:effectLst>
              </a:rPr>
              <a:t>  - Now the wall of the city had twelve foundations, and on them </a:t>
            </a:r>
            <a:r>
              <a:rPr lang="en-US" altLang="en-US" u="sng" dirty="0">
                <a:effectLst>
                  <a:outerShdw blurRad="38100" dist="38100" dir="2700000" algn="tl">
                    <a:srgbClr val="000000"/>
                  </a:outerShdw>
                </a:effectLst>
              </a:rPr>
              <a:t>were the names of the twelve apostles of the La</a:t>
            </a:r>
            <a:r>
              <a:rPr lang="en-US" altLang="en-US" dirty="0">
                <a:effectLst>
                  <a:outerShdw blurRad="38100" dist="38100" dir="2700000" algn="tl">
                    <a:srgbClr val="000000"/>
                  </a:outerShdw>
                </a:effectLst>
              </a:rPr>
              <a:t>mb</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461099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salvation comes through the delivered words of the </a:t>
            </a:r>
            <a:r>
              <a:rPr lang="en-US" altLang="en-US" sz="3200" b="1" i="1" dirty="0" smtClean="0">
                <a:effectLst>
                  <a:outerShdw blurRad="38100" dist="38100" dir="2700000" algn="tl">
                    <a:srgbClr val="000000"/>
                  </a:outerShdw>
                </a:effectLst>
              </a:rPr>
              <a:t>apostles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during His ministry chose apostles that would execute an essential work to the </a:t>
            </a:r>
            <a:r>
              <a:rPr lang="en-US" altLang="en-US" dirty="0" smtClean="0">
                <a:effectLst>
                  <a:outerShdw blurRad="38100" dist="38100" dir="2700000" algn="tl">
                    <a:srgbClr val="000000"/>
                  </a:outerShdw>
                </a:effectLst>
              </a:rPr>
              <a:t>salvation </a:t>
            </a:r>
            <a:r>
              <a:rPr lang="en-US" altLang="en-US" dirty="0">
                <a:effectLst>
                  <a:outerShdw blurRad="38100" dist="38100" dir="2700000" algn="tl">
                    <a:srgbClr val="000000"/>
                  </a:outerShdw>
                </a:effectLst>
              </a:rPr>
              <a:t>of men. </a:t>
            </a:r>
            <a:r>
              <a:rPr lang="en-US" altLang="en-US" b="1" dirty="0">
                <a:effectLst>
                  <a:outerShdw blurRad="38100" dist="38100" dir="2700000" algn="tl">
                    <a:srgbClr val="000000"/>
                  </a:outerShdw>
                </a:effectLst>
              </a:rPr>
              <a:t>(Jn 17:6-8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35000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holiness of God demands that we seek only that which is apostolic!</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05862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a:t>
            </a:r>
            <a:r>
              <a:rPr lang="en-US" altLang="en-US" b="1" u="sng" dirty="0" smtClean="0">
                <a:effectLst>
                  <a:outerShdw blurRad="38100" dist="38100" dir="2700000" algn="tl">
                    <a:srgbClr val="000000"/>
                  </a:outerShdw>
                </a:effectLst>
              </a:rPr>
              <a:t>15:24</a:t>
            </a:r>
            <a:r>
              <a:rPr lang="en-US" altLang="en-US" dirty="0" smtClean="0">
                <a:effectLst>
                  <a:outerShdw blurRad="38100" dist="38100" dir="2700000" algn="tl">
                    <a:srgbClr val="000000"/>
                  </a:outerShdw>
                </a:effectLst>
              </a:rPr>
              <a:t> - Since </a:t>
            </a:r>
            <a:r>
              <a:rPr lang="en-US" altLang="en-US" dirty="0">
                <a:effectLst>
                  <a:outerShdw blurRad="38100" dist="38100" dir="2700000" algn="tl">
                    <a:srgbClr val="000000"/>
                  </a:outerShdw>
                </a:effectLst>
              </a:rPr>
              <a:t>we have heard that some who went out from us have troubled you with words, unsettling your souls, saying, "You must be circumcised and keep the law" -- </a:t>
            </a:r>
            <a:r>
              <a:rPr lang="en-US" altLang="en-US" u="sng" dirty="0">
                <a:effectLst>
                  <a:outerShdw blurRad="38100" dist="38100" dir="2700000" algn="tl">
                    <a:srgbClr val="000000"/>
                  </a:outerShdw>
                </a:effectLst>
              </a:rPr>
              <a:t>to whom we gave no such commandment</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8197590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a:t>
            </a:r>
            <a:r>
              <a:rPr lang="en-US" altLang="en-US" b="1" u="sng" dirty="0" smtClean="0">
                <a:effectLst>
                  <a:outerShdw blurRad="38100" dist="38100" dir="2700000" algn="tl">
                    <a:srgbClr val="000000"/>
                  </a:outerShdw>
                </a:effectLst>
              </a:rPr>
              <a:t>15:24</a:t>
            </a:r>
            <a:r>
              <a:rPr lang="en-US" altLang="en-US" dirty="0" smtClean="0">
                <a:effectLst>
                  <a:outerShdw blurRad="38100" dist="38100" dir="2700000" algn="tl">
                    <a:srgbClr val="000000"/>
                  </a:outerShdw>
                </a:effectLst>
              </a:rPr>
              <a:t> - Since </a:t>
            </a:r>
            <a:r>
              <a:rPr lang="en-US" altLang="en-US" dirty="0">
                <a:effectLst>
                  <a:outerShdw blurRad="38100" dist="38100" dir="2700000" algn="tl">
                    <a:srgbClr val="000000"/>
                  </a:outerShdw>
                </a:effectLst>
              </a:rPr>
              <a:t>we have heard that some who went out from us have troubled you with words, unsettling your souls, saying, "You must be circumcised and keep the law" -- </a:t>
            </a:r>
            <a:r>
              <a:rPr lang="en-US" altLang="en-US" u="sng" dirty="0">
                <a:effectLst>
                  <a:outerShdw blurRad="38100" dist="38100" dir="2700000" algn="tl">
                    <a:srgbClr val="000000"/>
                  </a:outerShdw>
                </a:effectLst>
              </a:rPr>
              <a:t>to whom we gave no such commandment</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7906676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the apostles uses the words “tradition, delivered and received” </a:t>
            </a:r>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are speaking of God’s will being delivered.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11:2, 23; 15:3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79961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I praise you, brethren, that you remember me in all things and </a:t>
            </a:r>
            <a:r>
              <a:rPr lang="en-US" altLang="en-US" u="sng" dirty="0">
                <a:effectLst>
                  <a:outerShdw blurRad="38100" dist="38100" dir="2700000" algn="tl">
                    <a:srgbClr val="000000"/>
                  </a:outerShdw>
                </a:effectLst>
              </a:rPr>
              <a:t>keep the traditions</a:t>
            </a:r>
            <a:r>
              <a:rPr lang="en-US" altLang="en-US" dirty="0">
                <a:effectLst>
                  <a:outerShdw blurRad="38100" dist="38100" dir="2700000" algn="tl">
                    <a:srgbClr val="000000"/>
                  </a:outerShdw>
                </a:effectLst>
              </a:rPr>
              <a:t> just as </a:t>
            </a:r>
            <a:r>
              <a:rPr lang="en-US" altLang="en-US" u="sng" dirty="0">
                <a:effectLst>
                  <a:outerShdw blurRad="38100" dist="38100" dir="2700000" algn="tl">
                    <a:srgbClr val="000000"/>
                  </a:outerShdw>
                </a:effectLst>
              </a:rPr>
              <a:t>I delivered them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623839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I received from the Lord</a:t>
            </a:r>
            <a:r>
              <a:rPr lang="en-US" altLang="en-US" dirty="0">
                <a:effectLst>
                  <a:outerShdw blurRad="38100" dist="38100" dir="2700000" algn="tl">
                    <a:srgbClr val="000000"/>
                  </a:outerShdw>
                </a:effectLst>
              </a:rPr>
              <a:t> that which </a:t>
            </a:r>
            <a:r>
              <a:rPr lang="en-US" altLang="en-US" u="sng" dirty="0">
                <a:effectLst>
                  <a:outerShdw blurRad="38100" dist="38100" dir="2700000" algn="tl">
                    <a:srgbClr val="000000"/>
                  </a:outerShdw>
                </a:effectLst>
              </a:rPr>
              <a:t>I also delivered to you</a:t>
            </a:r>
            <a:r>
              <a:rPr lang="en-US" altLang="en-US" dirty="0">
                <a:effectLst>
                  <a:outerShdw blurRad="38100" dist="38100" dir="2700000" algn="tl">
                    <a:srgbClr val="000000"/>
                  </a:outerShdw>
                </a:effectLst>
              </a:rPr>
              <a:t>: that the Lord Jesus on the same night in which He was betrayed took bread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546968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15:3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I delivered to you</a:t>
            </a:r>
            <a:r>
              <a:rPr lang="en-US" altLang="en-US" dirty="0">
                <a:effectLst>
                  <a:outerShdw blurRad="38100" dist="38100" dir="2700000" algn="tl">
                    <a:srgbClr val="000000"/>
                  </a:outerShdw>
                </a:effectLst>
              </a:rPr>
              <a:t> first of all </a:t>
            </a:r>
            <a:r>
              <a:rPr lang="en-US" altLang="en-US" u="sng" dirty="0">
                <a:effectLst>
                  <a:outerShdw blurRad="38100" dist="38100" dir="2700000" algn="tl">
                    <a:srgbClr val="000000"/>
                  </a:outerShdw>
                </a:effectLst>
              </a:rPr>
              <a:t>that which I also received</a:t>
            </a:r>
            <a:r>
              <a:rPr lang="en-US" altLang="en-US" dirty="0">
                <a:effectLst>
                  <a:outerShdw blurRad="38100" dist="38100" dir="2700000" algn="tl">
                    <a:srgbClr val="000000"/>
                  </a:outerShdw>
                </a:effectLst>
              </a:rPr>
              <a:t>: that Christ died for our sins according to the Scriptures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03398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To </a:t>
            </a:r>
            <a:r>
              <a:rPr lang="en-US" altLang="en-US" dirty="0">
                <a:effectLst>
                  <a:outerShdw blurRad="38100" dist="38100" dir="2700000" algn="tl">
                    <a:srgbClr val="000000"/>
                  </a:outerShdw>
                </a:effectLst>
              </a:rPr>
              <a:t>fail to obey the “tradition” delivered from the apostles is to forsake </a:t>
            </a:r>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Christ Himself. </a:t>
            </a:r>
            <a:r>
              <a:rPr lang="en-US" altLang="en-US" b="1" dirty="0">
                <a:effectLst>
                  <a:outerShdw blurRad="38100" dist="38100" dir="2700000" algn="tl">
                    <a:srgbClr val="000000"/>
                  </a:outerShdw>
                </a:effectLst>
              </a:rPr>
              <a:t>(2 Thess 3:6, 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898461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Thessalonians 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we command you, brethren, in the name of our Lord Jesus Christ, that you withdraw from every brother who walks disorderly and </a:t>
            </a:r>
            <a:r>
              <a:rPr lang="en-US" altLang="en-US" u="sng" dirty="0">
                <a:effectLst>
                  <a:outerShdw blurRad="38100" dist="38100" dir="2700000" algn="tl">
                    <a:srgbClr val="000000"/>
                  </a:outerShdw>
                </a:effectLst>
              </a:rPr>
              <a:t>not according to the tradition which he received from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377065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Should we restore the church to the 1st century way of holiness?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Thessalonians 3:14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if anyone does not obey </a:t>
            </a:r>
            <a:r>
              <a:rPr lang="en-US" altLang="en-US" u="sng" dirty="0">
                <a:effectLst>
                  <a:outerShdw blurRad="38100" dist="38100" dir="2700000" algn="tl">
                    <a:srgbClr val="000000"/>
                  </a:outerShdw>
                </a:effectLst>
              </a:rPr>
              <a:t>our word in this epi</a:t>
            </a:r>
            <a:r>
              <a:rPr lang="en-US" altLang="en-US" dirty="0">
                <a:effectLst>
                  <a:outerShdw blurRad="38100" dist="38100" dir="2700000" algn="tl">
                    <a:srgbClr val="000000"/>
                  </a:outerShdw>
                </a:effectLst>
              </a:rPr>
              <a:t>stle</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note that person and do not keep company with him, that he may be ashamed. </a:t>
            </a:r>
          </a:p>
        </p:txBody>
      </p:sp>
    </p:spTree>
    <p:extLst>
      <p:ext uri="{BB962C8B-B14F-4D97-AF65-F5344CB8AC3E}">
        <p14:creationId xmlns:p14="http://schemas.microsoft.com/office/powerpoint/2010/main" val="24205434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5699</TotalTime>
  <Words>5466</Words>
  <Application>Microsoft Office PowerPoint</Application>
  <PresentationFormat>On-screen Show (4:3)</PresentationFormat>
  <Paragraphs>302</Paragraphs>
  <Slides>100</Slides>
  <Notes>79</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Default Design</vt:lpstr>
      <vt:lpstr>How Shall We Handle the Words of  God?</vt:lpstr>
      <vt:lpstr>Everything that God does is a reflection of His character</vt:lpstr>
      <vt:lpstr>Everything that God does is a reflection of His character</vt:lpstr>
      <vt:lpstr>Everything that God does is a reflection of His character</vt:lpstr>
      <vt:lpstr>Everything that God does is a reflection of His character</vt:lpstr>
      <vt:lpstr>Everything that God does is a reflection of His character</vt:lpstr>
      <vt:lpstr>Everything that God does is a reflection of His character</vt:lpstr>
      <vt:lpstr>Everything that God does is a reflection of His character</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Our salvation comes through the delivered words of the apostles</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God has revealed His nature by delivering words that teach us to change</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lpstr>Should we restore the church to the 1st century way of holiness?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130</cp:revision>
  <dcterms:created xsi:type="dcterms:W3CDTF">2011-01-22T21:17:58Z</dcterms:created>
  <dcterms:modified xsi:type="dcterms:W3CDTF">2018-03-26T21:50:38Z</dcterms:modified>
</cp:coreProperties>
</file>