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  <p:embeddedFont>
      <p:font typeface="Palatino Linotype" panose="02040502050505030304" pitchFamily="18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10074-E765-4EAB-9A74-1FBA6C74CB74}" type="datetimeFigureOut">
              <a:rPr lang="en-US" smtClean="0"/>
              <a:t>7/8/2018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9879-E3A6-4CC0-A272-2943E9B94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024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10074-E765-4EAB-9A74-1FBA6C74CB74}" type="datetimeFigureOut">
              <a:rPr lang="en-US" smtClean="0"/>
              <a:t>7/8/2018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9879-E3A6-4CC0-A272-2943E9B94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86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10074-E765-4EAB-9A74-1FBA6C74CB74}" type="datetimeFigureOut">
              <a:rPr lang="en-US" smtClean="0"/>
              <a:t>7/8/2018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9879-E3A6-4CC0-A272-2943E9B94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584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10074-E765-4EAB-9A74-1FBA6C74CB74}" type="datetimeFigureOut">
              <a:rPr lang="en-US" smtClean="0"/>
              <a:t>7/8/2018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9879-E3A6-4CC0-A272-2943E9B94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623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10074-E765-4EAB-9A74-1FBA6C74CB74}" type="datetimeFigureOut">
              <a:rPr lang="en-US" smtClean="0"/>
              <a:t>7/8/2018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9879-E3A6-4CC0-A272-2943E9B94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694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10074-E765-4EAB-9A74-1FBA6C74CB74}" type="datetimeFigureOut">
              <a:rPr lang="en-US" smtClean="0"/>
              <a:t>7/8/2018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9879-E3A6-4CC0-A272-2943E9B94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900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10074-E765-4EAB-9A74-1FBA6C74CB74}" type="datetimeFigureOut">
              <a:rPr lang="en-US" smtClean="0"/>
              <a:t>7/8/2018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9879-E3A6-4CC0-A272-2943E9B94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145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10074-E765-4EAB-9A74-1FBA6C74CB74}" type="datetimeFigureOut">
              <a:rPr lang="en-US" smtClean="0"/>
              <a:t>7/8/2018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9879-E3A6-4CC0-A272-2943E9B94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892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10074-E765-4EAB-9A74-1FBA6C74CB74}" type="datetimeFigureOut">
              <a:rPr lang="en-US" smtClean="0"/>
              <a:t>7/8/2018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9879-E3A6-4CC0-A272-2943E9B94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791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10074-E765-4EAB-9A74-1FBA6C74CB74}" type="datetimeFigureOut">
              <a:rPr lang="en-US" smtClean="0"/>
              <a:t>7/8/2018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9879-E3A6-4CC0-A272-2943E9B94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70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10074-E765-4EAB-9A74-1FBA6C74CB74}" type="datetimeFigureOut">
              <a:rPr lang="en-US" smtClean="0"/>
              <a:t>7/8/2018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9879-E3A6-4CC0-A272-2943E9B94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644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10074-E765-4EAB-9A74-1FBA6C74CB74}" type="datetimeFigureOut">
              <a:rPr lang="en-US" smtClean="0"/>
              <a:t>7/8/2018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89879-E3A6-4CC0-A272-2943E9B94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364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20EB187-900F-4AF5-813B-101456D9F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E0FF42-873F-49AD-A4F1-B91DC56B97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0" r="-2" b="-2"/>
          <a:stretch/>
        </p:blipFill>
        <p:spPr>
          <a:xfrm>
            <a:off x="20" y="1"/>
            <a:ext cx="9143980" cy="685799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24D17C8-E9C2-48A4-AA36-D7048A6CCC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41918" y="2286000"/>
            <a:ext cx="0" cy="22860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1D33EC8-557F-4872-A95B-F71A994B89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50978" y="1200152"/>
            <a:ext cx="5993002" cy="4457696"/>
          </a:xfrm>
        </p:spPr>
        <p:txBody>
          <a:bodyPr anchor="ctr">
            <a:normAutofit/>
          </a:bodyPr>
          <a:lstStyle/>
          <a:p>
            <a:pPr algn="l"/>
            <a:r>
              <a:rPr lang="en-US" dirty="0">
                <a:solidFill>
                  <a:srgbClr val="FFFFFF"/>
                </a:solidFill>
                <a:latin typeface="Palatino Linotype" panose="02040502050505030304" pitchFamily="18" charset="0"/>
              </a:rPr>
              <a:t>Learning from </a:t>
            </a:r>
            <a:br>
              <a:rPr lang="en-US" dirty="0">
                <a:solidFill>
                  <a:srgbClr val="FFFFFF"/>
                </a:solidFill>
                <a:latin typeface="Palatino Linotype" panose="02040502050505030304" pitchFamily="18" charset="0"/>
              </a:rPr>
            </a:br>
            <a:r>
              <a:rPr lang="en-US" dirty="0">
                <a:solidFill>
                  <a:srgbClr val="FFFFFF"/>
                </a:solidFill>
                <a:latin typeface="Palatino Linotype" panose="02040502050505030304" pitchFamily="18" charset="0"/>
              </a:rPr>
              <a:t>the Fall of Israel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1DA104-0C02-4057-B1EC-A440AC7074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710" y="1200152"/>
            <a:ext cx="2379164" cy="4457696"/>
          </a:xfrm>
        </p:spPr>
        <p:txBody>
          <a:bodyPr anchor="ctr">
            <a:normAutofit/>
          </a:bodyPr>
          <a:lstStyle/>
          <a:p>
            <a:pPr algn="r"/>
            <a:r>
              <a:rPr lang="en-US" sz="3200" dirty="0">
                <a:solidFill>
                  <a:srgbClr val="FFFFFF"/>
                </a:solidFill>
                <a:latin typeface="Palatino Linotype" panose="02040502050505030304" pitchFamily="18" charset="0"/>
              </a:rPr>
              <a:t>II Kings 17</a:t>
            </a:r>
          </a:p>
        </p:txBody>
      </p:sp>
    </p:spTree>
    <p:extLst>
      <p:ext uri="{BB962C8B-B14F-4D97-AF65-F5344CB8AC3E}">
        <p14:creationId xmlns:p14="http://schemas.microsoft.com/office/powerpoint/2010/main" val="10492870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455D2C-EA5E-444B-9FF4-2EE62D1AC9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/>
          </a:blip>
          <a:srcRect l="11000" r="-1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CB9702-02CC-40A1-8334-6DAFC84F2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54" y="176211"/>
            <a:ext cx="8416496" cy="1009651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FFFFFF"/>
                </a:solidFill>
                <a:latin typeface="Palatino Linotype" panose="02040502050505030304" pitchFamily="18" charset="0"/>
              </a:rPr>
              <a:t>Factors Behind the Fall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192CE-BE7C-4C1D-8881-E7D6CAF5D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11019"/>
            <a:ext cx="9143980" cy="4621824"/>
          </a:xfrm>
        </p:spPr>
        <p:txBody>
          <a:bodyPr>
            <a:normAutofit/>
          </a:bodyPr>
          <a:lstStyle/>
          <a:p>
            <a:r>
              <a:rPr lang="en-US" sz="3100" dirty="0">
                <a:solidFill>
                  <a:srgbClr val="FFFFFF"/>
                </a:solidFill>
                <a:latin typeface="Palatino Linotype" panose="02040502050505030304" pitchFamily="18" charset="0"/>
              </a:rPr>
              <a:t>While God always remembered His people, Israel failed to keep Him before their eyes.</a:t>
            </a:r>
            <a:br>
              <a:rPr lang="en-US" sz="3100" dirty="0">
                <a:solidFill>
                  <a:srgbClr val="FFFFFF"/>
                </a:solidFill>
                <a:latin typeface="Palatino Linotype" panose="02040502050505030304" pitchFamily="18" charset="0"/>
              </a:rPr>
            </a:br>
            <a:endParaRPr lang="en-US" sz="3100" dirty="0">
              <a:solidFill>
                <a:srgbClr val="FFFFFF"/>
              </a:solidFill>
              <a:latin typeface="Palatino Linotype" panose="02040502050505030304" pitchFamily="18" charset="0"/>
            </a:endParaRPr>
          </a:p>
          <a:p>
            <a:r>
              <a:rPr lang="en-US" sz="3100" dirty="0">
                <a:solidFill>
                  <a:srgbClr val="FFFFFF"/>
                </a:solidFill>
                <a:latin typeface="Palatino Linotype" panose="02040502050505030304" pitchFamily="18" charset="0"/>
              </a:rPr>
              <a:t>Israel constantly struggled with the need to have their trust in something they could see and touch.</a:t>
            </a:r>
            <a:br>
              <a:rPr lang="en-US" sz="3100" dirty="0">
                <a:solidFill>
                  <a:srgbClr val="FFFFFF"/>
                </a:solidFill>
                <a:latin typeface="Palatino Linotype" panose="02040502050505030304" pitchFamily="18" charset="0"/>
              </a:rPr>
            </a:br>
            <a:endParaRPr lang="en-US" sz="3100" dirty="0">
              <a:solidFill>
                <a:srgbClr val="FFFFFF"/>
              </a:solidFill>
              <a:latin typeface="Palatino Linotype" panose="02040502050505030304" pitchFamily="18" charset="0"/>
            </a:endParaRPr>
          </a:p>
          <a:p>
            <a:r>
              <a:rPr lang="en-US" sz="3100" dirty="0">
                <a:solidFill>
                  <a:srgbClr val="FFFFFF"/>
                </a:solidFill>
                <a:latin typeface="Palatino Linotype" panose="02040502050505030304" pitchFamily="18" charset="0"/>
              </a:rPr>
              <a:t>Whenever God extended mercy through the prophets, Israel would respond with rejection.</a:t>
            </a:r>
          </a:p>
        </p:txBody>
      </p:sp>
    </p:spTree>
    <p:extLst>
      <p:ext uri="{BB962C8B-B14F-4D97-AF65-F5344CB8AC3E}">
        <p14:creationId xmlns:p14="http://schemas.microsoft.com/office/powerpoint/2010/main" val="3867882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455D2C-EA5E-444B-9FF4-2EE62D1AC9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/>
          </a:blip>
          <a:srcRect l="11000" r="-1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CB9702-02CC-40A1-8334-6DAFC84F2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54" y="176211"/>
            <a:ext cx="8416496" cy="1009651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FFFFFF"/>
                </a:solidFill>
                <a:latin typeface="Palatino Linotype" panose="02040502050505030304" pitchFamily="18" charset="0"/>
              </a:rPr>
              <a:t>Factors Behind the Fall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192CE-BE7C-4C1D-8881-E7D6CAF5D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11019"/>
            <a:ext cx="9143980" cy="4621824"/>
          </a:xfrm>
        </p:spPr>
        <p:txBody>
          <a:bodyPr>
            <a:normAutofit/>
          </a:bodyPr>
          <a:lstStyle/>
          <a:p>
            <a:r>
              <a:rPr lang="en-US" sz="3100" dirty="0">
                <a:solidFill>
                  <a:srgbClr val="FFFFFF"/>
                </a:solidFill>
                <a:latin typeface="Palatino Linotype" panose="02040502050505030304" pitchFamily="18" charset="0"/>
              </a:rPr>
              <a:t>Israel placed no real value on their Covenant with God. It was a cheap object to be discarded. </a:t>
            </a:r>
            <a:br>
              <a:rPr lang="en-US" sz="3100" dirty="0">
                <a:solidFill>
                  <a:srgbClr val="FFFFFF"/>
                </a:solidFill>
                <a:latin typeface="Palatino Linotype" panose="02040502050505030304" pitchFamily="18" charset="0"/>
              </a:rPr>
            </a:br>
            <a:br>
              <a:rPr lang="en-US" sz="3100" dirty="0">
                <a:solidFill>
                  <a:srgbClr val="FFFFFF"/>
                </a:solidFill>
                <a:latin typeface="Palatino Linotype" panose="02040502050505030304" pitchFamily="18" charset="0"/>
              </a:rPr>
            </a:br>
            <a:endParaRPr lang="en-US" sz="3100" dirty="0">
              <a:solidFill>
                <a:srgbClr val="FFFFFF"/>
              </a:solidFill>
              <a:latin typeface="Palatino Linotype" panose="02040502050505030304" pitchFamily="18" charset="0"/>
            </a:endParaRPr>
          </a:p>
          <a:p>
            <a:r>
              <a:rPr lang="en-US" sz="3100" dirty="0">
                <a:solidFill>
                  <a:srgbClr val="FFFFFF"/>
                </a:solidFill>
                <a:latin typeface="Palatino Linotype" panose="02040502050505030304" pitchFamily="18" charset="0"/>
              </a:rPr>
              <a:t>God held Israel responsible for the ways in which their idolatry affected others like Judah.</a:t>
            </a:r>
          </a:p>
        </p:txBody>
      </p:sp>
    </p:spTree>
    <p:extLst>
      <p:ext uri="{BB962C8B-B14F-4D97-AF65-F5344CB8AC3E}">
        <p14:creationId xmlns:p14="http://schemas.microsoft.com/office/powerpoint/2010/main" val="21176081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455D2C-EA5E-444B-9FF4-2EE62D1AC9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/>
          </a:blip>
          <a:srcRect l="11000" r="-1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CB9702-02CC-40A1-8334-6DAFC84F2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53" y="176211"/>
            <a:ext cx="8736228" cy="1009651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FFFFFF"/>
                </a:solidFill>
                <a:latin typeface="Palatino Linotype" panose="02040502050505030304" pitchFamily="18" charset="0"/>
              </a:rPr>
              <a:t>Are These Factors Familiar?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192CE-BE7C-4C1D-8881-E7D6CAF5D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75095"/>
            <a:ext cx="9143980" cy="462182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100" dirty="0">
                <a:solidFill>
                  <a:srgbClr val="FFFFFF"/>
                </a:solidFill>
                <a:latin typeface="Palatino Linotype" panose="02040502050505030304" pitchFamily="18" charset="0"/>
              </a:rPr>
              <a:t>Do we struggle to remember what God has done?</a:t>
            </a:r>
          </a:p>
          <a:p>
            <a:pPr>
              <a:lnSpc>
                <a:spcPct val="150000"/>
              </a:lnSpc>
            </a:pPr>
            <a:r>
              <a:rPr lang="en-US" sz="3100" dirty="0">
                <a:solidFill>
                  <a:srgbClr val="FFFFFF"/>
                </a:solidFill>
                <a:latin typeface="Palatino Linotype" panose="02040502050505030304" pitchFamily="18" charset="0"/>
              </a:rPr>
              <a:t>Are we tempted to trust in the physical?</a:t>
            </a:r>
          </a:p>
          <a:p>
            <a:pPr>
              <a:lnSpc>
                <a:spcPct val="150000"/>
              </a:lnSpc>
            </a:pPr>
            <a:r>
              <a:rPr lang="en-US" sz="3100" dirty="0">
                <a:solidFill>
                  <a:srgbClr val="FFFFFF"/>
                </a:solidFill>
                <a:latin typeface="Palatino Linotype" panose="02040502050505030304" pitchFamily="18" charset="0"/>
              </a:rPr>
              <a:t>Do we take God’s mercy for granted?</a:t>
            </a:r>
          </a:p>
          <a:p>
            <a:pPr>
              <a:lnSpc>
                <a:spcPct val="150000"/>
              </a:lnSpc>
            </a:pPr>
            <a:r>
              <a:rPr lang="en-US" sz="3100" dirty="0">
                <a:solidFill>
                  <a:srgbClr val="FFFFFF"/>
                </a:solidFill>
                <a:latin typeface="Palatino Linotype" panose="02040502050505030304" pitchFamily="18" charset="0"/>
              </a:rPr>
              <a:t>Is our covenant with God something we treasure?</a:t>
            </a:r>
          </a:p>
          <a:p>
            <a:pPr>
              <a:lnSpc>
                <a:spcPct val="150000"/>
              </a:lnSpc>
            </a:pPr>
            <a:r>
              <a:rPr lang="en-US" sz="3100" dirty="0">
                <a:solidFill>
                  <a:srgbClr val="FFFFFF"/>
                </a:solidFill>
                <a:latin typeface="Palatino Linotype" panose="02040502050505030304" pitchFamily="18" charset="0"/>
              </a:rPr>
              <a:t>Are we influencing others for good or evil?</a:t>
            </a:r>
          </a:p>
        </p:txBody>
      </p:sp>
    </p:spTree>
    <p:extLst>
      <p:ext uri="{BB962C8B-B14F-4D97-AF65-F5344CB8AC3E}">
        <p14:creationId xmlns:p14="http://schemas.microsoft.com/office/powerpoint/2010/main" val="20899075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</TotalTime>
  <Words>99</Words>
  <Application>Microsoft Office PowerPoint</Application>
  <PresentationFormat>On-screen Show (4:3)</PresentationFormat>
  <Paragraphs>15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Calibri</vt:lpstr>
      <vt:lpstr>Arial</vt:lpstr>
      <vt:lpstr>Palatino Linotype</vt:lpstr>
      <vt:lpstr>Calibri Light</vt:lpstr>
      <vt:lpstr>Office Theme</vt:lpstr>
      <vt:lpstr>Learning from  the Fall of Israel</vt:lpstr>
      <vt:lpstr>Factors Behind the Fall</vt:lpstr>
      <vt:lpstr>Factors Behind the Fall</vt:lpstr>
      <vt:lpstr>Are These Factors Familiar?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from  the Fall of Israel</dc:title>
  <dc:creator>Seth Mauldin</dc:creator>
  <cp:lastModifiedBy>Seth Mauldin</cp:lastModifiedBy>
  <cp:revision>4</cp:revision>
  <dcterms:created xsi:type="dcterms:W3CDTF">2018-07-08T10:51:08Z</dcterms:created>
  <dcterms:modified xsi:type="dcterms:W3CDTF">2018-07-08T11:15:50Z</dcterms:modified>
</cp:coreProperties>
</file>