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High Tower Text" panose="02040502050506030303" pitchFamily="18" charset="0"/>
      <p:regular r:id="rId13"/>
      <p:italic r:id="rId14"/>
    </p:embeddedFont>
    <p:embeddedFont>
      <p:font typeface="Perpetua Titling MT" panose="02020502060505020804" pitchFamily="18" charset="0"/>
      <p:regular r:id="rId15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BB3A-FB91-4A07-9764-854110DC8DE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9A-7D77-4DBD-BAF5-53A4A9E4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7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BB3A-FB91-4A07-9764-854110DC8DE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9A-7D77-4DBD-BAF5-53A4A9E4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7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BB3A-FB91-4A07-9764-854110DC8DE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9A-7D77-4DBD-BAF5-53A4A9E4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BB3A-FB91-4A07-9764-854110DC8DE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9A-7D77-4DBD-BAF5-53A4A9E4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5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BB3A-FB91-4A07-9764-854110DC8DE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9A-7D77-4DBD-BAF5-53A4A9E4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BB3A-FB91-4A07-9764-854110DC8DE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9A-7D77-4DBD-BAF5-53A4A9E4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BB3A-FB91-4A07-9764-854110DC8DE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9A-7D77-4DBD-BAF5-53A4A9E4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2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BB3A-FB91-4A07-9764-854110DC8DE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9A-7D77-4DBD-BAF5-53A4A9E4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9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BB3A-FB91-4A07-9764-854110DC8DE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9A-7D77-4DBD-BAF5-53A4A9E4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BB3A-FB91-4A07-9764-854110DC8DE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9A-7D77-4DBD-BAF5-53A4A9E4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7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BB3A-FB91-4A07-9764-854110DC8DE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3A49A-7D77-4DBD-BAF5-53A4A9E4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7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BB3A-FB91-4A07-9764-854110DC8DE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3A49A-7D77-4DBD-BAF5-53A4A9E4D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1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one wall&#10;&#10;Description automatically generated">
            <a:extLst>
              <a:ext uri="{FF2B5EF4-FFF2-40B4-BE49-F238E27FC236}">
                <a16:creationId xmlns:a16="http://schemas.microsoft.com/office/drawing/2014/main" id="{F7640C23-449D-430F-B91A-C90235D47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731B22-52A2-4863-A80E-F15AED8F1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390" y="1248337"/>
            <a:ext cx="7625219" cy="2900518"/>
          </a:xfrm>
        </p:spPr>
        <p:txBody>
          <a:bodyPr>
            <a:normAutofit/>
          </a:bodyPr>
          <a:lstStyle/>
          <a:p>
            <a:r>
              <a:rPr lang="en-US" sz="5600" b="1" dirty="0">
                <a:solidFill>
                  <a:srgbClr val="FFFFFF"/>
                </a:solidFill>
                <a:latin typeface="Perpetua Titling MT" panose="02020502060505020804" pitchFamily="18" charset="0"/>
              </a:rPr>
              <a:t>Dealing with Discouragement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E8ED8-4401-4392-86BE-B4A0D3EBD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erpetua Titling MT" panose="02020502060505020804" pitchFamily="18" charset="0"/>
              </a:rPr>
              <a:t>Jeremiah 15</a:t>
            </a:r>
          </a:p>
        </p:txBody>
      </p:sp>
    </p:spTree>
    <p:extLst>
      <p:ext uri="{BB962C8B-B14F-4D97-AF65-F5344CB8AC3E}">
        <p14:creationId xmlns:p14="http://schemas.microsoft.com/office/powerpoint/2010/main" val="2056765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one wall&#10;&#10;Description automatically generated">
            <a:extLst>
              <a:ext uri="{FF2B5EF4-FFF2-40B4-BE49-F238E27FC236}">
                <a16:creationId xmlns:a16="http://schemas.microsoft.com/office/drawing/2014/main" id="{129104B9-ED3D-4E16-8D3E-EC8158E7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C6BE-99C0-4909-B181-9D29E2F35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0677"/>
            <a:ext cx="914397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  <a:t>Jeremiah reminds us to </a:t>
            </a:r>
            <a:b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</a:br>
            <a:r>
              <a:rPr lang="en-US" sz="4800" b="1" u="sng" dirty="0">
                <a:solidFill>
                  <a:srgbClr val="FFFFFF"/>
                </a:solidFill>
                <a:latin typeface="High Tower Text" panose="02040502050506030303" pitchFamily="18" charset="0"/>
              </a:rPr>
              <a:t>prepare ourselves for the conflicts </a:t>
            </a:r>
            <a: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  <a:t>that come as a result from standing up for the truth.</a:t>
            </a:r>
          </a:p>
        </p:txBody>
      </p:sp>
    </p:spTree>
    <p:extLst>
      <p:ext uri="{BB962C8B-B14F-4D97-AF65-F5344CB8AC3E}">
        <p14:creationId xmlns:p14="http://schemas.microsoft.com/office/powerpoint/2010/main" val="1015576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one wall&#10;&#10;Description automatically generated">
            <a:extLst>
              <a:ext uri="{FF2B5EF4-FFF2-40B4-BE49-F238E27FC236}">
                <a16:creationId xmlns:a16="http://schemas.microsoft.com/office/drawing/2014/main" id="{129104B9-ED3D-4E16-8D3E-EC8158E7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C6BE-99C0-4909-B181-9D29E2F35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  <a:t>Jeremiah’s life also </a:t>
            </a:r>
            <a:b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</a:br>
            <a:r>
              <a:rPr lang="en-US" sz="4800" b="1" u="sng" dirty="0">
                <a:solidFill>
                  <a:srgbClr val="FFFFFF"/>
                </a:solidFill>
                <a:latin typeface="High Tower Text" panose="02040502050506030303" pitchFamily="18" charset="0"/>
              </a:rPr>
              <a:t>demonstrates the loneliness</a:t>
            </a:r>
            <a: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  <a:t> </a:t>
            </a:r>
            <a:b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</a:br>
            <a: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  <a:t>that can result from a refusal </a:t>
            </a:r>
            <a:b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</a:br>
            <a: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  <a:t>to compromise your beliefs.</a:t>
            </a:r>
          </a:p>
        </p:txBody>
      </p:sp>
    </p:spTree>
    <p:extLst>
      <p:ext uri="{BB962C8B-B14F-4D97-AF65-F5344CB8AC3E}">
        <p14:creationId xmlns:p14="http://schemas.microsoft.com/office/powerpoint/2010/main" val="1186399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one wall&#10;&#10;Description automatically generated">
            <a:extLst>
              <a:ext uri="{FF2B5EF4-FFF2-40B4-BE49-F238E27FC236}">
                <a16:creationId xmlns:a16="http://schemas.microsoft.com/office/drawing/2014/main" id="{129104B9-ED3D-4E16-8D3E-EC8158E7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C6BE-99C0-4909-B181-9D29E2F35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51302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  <a:t>Jeremiah’s despair reached a boiling point when he </a:t>
            </a:r>
            <a:b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</a:br>
            <a:r>
              <a:rPr lang="en-US" sz="4800" b="1" u="sng" dirty="0">
                <a:solidFill>
                  <a:srgbClr val="FFFFFF"/>
                </a:solidFill>
                <a:latin typeface="High Tower Text" panose="02040502050506030303" pitchFamily="18" charset="0"/>
              </a:rPr>
              <a:t>failed to resolve his doubts</a:t>
            </a:r>
            <a: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11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one wall&#10;&#10;Description automatically generated">
            <a:extLst>
              <a:ext uri="{FF2B5EF4-FFF2-40B4-BE49-F238E27FC236}">
                <a16:creationId xmlns:a16="http://schemas.microsoft.com/office/drawing/2014/main" id="{129104B9-ED3D-4E16-8D3E-EC8158E7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C6BE-99C0-4909-B181-9D29E2F35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914398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  <a:t>God’s first step for Jeremiah </a:t>
            </a:r>
            <a:b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</a:br>
            <a: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  <a:t>was to return to the Lord.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FFFFFF"/>
              </a:solidFill>
              <a:latin typeface="High Tower Text" panose="02040502050506030303" pitchFamily="18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  <a:latin typeface="High Tower Text" panose="02040502050506030303" pitchFamily="18" charset="0"/>
              </a:rPr>
              <a:t>His second, was to remind the prophet that being on God’s side strengthens us in all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2383721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Perpetua Titling MT</vt:lpstr>
      <vt:lpstr>Calibri Light</vt:lpstr>
      <vt:lpstr>Calibri</vt:lpstr>
      <vt:lpstr>High Tower Text</vt:lpstr>
      <vt:lpstr>Office Theme</vt:lpstr>
      <vt:lpstr>Dealing with Discouragement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Discouragement</dc:title>
  <dc:creator>Seth Mauldin</dc:creator>
  <cp:lastModifiedBy>Seth Mauldin</cp:lastModifiedBy>
  <cp:revision>2</cp:revision>
  <dcterms:created xsi:type="dcterms:W3CDTF">2018-11-11T11:40:48Z</dcterms:created>
  <dcterms:modified xsi:type="dcterms:W3CDTF">2018-11-11T11:49:27Z</dcterms:modified>
</cp:coreProperties>
</file>