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60" r:id="rId3"/>
    <p:sldId id="264" r:id="rId4"/>
    <p:sldId id="261" r:id="rId5"/>
    <p:sldId id="262" r:id="rId6"/>
    <p:sldId id="265" r:id="rId7"/>
    <p:sldId id="263" r:id="rId8"/>
    <p:sldId id="259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igh Tower Text" panose="02040502050506030303" pitchFamily="18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4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2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5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8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0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0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5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4690-C1D5-4AB2-AC00-46E7D85DDD1A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8868-A681-4B47-93B7-853166D6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3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sky, outdoor object&#10;&#10;Description automatically generated">
            <a:extLst>
              <a:ext uri="{FF2B5EF4-FFF2-40B4-BE49-F238E27FC236}">
                <a16:creationId xmlns:a16="http://schemas.microsoft.com/office/drawing/2014/main" id="{EF2EA076-0909-464D-8C12-04498CDD7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70D7A-AED9-43CC-8740-BF7D9C2B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442" y="3429000"/>
            <a:ext cx="4261558" cy="168063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igh Tower Text" panose="02040502050506030303" pitchFamily="18" charset="0"/>
              </a:rPr>
              <a:t>Exploring the Ethics </a:t>
            </a:r>
            <a:br>
              <a:rPr lang="en-US" sz="3600" dirty="0">
                <a:latin typeface="High Tower Text" panose="02040502050506030303" pitchFamily="18" charset="0"/>
              </a:rPr>
            </a:br>
            <a:r>
              <a:rPr lang="en-US" sz="3600" dirty="0">
                <a:latin typeface="High Tower Text" panose="02040502050506030303" pitchFamily="18" charset="0"/>
              </a:rPr>
              <a:t>of the Kings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FD923-D261-4BBA-9B19-96991CE8A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7637" y="5243376"/>
            <a:ext cx="3247697" cy="512463"/>
          </a:xfrm>
        </p:spPr>
        <p:txBody>
          <a:bodyPr>
            <a:normAutofit/>
          </a:bodyPr>
          <a:lstStyle/>
          <a:p>
            <a:endParaRPr lang="en-US" sz="17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0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CFB7D-9C43-474D-8BAD-C2805141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29FDE6-E849-408F-B9F6-2C21F1CA7D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A745-AE8F-4AE4-9E0A-DF7DBC56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1037140"/>
            <a:ext cx="8843375" cy="489613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Being determined to find the truth does not mean you’ve set yourself up as an unmerciful judge.</a:t>
            </a:r>
            <a:br>
              <a:rPr lang="en-US" sz="4000" b="1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endParaRPr lang="en-US" sz="40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We can’t force everyone to follow God’s Word, but we can determine to do so as a group of God’s people.</a:t>
            </a:r>
            <a:b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endParaRPr lang="en-US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217C2-5E43-449D-B388-E16C01A96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0C3E-D21F-4141-B431-3B13D23B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0" y="0"/>
            <a:ext cx="9143999" cy="6858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  <a:t>Kings and Chronicles are not a rich source of material for role models.</a:t>
            </a:r>
            <a:b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endParaRPr lang="en-US" sz="4400" dirty="0">
              <a:solidFill>
                <a:srgbClr val="FFFFFF"/>
              </a:solidFill>
              <a:latin typeface="High Tower Text" panose="02040502050506030303" pitchFamily="18" charset="0"/>
            </a:endParaRPr>
          </a:p>
          <a:p>
            <a: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  <a:t>We must be careful that we take </a:t>
            </a:r>
            <a:b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  <a:t>the intended lessons and not supply our own.</a:t>
            </a:r>
            <a:b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endParaRPr lang="en-US" sz="4400" dirty="0">
              <a:solidFill>
                <a:srgbClr val="FFFFFF"/>
              </a:solidFill>
              <a:latin typeface="High Tower Text" panose="02040502050506030303" pitchFamily="18" charset="0"/>
            </a:endParaRPr>
          </a:p>
          <a:p>
            <a: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  <a:t>It is dangerous to make assumptions about these stories and then make assertions about how God will act.</a:t>
            </a:r>
          </a:p>
        </p:txBody>
      </p:sp>
    </p:spTree>
    <p:extLst>
      <p:ext uri="{BB962C8B-B14F-4D97-AF65-F5344CB8AC3E}">
        <p14:creationId xmlns:p14="http://schemas.microsoft.com/office/powerpoint/2010/main" val="3387164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217C2-5E43-449D-B388-E16C01A96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0C3E-D21F-4141-B431-3B13D23B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0" y="296778"/>
            <a:ext cx="9143999" cy="6561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  <a:t>But the high places were not removed from Israel; nevertheless Asa’s heart was blameless all his days. </a:t>
            </a:r>
            <a:b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  <a:t>- </a:t>
            </a:r>
            <a: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  <a:t>II Chronicles 15:17</a:t>
            </a:r>
            <a:b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endParaRPr lang="en-US" sz="4400" dirty="0">
              <a:solidFill>
                <a:srgbClr val="FFFFFF"/>
              </a:solidFill>
              <a:latin typeface="High Tower Text" panose="02040502050506030303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  <a:latin typeface="High Tower Text" panose="02040502050506030303" pitchFamily="18" charset="0"/>
              </a:rPr>
              <a:t> He walked in the way of his father Asa and did not depart from it, doing right in the sight of the LORD. The high places, however, were not removed; - </a:t>
            </a:r>
            <a: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  <a:t>II Chronicles 20:32-33a</a:t>
            </a:r>
          </a:p>
        </p:txBody>
      </p:sp>
    </p:spTree>
    <p:extLst>
      <p:ext uri="{BB962C8B-B14F-4D97-AF65-F5344CB8AC3E}">
        <p14:creationId xmlns:p14="http://schemas.microsoft.com/office/powerpoint/2010/main" val="314425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CFB7D-9C43-474D-8BAD-C2805141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29FDE6-E849-408F-B9F6-2C21F1CA7D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9D517-F023-42C9-9F12-8497BCCD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" y="120315"/>
            <a:ext cx="8843376" cy="826287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High Tower Text" panose="02040502050506030303" pitchFamily="18" charset="0"/>
              </a:rPr>
              <a:t>What About Those High Places?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A745-AE8F-4AE4-9E0A-DF7DBC56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1" y="1243263"/>
            <a:ext cx="8843375" cy="5409482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The first assumption is that efforts were not made to remove the high places...</a:t>
            </a:r>
            <a:b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endParaRPr lang="en-US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217C2-5E43-449D-B388-E16C01A96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0C3E-D21F-4141-B431-3B13D23B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0" y="296778"/>
            <a:ext cx="9143999" cy="6561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  <a:t>The high places, however, were not removed; </a:t>
            </a:r>
            <a:r>
              <a:rPr lang="en-US" sz="4400" i="1" dirty="0">
                <a:solidFill>
                  <a:srgbClr val="FFFFFF"/>
                </a:solidFill>
                <a:highlight>
                  <a:srgbClr val="FF0000"/>
                </a:highlight>
                <a:latin typeface="High Tower Text" panose="02040502050506030303" pitchFamily="18" charset="0"/>
              </a:rPr>
              <a:t>the people had not yet directed their hearts</a:t>
            </a:r>
            <a: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  <a:t> to the God of their fathers.</a:t>
            </a:r>
          </a:p>
          <a:p>
            <a:pPr marL="0" indent="0">
              <a:buNone/>
            </a:pPr>
            <a:endParaRPr lang="en-US" sz="4400" i="1" dirty="0">
              <a:solidFill>
                <a:srgbClr val="FFFFFF"/>
              </a:solidFill>
              <a:latin typeface="High Tower Text" panose="02040502050506030303" pitchFamily="18" charset="0"/>
            </a:endParaRPr>
          </a:p>
          <a:p>
            <a:pPr marL="0" indent="0">
              <a:buNone/>
            </a:pPr>
            <a: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  <a:t> Jehoash did right in the sight of the LORD all his days in which Jehoiada </a:t>
            </a:r>
            <a:b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  <a:t>the priest instructed him. Only the high places were not taken away; </a:t>
            </a:r>
            <a:r>
              <a:rPr lang="en-US" sz="4400" i="1" dirty="0">
                <a:solidFill>
                  <a:srgbClr val="FFFFFF"/>
                </a:solidFill>
                <a:highlight>
                  <a:srgbClr val="FF0000"/>
                </a:highlight>
                <a:latin typeface="High Tower Text" panose="02040502050506030303" pitchFamily="18" charset="0"/>
              </a:rPr>
              <a:t>the people still sacrificed and burned incense on the high places</a:t>
            </a:r>
          </a:p>
        </p:txBody>
      </p:sp>
    </p:spTree>
    <p:extLst>
      <p:ext uri="{BB962C8B-B14F-4D97-AF65-F5344CB8AC3E}">
        <p14:creationId xmlns:p14="http://schemas.microsoft.com/office/powerpoint/2010/main" val="119518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217C2-5E43-449D-B388-E16C01A96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0C3E-D21F-4141-B431-3B13D23B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0" y="296778"/>
            <a:ext cx="9143999" cy="6561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  <a:t> Only the high places were not taken away; </a:t>
            </a:r>
            <a:r>
              <a:rPr lang="en-US" sz="4400" i="1" dirty="0">
                <a:solidFill>
                  <a:srgbClr val="FFFFFF"/>
                </a:solidFill>
                <a:highlight>
                  <a:srgbClr val="FF0000"/>
                </a:highlight>
                <a:latin typeface="High Tower Text" panose="02040502050506030303" pitchFamily="18" charset="0"/>
              </a:rPr>
              <a:t>the people still sacrificed </a:t>
            </a:r>
            <a: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  <a:t>and burned incense on the high places.</a:t>
            </a:r>
          </a:p>
          <a:p>
            <a:pPr marL="0" indent="0">
              <a:buNone/>
            </a:pPr>
            <a:endParaRPr lang="en-US" sz="4400" i="1" dirty="0">
              <a:solidFill>
                <a:srgbClr val="FFFFFF"/>
              </a:solidFill>
              <a:latin typeface="High Tower Text" panose="02040502050506030303" pitchFamily="18" charset="0"/>
            </a:endParaRPr>
          </a:p>
          <a:p>
            <a:pPr marL="0" indent="0">
              <a:buNone/>
            </a:pPr>
            <a: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  <a:t> He did right in the sight of the LORD, according to all that his father Amaziah had done. Only the high places were not taken away; </a:t>
            </a:r>
            <a:r>
              <a:rPr lang="en-US" sz="4400" i="1" dirty="0">
                <a:solidFill>
                  <a:srgbClr val="FFFFFF"/>
                </a:solidFill>
                <a:highlight>
                  <a:srgbClr val="FF0000"/>
                </a:highlight>
                <a:latin typeface="High Tower Text" panose="02040502050506030303" pitchFamily="18" charset="0"/>
              </a:rPr>
              <a:t>the people still sacrificed</a:t>
            </a:r>
            <a: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  <a:t> and burned incense on the high places.</a:t>
            </a:r>
          </a:p>
          <a:p>
            <a:pPr marL="0" indent="0">
              <a:buNone/>
            </a:pPr>
            <a:r>
              <a:rPr lang="en-US" sz="4400" i="1" dirty="0">
                <a:solidFill>
                  <a:srgbClr val="FFFFFF"/>
                </a:solidFill>
                <a:latin typeface="High Tower Text" panose="02040502050506030303" pitchFamily="18" charset="0"/>
              </a:rPr>
              <a:t> </a:t>
            </a:r>
            <a:endParaRPr lang="en-US" sz="4400" i="1" dirty="0">
              <a:solidFill>
                <a:srgbClr val="FFFFFF"/>
              </a:solidFill>
              <a:highlight>
                <a:srgbClr val="FF0000"/>
              </a:highlight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39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CFB7D-9C43-474D-8BAD-C2805141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29FDE6-E849-408F-B9F6-2C21F1CA7D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9D517-F023-42C9-9F12-8497BCCD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" y="120315"/>
            <a:ext cx="8843376" cy="826287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High Tower Text" panose="02040502050506030303" pitchFamily="18" charset="0"/>
              </a:rPr>
              <a:t>What About Those High Places?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A745-AE8F-4AE4-9E0A-DF7DBC56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1" y="1243263"/>
            <a:ext cx="8843375" cy="5409482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The first assumption is that efforts were not made to remove the high places...</a:t>
            </a:r>
            <a:b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The second is to equate their existence with the king’s participation.</a:t>
            </a:r>
            <a:b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The story of the high places is not about God’s indifference; but a build up to the point where it became too late for Israel. </a:t>
            </a:r>
          </a:p>
          <a:p>
            <a:endParaRPr lang="en-US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CFB7D-9C43-474D-8BAD-C2805141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29FDE6-E849-408F-B9F6-2C21F1CA7D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9D517-F023-42C9-9F12-8497BCCD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" y="120315"/>
            <a:ext cx="8843376" cy="826287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High Tower Text" panose="02040502050506030303" pitchFamily="18" charset="0"/>
              </a:rPr>
              <a:t>What of God’s Mercy to Uzziah?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A745-AE8F-4AE4-9E0A-DF7DBC56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1454234"/>
            <a:ext cx="8843375" cy="4896134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Uzziah was not immediately put to death: Instead, he was given a </a:t>
            </a:r>
            <a:r>
              <a:rPr lang="en-US" sz="3600" b="1" i="1" dirty="0">
                <a:solidFill>
                  <a:schemeClr val="bg1"/>
                </a:solidFill>
                <a:latin typeface="High Tower Text" panose="02040502050506030303" pitchFamily="18" charset="0"/>
              </a:rPr>
              <a:t>long drawn out sentence</a:t>
            </a:r>
            <a: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 of suffering.</a:t>
            </a:r>
            <a:b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b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How we react to God’s mercy makes a strong statement about what we’re seeking.</a:t>
            </a:r>
            <a:b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endParaRPr lang="en-US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CFB7D-9C43-474D-8BAD-C2805141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29FDE6-E849-408F-B9F6-2C21F1CA7D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9D517-F023-42C9-9F12-8497BCCD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4" y="120315"/>
            <a:ext cx="8843376" cy="826287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High Tower Text" panose="02040502050506030303" pitchFamily="18" charset="0"/>
              </a:rPr>
              <a:t>What of David and the Showbread?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A745-AE8F-4AE4-9E0A-DF7DBC56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1454234"/>
            <a:ext cx="8843375" cy="48961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First, Jesus unequivocally states that David and his men were in the wrong.</a:t>
            </a:r>
            <a:b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Second, David took responsibility for his actions causing the death of a city.</a:t>
            </a:r>
            <a:b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Is this a foundation to build on?</a:t>
            </a:r>
            <a:br>
              <a:rPr lang="en-US" sz="3600" b="1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endParaRPr lang="en-US" sz="3600" b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endParaRPr lang="en-US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252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High Tower Text</vt:lpstr>
      <vt:lpstr>Arial</vt:lpstr>
      <vt:lpstr>Calibri Light</vt:lpstr>
      <vt:lpstr>Office Theme</vt:lpstr>
      <vt:lpstr>Exploring the Ethics  of the Kings</vt:lpstr>
      <vt:lpstr>PowerPoint Presentation</vt:lpstr>
      <vt:lpstr>PowerPoint Presentation</vt:lpstr>
      <vt:lpstr>What About Those High Places?</vt:lpstr>
      <vt:lpstr>PowerPoint Presentation</vt:lpstr>
      <vt:lpstr>PowerPoint Presentation</vt:lpstr>
      <vt:lpstr>What About Those High Places?</vt:lpstr>
      <vt:lpstr>What of God’s Mercy to Uzziah?</vt:lpstr>
      <vt:lpstr>What of David and the Showbread?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Ethics  of the Kings</dc:title>
  <dc:creator>Seth Mauldin</dc:creator>
  <cp:lastModifiedBy>Seth Mauldin</cp:lastModifiedBy>
  <cp:revision>16</cp:revision>
  <dcterms:created xsi:type="dcterms:W3CDTF">2018-11-17T19:24:07Z</dcterms:created>
  <dcterms:modified xsi:type="dcterms:W3CDTF">2018-11-18T12:41:13Z</dcterms:modified>
</cp:coreProperties>
</file>