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Impact" panose="020B0806030902050204" pitchFamily="34" charset="0"/>
      <p:regular r:id="rId13"/>
    </p:embeddedFont>
    <p:embeddedFont>
      <p:font typeface="Modern No. 20" panose="02070704070505020303" pitchFamily="18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0B03-E12B-49F7-9E3E-07DB9D087845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A07C-8C9B-405C-850F-D2F623D2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4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0B03-E12B-49F7-9E3E-07DB9D087845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A07C-8C9B-405C-850F-D2F623D2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0B03-E12B-49F7-9E3E-07DB9D087845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A07C-8C9B-405C-850F-D2F623D2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3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0B03-E12B-49F7-9E3E-07DB9D087845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A07C-8C9B-405C-850F-D2F623D2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5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0B03-E12B-49F7-9E3E-07DB9D087845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A07C-8C9B-405C-850F-D2F623D2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9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0B03-E12B-49F7-9E3E-07DB9D087845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A07C-8C9B-405C-850F-D2F623D2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0B03-E12B-49F7-9E3E-07DB9D087845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A07C-8C9B-405C-850F-D2F623D2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4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0B03-E12B-49F7-9E3E-07DB9D087845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A07C-8C9B-405C-850F-D2F623D2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9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0B03-E12B-49F7-9E3E-07DB9D087845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A07C-8C9B-405C-850F-D2F623D2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0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0B03-E12B-49F7-9E3E-07DB9D087845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A07C-8C9B-405C-850F-D2F623D2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9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0B03-E12B-49F7-9E3E-07DB9D087845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A07C-8C9B-405C-850F-D2F623D2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10B03-E12B-49F7-9E3E-07DB9D087845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5A07C-8C9B-405C-850F-D2F623D23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ox, table, book, wall&#10;&#10;Description automatically generated">
            <a:extLst>
              <a:ext uri="{FF2B5EF4-FFF2-40B4-BE49-F238E27FC236}">
                <a16:creationId xmlns:a16="http://schemas.microsoft.com/office/drawing/2014/main" id="{9578EED1-10F2-435E-9639-B6C51B7EA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78D81D-6E3F-4CCE-A685-5C7F14E5A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Modern No. 20" panose="02070704070505020303" pitchFamily="18" charset="0"/>
              </a:rPr>
              <a:t>The High Cost of A Ruined Reputation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C0088-C2E2-40EC-BD98-43A692941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2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Picture 4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9937CF5F-284C-415F-AFD6-F32CC9BE9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584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4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wall&#10;&#10;Description automatically generated">
            <a:extLst>
              <a:ext uri="{FF2B5EF4-FFF2-40B4-BE49-F238E27FC236}">
                <a16:creationId xmlns:a16="http://schemas.microsoft.com/office/drawing/2014/main" id="{CA114117-AC1F-4CC9-BF7E-8CC573789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05"/>
            <a:ext cx="9144000" cy="6769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A54FCE-85CF-41F1-AB8F-5BCB058FDD2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1F70B-9794-4122-BEAC-0C5533FCDC16}"/>
              </a:ext>
            </a:extLst>
          </p:cNvPr>
          <p:cNvSpPr txBox="1"/>
          <p:nvPr/>
        </p:nvSpPr>
        <p:spPr>
          <a:xfrm>
            <a:off x="200416" y="137786"/>
            <a:ext cx="8555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dern No. 20" panose="02070704070505020303" pitchFamily="18" charset="0"/>
              </a:rPr>
              <a:t>The Foundation of Our Influence: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6FC2F-21AB-49E6-8E04-E69EB794E146}"/>
              </a:ext>
            </a:extLst>
          </p:cNvPr>
          <p:cNvSpPr txBox="1"/>
          <p:nvPr/>
        </p:nvSpPr>
        <p:spPr>
          <a:xfrm>
            <a:off x="0" y="1311041"/>
            <a:ext cx="8830851" cy="540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  <a:t>Our character should reflect God’s nature to those around us.</a:t>
            </a:r>
            <a:b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endParaRPr lang="en-US" sz="4250" dirty="0">
              <a:solidFill>
                <a:schemeClr val="bg1"/>
              </a:solidFill>
              <a:latin typeface="Modern No. 20" panose="02070704070505020303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  <a:t>We should have confidence that our behavior backs our message.</a:t>
            </a:r>
            <a:b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endParaRPr lang="en-US" sz="4250" dirty="0">
              <a:solidFill>
                <a:schemeClr val="bg1"/>
              </a:solidFill>
              <a:latin typeface="Modern No. 20" panose="02070704070505020303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  <a:t>Inconsistency will cause others to ignore the gospel.</a:t>
            </a:r>
            <a:r>
              <a:rPr lang="en-US" sz="4800" dirty="0">
                <a:solidFill>
                  <a:schemeClr val="bg1"/>
                </a:solidFill>
                <a:latin typeface="Modern No. 20" panose="020707040705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328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wall&#10;&#10;Description automatically generated">
            <a:extLst>
              <a:ext uri="{FF2B5EF4-FFF2-40B4-BE49-F238E27FC236}">
                <a16:creationId xmlns:a16="http://schemas.microsoft.com/office/drawing/2014/main" id="{CA114117-AC1F-4CC9-BF7E-8CC573789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05"/>
            <a:ext cx="9144000" cy="6769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A54FCE-85CF-41F1-AB8F-5BCB058FDD2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1F70B-9794-4122-BEAC-0C5533FCDC16}"/>
              </a:ext>
            </a:extLst>
          </p:cNvPr>
          <p:cNvSpPr txBox="1"/>
          <p:nvPr/>
        </p:nvSpPr>
        <p:spPr>
          <a:xfrm>
            <a:off x="200416" y="137786"/>
            <a:ext cx="8555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dern No. 20" panose="02070704070505020303" pitchFamily="18" charset="0"/>
              </a:rPr>
              <a:t>A Reflection on Our God: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6FC2F-21AB-49E6-8E04-E69EB794E146}"/>
              </a:ext>
            </a:extLst>
          </p:cNvPr>
          <p:cNvSpPr txBox="1"/>
          <p:nvPr/>
        </p:nvSpPr>
        <p:spPr>
          <a:xfrm>
            <a:off x="0" y="1311041"/>
            <a:ext cx="9144000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  <a:t>The downfall of God’s people allows His enemies to speak ill of Him.</a:t>
            </a:r>
            <a:b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endParaRPr lang="en-US" sz="4250" dirty="0">
              <a:solidFill>
                <a:schemeClr val="bg1"/>
              </a:solidFill>
              <a:latin typeface="Modern No. 20" panose="02070704070505020303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  <a:t>We will be held accountable when </a:t>
            </a:r>
            <a:b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  <a:t>our behavior is the cause of this.</a:t>
            </a:r>
            <a:b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endParaRPr lang="en-US" sz="4250" dirty="0">
              <a:solidFill>
                <a:schemeClr val="bg1"/>
              </a:solidFill>
              <a:latin typeface="Modern No. 20" panose="02070704070505020303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  <a:t>We must be concerned for God’s name</a:t>
            </a:r>
            <a:r>
              <a:rPr lang="en-US" sz="3600" dirty="0">
                <a:solidFill>
                  <a:schemeClr val="bg1"/>
                </a:solidFill>
                <a:latin typeface="Modern No. 20" panose="02070704070505020303" pitchFamily="18" charset="0"/>
              </a:rPr>
              <a:t>.</a:t>
            </a:r>
            <a:endParaRPr lang="en-US" sz="4800" dirty="0">
              <a:solidFill>
                <a:schemeClr val="bg1"/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2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wall&#10;&#10;Description automatically generated">
            <a:extLst>
              <a:ext uri="{FF2B5EF4-FFF2-40B4-BE49-F238E27FC236}">
                <a16:creationId xmlns:a16="http://schemas.microsoft.com/office/drawing/2014/main" id="{CA114117-AC1F-4CC9-BF7E-8CC573789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05"/>
            <a:ext cx="9144000" cy="6769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A54FCE-85CF-41F1-AB8F-5BCB058FDD2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1F70B-9794-4122-BEAC-0C5533FCDC16}"/>
              </a:ext>
            </a:extLst>
          </p:cNvPr>
          <p:cNvSpPr txBox="1"/>
          <p:nvPr/>
        </p:nvSpPr>
        <p:spPr>
          <a:xfrm>
            <a:off x="200416" y="137786"/>
            <a:ext cx="8555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odern No. 20" panose="02070704070505020303" pitchFamily="18" charset="0"/>
              </a:rPr>
              <a:t>Taking It With Us: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6FC2F-21AB-49E6-8E04-E69EB794E146}"/>
              </a:ext>
            </a:extLst>
          </p:cNvPr>
          <p:cNvSpPr txBox="1"/>
          <p:nvPr/>
        </p:nvSpPr>
        <p:spPr>
          <a:xfrm>
            <a:off x="0" y="1311041"/>
            <a:ext cx="9144000" cy="540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  <a:t>Is your life consistent enough </a:t>
            </a:r>
            <a:b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  <a:t>to be an example for others?</a:t>
            </a:r>
            <a:b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endParaRPr lang="en-US" sz="4250" dirty="0">
              <a:solidFill>
                <a:schemeClr val="bg1"/>
              </a:solidFill>
              <a:latin typeface="Modern No. 20" panose="02070704070505020303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  <a:t>Is their behavior that would put </a:t>
            </a:r>
            <a:b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  <a:t>your reputation at risk?</a:t>
            </a:r>
            <a:b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endParaRPr lang="en-US" sz="4250" dirty="0">
              <a:solidFill>
                <a:schemeClr val="bg1"/>
              </a:solidFill>
              <a:latin typeface="Modern No. 20" panose="02070704070505020303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  <a:t>Are there steps you need to take</a:t>
            </a:r>
            <a:b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r>
              <a:rPr lang="en-US" sz="4250" dirty="0">
                <a:solidFill>
                  <a:schemeClr val="bg1"/>
                </a:solidFill>
                <a:latin typeface="Modern No. 20" panose="02070704070505020303" pitchFamily="18" charset="0"/>
              </a:rPr>
              <a:t>to restore your relationship?</a:t>
            </a:r>
            <a:endParaRPr lang="en-US" sz="4800" dirty="0">
              <a:solidFill>
                <a:schemeClr val="bg1"/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6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54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Impact</vt:lpstr>
      <vt:lpstr>Calibri Light</vt:lpstr>
      <vt:lpstr>Modern No. 20</vt:lpstr>
      <vt:lpstr>Calibri</vt:lpstr>
      <vt:lpstr>Arial</vt:lpstr>
      <vt:lpstr>Office Theme</vt:lpstr>
      <vt:lpstr>The High Cost of A Ruined Reputation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High Cost of A Ruined Reputation</dc:title>
  <dc:creator>Seth Mauldin</dc:creator>
  <cp:lastModifiedBy>Seth Mauldin</cp:lastModifiedBy>
  <cp:revision>2</cp:revision>
  <dcterms:created xsi:type="dcterms:W3CDTF">2019-04-21T19:03:31Z</dcterms:created>
  <dcterms:modified xsi:type="dcterms:W3CDTF">2019-04-21T19:12:17Z</dcterms:modified>
</cp:coreProperties>
</file>