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EE42-DB95-4877-86F1-181C57586C7B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BC33-4B47-4572-BDA7-4AC8B1E1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1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EE42-DB95-4877-86F1-181C57586C7B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BC33-4B47-4572-BDA7-4AC8B1E1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6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EE42-DB95-4877-86F1-181C57586C7B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BC33-4B47-4572-BDA7-4AC8B1E1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5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EE42-DB95-4877-86F1-181C57586C7B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BC33-4B47-4572-BDA7-4AC8B1E1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6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EE42-DB95-4877-86F1-181C57586C7B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BC33-4B47-4572-BDA7-4AC8B1E1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5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EE42-DB95-4877-86F1-181C57586C7B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BC33-4B47-4572-BDA7-4AC8B1E1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9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EE42-DB95-4877-86F1-181C57586C7B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BC33-4B47-4572-BDA7-4AC8B1E1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9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EE42-DB95-4877-86F1-181C57586C7B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BC33-4B47-4572-BDA7-4AC8B1E1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5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EE42-DB95-4877-86F1-181C57586C7B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BC33-4B47-4572-BDA7-4AC8B1E1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2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EE42-DB95-4877-86F1-181C57586C7B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BC33-4B47-4572-BDA7-4AC8B1E1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EE42-DB95-4877-86F1-181C57586C7B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BC33-4B47-4572-BDA7-4AC8B1E1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AEE42-DB95-4877-86F1-181C57586C7B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BBC33-4B47-4572-BDA7-4AC8B1E1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nature, train, track&#10;&#10;Description automatically generated">
            <a:extLst>
              <a:ext uri="{FF2B5EF4-FFF2-40B4-BE49-F238E27FC236}">
                <a16:creationId xmlns:a16="http://schemas.microsoft.com/office/drawing/2014/main" id="{3C0AACD3-4BB2-4B65-BBDC-28572CFE1A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18" b="2582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50D07A-CB6B-4BD5-8F4F-A2A2E8128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099" y="1870865"/>
            <a:ext cx="8567802" cy="1655461"/>
          </a:xfrm>
        </p:spPr>
        <p:txBody>
          <a:bodyPr>
            <a:normAutofit/>
          </a:bodyPr>
          <a:lstStyle/>
          <a:p>
            <a:r>
              <a:rPr lang="en-US" sz="8800">
                <a:solidFill>
                  <a:srgbClr val="FFFFFF"/>
                </a:solidFill>
                <a:latin typeface="Haettenschweiler" panose="020B0706040902060204" pitchFamily="34" charset="0"/>
              </a:rPr>
              <a:t>What Does Grace Do?</a:t>
            </a:r>
            <a:endParaRPr lang="en-US" sz="8800" dirty="0">
              <a:solidFill>
                <a:srgbClr val="FFFFFF"/>
              </a:solidFill>
              <a:latin typeface="Haettenschweiler" panose="020B070604090206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D6DCB-94D5-4D39-9784-541F3D6F5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18264"/>
            <a:ext cx="6858000" cy="97389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rgbClr val="FFFFFF"/>
                </a:solidFill>
                <a:latin typeface="Haettenschweiler" panose="020B0706040902060204" pitchFamily="34" charset="0"/>
              </a:rPr>
              <a:t>Titus 2:11-15</a:t>
            </a:r>
            <a:endParaRPr lang="en-US" sz="6000" dirty="0">
              <a:solidFill>
                <a:srgbClr val="FFFFFF"/>
              </a:solidFill>
              <a:latin typeface="Haettenschweiler" panose="020B0706040902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65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D16DD-84F1-47B2-8582-20627013A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6693" y="621037"/>
            <a:ext cx="5667287" cy="888293"/>
          </a:xfrm>
        </p:spPr>
        <p:txBody>
          <a:bodyPr anchor="b">
            <a:normAutofit/>
          </a:bodyPr>
          <a:lstStyle/>
          <a:p>
            <a:r>
              <a:rPr lang="en-US" sz="5500" dirty="0">
                <a:latin typeface="Haettenschweiler" panose="020B0706040902060204" pitchFamily="34" charset="0"/>
              </a:rPr>
              <a:t>Grace: A Force in Motion?</a:t>
            </a:r>
          </a:p>
        </p:txBody>
      </p:sp>
      <p:pic>
        <p:nvPicPr>
          <p:cNvPr id="5" name="Content Placeholder 4" descr="A picture containing outdoor, nature, train, track&#10;&#10;Description automatically generated">
            <a:extLst>
              <a:ext uri="{FF2B5EF4-FFF2-40B4-BE49-F238E27FC236}">
                <a16:creationId xmlns:a16="http://schemas.microsoft.com/office/drawing/2014/main" id="{03A65E67-880C-4D45-AB6E-020A89E99B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6" r="16405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6F77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65F648C-9334-4A18-AEC0-74581EB41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4970" y="2254688"/>
            <a:ext cx="5549009" cy="442168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Haettenschweiler" panose="020B0706040902060204" pitchFamily="34" charset="0"/>
              </a:rPr>
              <a:t>Why does Paul instruct Christians to live a certain way?</a:t>
            </a:r>
            <a:br>
              <a:rPr lang="en-US" sz="4000" dirty="0">
                <a:latin typeface="Haettenschweiler" panose="020B0706040902060204" pitchFamily="34" charset="0"/>
              </a:rPr>
            </a:br>
            <a:endParaRPr lang="en-US" sz="4000" dirty="0">
              <a:latin typeface="Haettenschweiler" panose="020B0706040902060204" pitchFamily="34" charset="0"/>
            </a:endParaRPr>
          </a:p>
          <a:p>
            <a:r>
              <a:rPr lang="en-US" sz="4000" dirty="0">
                <a:latin typeface="Haettenschweiler" panose="020B0706040902060204" pitchFamily="34" charset="0"/>
              </a:rPr>
              <a:t>Because it is what Grace</a:t>
            </a:r>
            <a:br>
              <a:rPr lang="en-US" sz="4000" dirty="0">
                <a:latin typeface="Haettenschweiler" panose="020B0706040902060204" pitchFamily="34" charset="0"/>
              </a:rPr>
            </a:br>
            <a:r>
              <a:rPr lang="en-US" sz="4000" u="sng" dirty="0">
                <a:highlight>
                  <a:srgbClr val="00FFFF"/>
                </a:highlight>
                <a:latin typeface="Haettenschweiler" panose="020B0706040902060204" pitchFamily="34" charset="0"/>
              </a:rPr>
              <a:t>teaches</a:t>
            </a:r>
            <a:r>
              <a:rPr lang="en-US" sz="4000" dirty="0">
                <a:latin typeface="Haettenschweiler" panose="020B0706040902060204" pitchFamily="34" charset="0"/>
              </a:rPr>
              <a:t> us to do.</a:t>
            </a:r>
          </a:p>
        </p:txBody>
      </p:sp>
    </p:spTree>
    <p:extLst>
      <p:ext uri="{BB962C8B-B14F-4D97-AF65-F5344CB8AC3E}">
        <p14:creationId xmlns:p14="http://schemas.microsoft.com/office/powerpoint/2010/main" val="238837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D16DD-84F1-47B2-8582-20627013A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6693" y="621037"/>
            <a:ext cx="5667287" cy="888293"/>
          </a:xfrm>
        </p:spPr>
        <p:txBody>
          <a:bodyPr anchor="b">
            <a:normAutofit/>
          </a:bodyPr>
          <a:lstStyle/>
          <a:p>
            <a:r>
              <a:rPr lang="en-US" sz="5500" dirty="0">
                <a:latin typeface="Haettenschweiler" panose="020B0706040902060204" pitchFamily="34" charset="0"/>
              </a:rPr>
              <a:t>Taught to Deny:</a:t>
            </a:r>
          </a:p>
        </p:txBody>
      </p:sp>
      <p:pic>
        <p:nvPicPr>
          <p:cNvPr id="5" name="Content Placeholder 4" descr="A picture containing outdoor, nature, train, track&#10;&#10;Description automatically generated">
            <a:extLst>
              <a:ext uri="{FF2B5EF4-FFF2-40B4-BE49-F238E27FC236}">
                <a16:creationId xmlns:a16="http://schemas.microsoft.com/office/drawing/2014/main" id="{03A65E67-880C-4D45-AB6E-020A89E99B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6" r="16405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6F77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65F648C-9334-4A18-AEC0-74581EB41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4970" y="2254688"/>
            <a:ext cx="5549009" cy="442168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Haettenschweiler" panose="020B0706040902060204" pitchFamily="34" charset="0"/>
              </a:rPr>
              <a:t>An emphatic action…</a:t>
            </a:r>
            <a:br>
              <a:rPr lang="en-US" sz="4000" dirty="0">
                <a:latin typeface="Haettenschweiler" panose="020B0706040902060204" pitchFamily="34" charset="0"/>
              </a:rPr>
            </a:br>
            <a:endParaRPr lang="en-US" sz="4000" dirty="0">
              <a:latin typeface="Haettenschweiler" panose="020B0706040902060204" pitchFamily="34" charset="0"/>
            </a:endParaRPr>
          </a:p>
          <a:p>
            <a:r>
              <a:rPr lang="en-US" sz="4000" dirty="0">
                <a:latin typeface="Haettenschweiler" panose="020B0706040902060204" pitchFamily="34" charset="0"/>
              </a:rPr>
              <a:t>That begins with ourselves…</a:t>
            </a:r>
            <a:br>
              <a:rPr lang="en-US" sz="4000" dirty="0">
                <a:latin typeface="Haettenschweiler" panose="020B0706040902060204" pitchFamily="34" charset="0"/>
              </a:rPr>
            </a:br>
            <a:endParaRPr lang="en-US" sz="4000" dirty="0">
              <a:latin typeface="Haettenschweiler" panose="020B0706040902060204" pitchFamily="34" charset="0"/>
            </a:endParaRPr>
          </a:p>
          <a:p>
            <a:r>
              <a:rPr lang="en-US" sz="4000" dirty="0">
                <a:latin typeface="Haettenschweiler" panose="020B0706040902060204" pitchFamily="34" charset="0"/>
              </a:rPr>
              <a:t>And extends to the world.</a:t>
            </a:r>
          </a:p>
        </p:txBody>
      </p:sp>
    </p:spTree>
    <p:extLst>
      <p:ext uri="{BB962C8B-B14F-4D97-AF65-F5344CB8AC3E}">
        <p14:creationId xmlns:p14="http://schemas.microsoft.com/office/powerpoint/2010/main" val="3743504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D16DD-84F1-47B2-8582-20627013A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6693" y="621037"/>
            <a:ext cx="5667287" cy="888293"/>
          </a:xfrm>
        </p:spPr>
        <p:txBody>
          <a:bodyPr anchor="b">
            <a:normAutofit/>
          </a:bodyPr>
          <a:lstStyle/>
          <a:p>
            <a:r>
              <a:rPr lang="en-US" sz="5500" dirty="0">
                <a:latin typeface="Haettenschweiler" panose="020B0706040902060204" pitchFamily="34" charset="0"/>
              </a:rPr>
              <a:t>Taught to Live:</a:t>
            </a:r>
          </a:p>
        </p:txBody>
      </p:sp>
      <p:pic>
        <p:nvPicPr>
          <p:cNvPr id="5" name="Content Placeholder 4" descr="A picture containing outdoor, nature, train, track&#10;&#10;Description automatically generated">
            <a:extLst>
              <a:ext uri="{FF2B5EF4-FFF2-40B4-BE49-F238E27FC236}">
                <a16:creationId xmlns:a16="http://schemas.microsoft.com/office/drawing/2014/main" id="{03A65E67-880C-4D45-AB6E-020A89E99B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6" r="16405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6F77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65F648C-9334-4A18-AEC0-74581EB41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4970" y="2254688"/>
            <a:ext cx="5549009" cy="442168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Haettenschweiler" panose="020B0706040902060204" pitchFamily="34" charset="0"/>
              </a:rPr>
              <a:t>Graciously in all directions…</a:t>
            </a:r>
            <a:br>
              <a:rPr lang="en-US" sz="4000" dirty="0">
                <a:latin typeface="Haettenschweiler" panose="020B0706040902060204" pitchFamily="34" charset="0"/>
              </a:rPr>
            </a:br>
            <a:endParaRPr lang="en-US" sz="4000" dirty="0">
              <a:latin typeface="Haettenschweiler" panose="020B0706040902060204" pitchFamily="34" charset="0"/>
            </a:endParaRPr>
          </a:p>
          <a:p>
            <a:r>
              <a:rPr lang="en-US" sz="4000" dirty="0">
                <a:latin typeface="Haettenschweiler" panose="020B0706040902060204" pitchFamily="34" charset="0"/>
              </a:rPr>
              <a:t>Sensibly (toward self)…</a:t>
            </a:r>
            <a:br>
              <a:rPr lang="en-US" sz="4000" dirty="0">
                <a:latin typeface="Haettenschweiler" panose="020B0706040902060204" pitchFamily="34" charset="0"/>
              </a:rPr>
            </a:br>
            <a:endParaRPr lang="en-US" sz="4000" dirty="0">
              <a:latin typeface="Haettenschweiler" panose="020B0706040902060204" pitchFamily="34" charset="0"/>
            </a:endParaRPr>
          </a:p>
          <a:p>
            <a:r>
              <a:rPr lang="en-US" sz="4000" dirty="0">
                <a:latin typeface="Haettenschweiler" panose="020B0706040902060204" pitchFamily="34" charset="0"/>
              </a:rPr>
              <a:t>Righteously (toward others)...</a:t>
            </a:r>
            <a:br>
              <a:rPr lang="en-US" sz="4000" dirty="0">
                <a:latin typeface="Haettenschweiler" panose="020B0706040902060204" pitchFamily="34" charset="0"/>
              </a:rPr>
            </a:br>
            <a:endParaRPr lang="en-US" sz="4000" dirty="0">
              <a:latin typeface="Haettenschweiler" panose="020B0706040902060204" pitchFamily="34" charset="0"/>
            </a:endParaRPr>
          </a:p>
          <a:p>
            <a:r>
              <a:rPr lang="en-US" sz="4000" dirty="0">
                <a:latin typeface="Haettenschweiler" panose="020B0706040902060204" pitchFamily="34" charset="0"/>
              </a:rPr>
              <a:t>Godly—in spite of opposition.</a:t>
            </a:r>
          </a:p>
        </p:txBody>
      </p:sp>
    </p:spTree>
    <p:extLst>
      <p:ext uri="{BB962C8B-B14F-4D97-AF65-F5344CB8AC3E}">
        <p14:creationId xmlns:p14="http://schemas.microsoft.com/office/powerpoint/2010/main" val="1441263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D16DD-84F1-47B2-8582-20627013A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6693" y="621037"/>
            <a:ext cx="5667287" cy="888293"/>
          </a:xfrm>
        </p:spPr>
        <p:txBody>
          <a:bodyPr anchor="b">
            <a:normAutofit/>
          </a:bodyPr>
          <a:lstStyle/>
          <a:p>
            <a:r>
              <a:rPr lang="en-US" sz="5500" dirty="0">
                <a:latin typeface="Haettenschweiler" panose="020B0706040902060204" pitchFamily="34" charset="0"/>
              </a:rPr>
              <a:t>Taught to Look:</a:t>
            </a:r>
          </a:p>
        </p:txBody>
      </p:sp>
      <p:pic>
        <p:nvPicPr>
          <p:cNvPr id="5" name="Content Placeholder 4" descr="A picture containing outdoor, nature, train, track&#10;&#10;Description automatically generated">
            <a:extLst>
              <a:ext uri="{FF2B5EF4-FFF2-40B4-BE49-F238E27FC236}">
                <a16:creationId xmlns:a16="http://schemas.microsoft.com/office/drawing/2014/main" id="{03A65E67-880C-4D45-AB6E-020A89E99B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6" r="16405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6F77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65F648C-9334-4A18-AEC0-74581EB41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4970" y="2254688"/>
            <a:ext cx="5549009" cy="442168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Haettenschweiler" panose="020B0706040902060204" pitchFamily="34" charset="0"/>
              </a:rPr>
              <a:t>Grace calls for a certain life…</a:t>
            </a:r>
            <a:br>
              <a:rPr lang="en-US" sz="4000" dirty="0">
                <a:latin typeface="Haettenschweiler" panose="020B0706040902060204" pitchFamily="34" charset="0"/>
              </a:rPr>
            </a:br>
            <a:endParaRPr lang="en-US" sz="4000" dirty="0">
              <a:latin typeface="Haettenschweiler" panose="020B0706040902060204" pitchFamily="34" charset="0"/>
            </a:endParaRPr>
          </a:p>
          <a:p>
            <a:r>
              <a:rPr lang="en-US" sz="4000" dirty="0">
                <a:latin typeface="Haettenschweiler" panose="020B0706040902060204" pitchFamily="34" charset="0"/>
              </a:rPr>
              <a:t>Because it is looking toward</a:t>
            </a:r>
            <a:br>
              <a:rPr lang="en-US" sz="4000" dirty="0">
                <a:latin typeface="Haettenschweiler" panose="020B0706040902060204" pitchFamily="34" charset="0"/>
              </a:rPr>
            </a:br>
            <a:r>
              <a:rPr lang="en-US" sz="4000" dirty="0">
                <a:latin typeface="Haettenschweiler" panose="020B0706040902060204" pitchFamily="34" charset="0"/>
              </a:rPr>
              <a:t>the return of Christ.</a:t>
            </a:r>
            <a:br>
              <a:rPr lang="en-US" sz="4000" dirty="0">
                <a:latin typeface="Haettenschweiler" panose="020B0706040902060204" pitchFamily="34" charset="0"/>
              </a:rPr>
            </a:br>
            <a:endParaRPr lang="en-US" sz="4000" dirty="0">
              <a:latin typeface="Haettenschweiler" panose="020B0706040902060204" pitchFamily="34" charset="0"/>
            </a:endParaRPr>
          </a:p>
          <a:p>
            <a:r>
              <a:rPr lang="en-US" sz="4000" dirty="0">
                <a:latin typeface="Haettenschweiler" panose="020B0706040902060204" pitchFamily="34" charset="0"/>
              </a:rPr>
              <a:t>This is what Grace </a:t>
            </a:r>
            <a:r>
              <a:rPr lang="en-US" sz="4000" u="sng" dirty="0">
                <a:highlight>
                  <a:srgbClr val="00FFFF"/>
                </a:highlight>
                <a:latin typeface="Haettenschweiler" panose="020B0706040902060204" pitchFamily="34" charset="0"/>
              </a:rPr>
              <a:t>does</a:t>
            </a:r>
            <a:r>
              <a:rPr lang="en-US" sz="4000" dirty="0">
                <a:latin typeface="Haettenschweiler" panose="020B0706040902060204" pitchFamily="34" charset="0"/>
              </a:rPr>
              <a:t>.</a:t>
            </a:r>
            <a:br>
              <a:rPr lang="en-US" sz="4000" dirty="0">
                <a:latin typeface="Haettenschweiler" panose="020B0706040902060204" pitchFamily="34" charset="0"/>
              </a:rPr>
            </a:br>
            <a:endParaRPr lang="en-US" sz="4000" dirty="0">
              <a:latin typeface="Haettenschweiler" panose="020B0706040902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939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D16DD-84F1-47B2-8582-20627013A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6693" y="621037"/>
            <a:ext cx="5667287" cy="888293"/>
          </a:xfrm>
        </p:spPr>
        <p:txBody>
          <a:bodyPr anchor="b">
            <a:normAutofit/>
          </a:bodyPr>
          <a:lstStyle/>
          <a:p>
            <a:r>
              <a:rPr lang="en-US" sz="5500" dirty="0">
                <a:latin typeface="Haettenschweiler" panose="020B0706040902060204" pitchFamily="34" charset="0"/>
              </a:rPr>
              <a:t>Taking It With You:</a:t>
            </a:r>
          </a:p>
        </p:txBody>
      </p:sp>
      <p:pic>
        <p:nvPicPr>
          <p:cNvPr id="5" name="Content Placeholder 4" descr="A picture containing outdoor, nature, train, track&#10;&#10;Description automatically generated">
            <a:extLst>
              <a:ext uri="{FF2B5EF4-FFF2-40B4-BE49-F238E27FC236}">
                <a16:creationId xmlns:a16="http://schemas.microsoft.com/office/drawing/2014/main" id="{03A65E67-880C-4D45-AB6E-020A89E99B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6" r="16405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6F77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65F648C-9334-4A18-AEC0-74581EB41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4970" y="2254688"/>
            <a:ext cx="5549009" cy="442168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Haettenschweiler" panose="020B0706040902060204" pitchFamily="34" charset="0"/>
              </a:rPr>
              <a:t>It Matters How We Live.</a:t>
            </a:r>
            <a:br>
              <a:rPr lang="en-US" sz="4000" dirty="0">
                <a:latin typeface="Haettenschweiler" panose="020B0706040902060204" pitchFamily="34" charset="0"/>
              </a:rPr>
            </a:br>
            <a:endParaRPr lang="en-US" sz="4000" dirty="0">
              <a:latin typeface="Haettenschweiler" panose="020B0706040902060204" pitchFamily="34" charset="0"/>
            </a:endParaRPr>
          </a:p>
          <a:p>
            <a:r>
              <a:rPr lang="en-US" sz="4000" dirty="0">
                <a:latin typeface="Haettenschweiler" panose="020B0706040902060204" pitchFamily="34" charset="0"/>
              </a:rPr>
              <a:t>Without Grace; No Impact.</a:t>
            </a:r>
            <a:br>
              <a:rPr lang="en-US" sz="4000" dirty="0">
                <a:latin typeface="Haettenschweiler" panose="020B0706040902060204" pitchFamily="34" charset="0"/>
              </a:rPr>
            </a:br>
            <a:endParaRPr lang="en-US" sz="4000" dirty="0">
              <a:latin typeface="Haettenschweiler" panose="020B0706040902060204" pitchFamily="34" charset="0"/>
            </a:endParaRPr>
          </a:p>
          <a:p>
            <a:r>
              <a:rPr lang="en-US" sz="4000" dirty="0">
                <a:latin typeface="Haettenschweiler" panose="020B0706040902060204" pitchFamily="34" charset="0"/>
              </a:rPr>
              <a:t>Without Understanding; </a:t>
            </a:r>
            <a:br>
              <a:rPr lang="en-US" sz="4000" dirty="0">
                <a:latin typeface="Haettenschweiler" panose="020B0706040902060204" pitchFamily="34" charset="0"/>
              </a:rPr>
            </a:br>
            <a:r>
              <a:rPr lang="en-US" sz="4000" dirty="0">
                <a:latin typeface="Haettenschweiler" panose="020B0706040902060204" pitchFamily="34" charset="0"/>
              </a:rPr>
              <a:t>No Motivation</a:t>
            </a:r>
          </a:p>
        </p:txBody>
      </p:sp>
    </p:spTree>
    <p:extLst>
      <p:ext uri="{BB962C8B-B14F-4D97-AF65-F5344CB8AC3E}">
        <p14:creationId xmlns:p14="http://schemas.microsoft.com/office/powerpoint/2010/main" val="716063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nature, train, track&#10;&#10;Description automatically generated">
            <a:extLst>
              <a:ext uri="{FF2B5EF4-FFF2-40B4-BE49-F238E27FC236}">
                <a16:creationId xmlns:a16="http://schemas.microsoft.com/office/drawing/2014/main" id="{98B4A5A7-3048-4789-967C-42FF30AB7B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18" b="2582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20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64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Haettenschweiler</vt:lpstr>
      <vt:lpstr>Office Theme</vt:lpstr>
      <vt:lpstr>What Does Grace Do?</vt:lpstr>
      <vt:lpstr>Grace: A Force in Motion?</vt:lpstr>
      <vt:lpstr>Taught to Deny:</vt:lpstr>
      <vt:lpstr>Taught to Live:</vt:lpstr>
      <vt:lpstr>Taught to Look:</vt:lpstr>
      <vt:lpstr>Taking It With You: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Grace Do?</dc:title>
  <dc:creator>Seth Mauldin</dc:creator>
  <cp:lastModifiedBy>Seth Mauldin</cp:lastModifiedBy>
  <cp:revision>4</cp:revision>
  <dcterms:created xsi:type="dcterms:W3CDTF">2019-10-19T19:30:31Z</dcterms:created>
  <dcterms:modified xsi:type="dcterms:W3CDTF">2019-10-20T11:17:13Z</dcterms:modified>
</cp:coreProperties>
</file>