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alifornian FB" panose="0207040306080B030204" pitchFamily="18" charset="0"/>
      <p:regular r:id="rId15"/>
      <p:bold r:id="rId16"/>
      <p: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6E78-8BBD-47C9-A8B7-15DC9B0D51A1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2636-2FBE-4471-84B7-C7730F78F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9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6E78-8BBD-47C9-A8B7-15DC9B0D51A1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2636-2FBE-4471-84B7-C7730F78F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6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6E78-8BBD-47C9-A8B7-15DC9B0D51A1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2636-2FBE-4471-84B7-C7730F78F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9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6E78-8BBD-47C9-A8B7-15DC9B0D51A1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2636-2FBE-4471-84B7-C7730F78F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6E78-8BBD-47C9-A8B7-15DC9B0D51A1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2636-2FBE-4471-84B7-C7730F78F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2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6E78-8BBD-47C9-A8B7-15DC9B0D51A1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2636-2FBE-4471-84B7-C7730F78F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3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6E78-8BBD-47C9-A8B7-15DC9B0D51A1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2636-2FBE-4471-84B7-C7730F78F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4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6E78-8BBD-47C9-A8B7-15DC9B0D51A1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2636-2FBE-4471-84B7-C7730F78F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20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6E78-8BBD-47C9-A8B7-15DC9B0D51A1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2636-2FBE-4471-84B7-C7730F78F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31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6E78-8BBD-47C9-A8B7-15DC9B0D51A1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2636-2FBE-4471-84B7-C7730F78F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6E78-8BBD-47C9-A8B7-15DC9B0D51A1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2636-2FBE-4471-84B7-C7730F78F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96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16E78-8BBD-47C9-A8B7-15DC9B0D51A1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42636-2FBE-4471-84B7-C7730F78F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4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FBD4BA0-5E13-4403-B4A7-40DF3A018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2F0806-F5D8-4CCD-A924-6CC3D7BB2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48C9CA8-31F2-4E7F-B5F8-52BB1996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590ED89-E9C6-402B-8700-DCDA669522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1A6861F9-7385-40F8-BA83-B8DFF7F33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41F8744-72EA-46E8-ABFE-852031D4A8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9F0E0968-3DB0-43C4-8318-A6D9119D4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33CE9E31-D43C-454C-BFBE-C030D98E2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3927A156-CD49-44E3-BA78-CE0AA0250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2B83C26B-3353-4E6D-86D4-9461A7A86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2FB70090-1FB7-4335-9B1E-1E7EC6A2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B862257F-455F-4E18-A480-B22E8EFE1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3C9DF0C4-8430-481B-B3E7-B8F79BC0F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91D50B8E-D94F-4944-9FD2-08DD35E29B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9B0A066C-DC3D-4E53-AC63-00DF45416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D2D040EF-76C0-496D-8C72-9DB143C3A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15FC8221-21EA-4D83-809B-108B7E0C5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5A181F7D-35FA-49F3-8BCB-5D7250BA4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188DFD0A-AECC-43FC-B06B-D2A8A2EB9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1769DE60-D3FA-40D0-96A4-6BEAD0C38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18E5EA87-065F-44FB-B99A-484483E31A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5" name="Picture 4" descr="A picture containing person, outdoor, cake, cutting&#10;&#10;Description automatically generated">
            <a:extLst>
              <a:ext uri="{FF2B5EF4-FFF2-40B4-BE49-F238E27FC236}">
                <a16:creationId xmlns:a16="http://schemas.microsoft.com/office/drawing/2014/main" id="{A8C0E0FC-3522-4BD3-BE35-8DE8031E3E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6653"/>
          <a:stretch/>
        </p:blipFill>
        <p:spPr>
          <a:xfrm>
            <a:off x="20" y="10"/>
            <a:ext cx="9141694" cy="5696067"/>
          </a:xfrm>
          <a:custGeom>
            <a:avLst/>
            <a:gdLst>
              <a:gd name="connsiteX0" fmla="*/ 0 w 12188952"/>
              <a:gd name="connsiteY0" fmla="*/ 0 h 5696077"/>
              <a:gd name="connsiteX1" fmla="*/ 12188952 w 12188952"/>
              <a:gd name="connsiteY1" fmla="*/ 0 h 5696077"/>
              <a:gd name="connsiteX2" fmla="*/ 12188952 w 12188952"/>
              <a:gd name="connsiteY2" fmla="*/ 4710335 h 5696077"/>
              <a:gd name="connsiteX3" fmla="*/ 12113803 w 12188952"/>
              <a:gd name="connsiteY3" fmla="*/ 4718295 h 5696077"/>
              <a:gd name="connsiteX4" fmla="*/ 6753597 w 12188952"/>
              <a:gd name="connsiteY4" fmla="*/ 5041852 h 5696077"/>
              <a:gd name="connsiteX5" fmla="*/ 400746 w 12188952"/>
              <a:gd name="connsiteY5" fmla="*/ 4870509 h 5696077"/>
              <a:gd name="connsiteX6" fmla="*/ 3700 w 12188952"/>
              <a:gd name="connsiteY6" fmla="*/ 4833875 h 5696077"/>
              <a:gd name="connsiteX7" fmla="*/ 3700 w 12188952"/>
              <a:gd name="connsiteY7" fmla="*/ 5696077 h 5696077"/>
              <a:gd name="connsiteX8" fmla="*/ 0 w 12188952"/>
              <a:gd name="connsiteY8" fmla="*/ 5696077 h 569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88952" h="5696077">
                <a:moveTo>
                  <a:pt x="0" y="0"/>
                </a:moveTo>
                <a:lnTo>
                  <a:pt x="12188952" y="0"/>
                </a:lnTo>
                <a:lnTo>
                  <a:pt x="12188952" y="4710335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3700" y="4833875"/>
                </a:lnTo>
                <a:lnTo>
                  <a:pt x="3700" y="5696077"/>
                </a:lnTo>
                <a:lnTo>
                  <a:pt x="0" y="569607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289298-2E2C-44D5-92F2-7C1E646C5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966" y="5049079"/>
            <a:ext cx="8747520" cy="1725948"/>
          </a:xfrm>
        </p:spPr>
        <p:txBody>
          <a:bodyPr anchor="ctr">
            <a:normAutofit fontScale="90000"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Californian FB" panose="0207040306080B030204" pitchFamily="18" charset="0"/>
              </a:rPr>
              <a:t>The Spirit of Giving</a:t>
            </a:r>
          </a:p>
        </p:txBody>
      </p:sp>
    </p:spTree>
    <p:extLst>
      <p:ext uri="{BB962C8B-B14F-4D97-AF65-F5344CB8AC3E}">
        <p14:creationId xmlns:p14="http://schemas.microsoft.com/office/powerpoint/2010/main" val="2819286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31D8C1-335D-4251-990C-91D2A4C07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1310F5-DAFF-48F9-AD7B-865528E3B2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D6E6CD-DB68-46EE-825B-C7778F974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87" y="224255"/>
            <a:ext cx="8290063" cy="1325563"/>
          </a:xfrm>
        </p:spPr>
        <p:txBody>
          <a:bodyPr>
            <a:normAutofit/>
          </a:bodyPr>
          <a:lstStyle/>
          <a:p>
            <a:r>
              <a:rPr lang="en-US" sz="5400" b="1" u="sng" dirty="0">
                <a:solidFill>
                  <a:schemeClr val="bg1"/>
                </a:solidFill>
                <a:latin typeface="Californian FB" panose="0207040306080B030204" pitchFamily="18" charset="0"/>
              </a:rPr>
              <a:t>Early Days of 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4E681-F1DF-47EE-A6B2-AE223D401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7" y="2027583"/>
            <a:ext cx="8786191" cy="46061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fornian FB" panose="0207040306080B030204" pitchFamily="18" charset="0"/>
              </a:rPr>
              <a:t>Early saints responded to the initial needs </a:t>
            </a:r>
            <a:br>
              <a:rPr lang="en-US" sz="3600" b="1" dirty="0">
                <a:solidFill>
                  <a:schemeClr val="bg1"/>
                </a:solidFill>
                <a:latin typeface="Californian FB" panose="0207040306080B030204" pitchFamily="18" charset="0"/>
              </a:rPr>
            </a:br>
            <a:r>
              <a:rPr lang="en-US" sz="3600" b="1" dirty="0">
                <a:solidFill>
                  <a:schemeClr val="bg1"/>
                </a:solidFill>
                <a:latin typeface="Californian FB" panose="0207040306080B030204" pitchFamily="18" charset="0"/>
              </a:rPr>
              <a:t>of their brethren through sharing and </a:t>
            </a:r>
            <a:br>
              <a:rPr lang="en-US" sz="3600" b="1" dirty="0">
                <a:solidFill>
                  <a:schemeClr val="bg1"/>
                </a:solidFill>
                <a:latin typeface="Californian FB" panose="0207040306080B030204" pitchFamily="18" charset="0"/>
              </a:rPr>
            </a:br>
            <a:r>
              <a:rPr lang="en-US" sz="3600" b="1" dirty="0">
                <a:solidFill>
                  <a:schemeClr val="bg1"/>
                </a:solidFill>
                <a:latin typeface="Californian FB" panose="0207040306080B030204" pitchFamily="18" charset="0"/>
              </a:rPr>
              <a:t>selling their possessions. </a:t>
            </a:r>
            <a:br>
              <a:rPr lang="en-US" sz="3600" b="1" dirty="0">
                <a:solidFill>
                  <a:schemeClr val="bg1"/>
                </a:solidFill>
                <a:latin typeface="Californian FB" panose="0207040306080B030204" pitchFamily="18" charset="0"/>
              </a:rPr>
            </a:br>
            <a:endParaRPr lang="en-US" sz="3600" b="1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Californian FB" panose="0207040306080B030204" pitchFamily="18" charset="0"/>
              </a:rPr>
              <a:t>As the Church continued to grow, they began to take their funds to the Apostles. </a:t>
            </a:r>
          </a:p>
        </p:txBody>
      </p:sp>
    </p:spTree>
    <p:extLst>
      <p:ext uri="{BB962C8B-B14F-4D97-AF65-F5344CB8AC3E}">
        <p14:creationId xmlns:p14="http://schemas.microsoft.com/office/powerpoint/2010/main" val="279230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31D8C1-335D-4251-990C-91D2A4C07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1310F5-DAFF-48F9-AD7B-865528E3B2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D6E6CD-DB68-46EE-825B-C7778F974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87" y="224255"/>
            <a:ext cx="8290063" cy="1325563"/>
          </a:xfrm>
        </p:spPr>
        <p:txBody>
          <a:bodyPr>
            <a:normAutofit/>
          </a:bodyPr>
          <a:lstStyle/>
          <a:p>
            <a:r>
              <a:rPr lang="en-US" sz="5400" b="1" u="sng" dirty="0">
                <a:solidFill>
                  <a:schemeClr val="bg1"/>
                </a:solidFill>
                <a:latin typeface="Californian FB" panose="0207040306080B030204" pitchFamily="18" charset="0"/>
              </a:rPr>
              <a:t>At a Point of Maturity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4E681-F1DF-47EE-A6B2-AE223D401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1" y="2027583"/>
            <a:ext cx="9011478" cy="46061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fornian FB" panose="0207040306080B030204" pitchFamily="18" charset="0"/>
              </a:rPr>
              <a:t>Now that local congregations were being established under the oversight of Elders, the practice of giving became more defined. </a:t>
            </a:r>
            <a:br>
              <a:rPr lang="en-US" sz="3600" b="1" dirty="0">
                <a:solidFill>
                  <a:schemeClr val="bg1"/>
                </a:solidFill>
                <a:latin typeface="Californian FB" panose="0207040306080B030204" pitchFamily="18" charset="0"/>
              </a:rPr>
            </a:br>
            <a:endParaRPr lang="en-US" sz="3600" b="1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Californian FB" panose="0207040306080B030204" pitchFamily="18" charset="0"/>
              </a:rPr>
              <a:t>Churches were now regularly collecting funds for relieving those in need and for the support of the gospel.</a:t>
            </a:r>
          </a:p>
        </p:txBody>
      </p:sp>
    </p:spTree>
    <p:extLst>
      <p:ext uri="{BB962C8B-B14F-4D97-AF65-F5344CB8AC3E}">
        <p14:creationId xmlns:p14="http://schemas.microsoft.com/office/powerpoint/2010/main" val="3511991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31D8C1-335D-4251-990C-91D2A4C07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1310F5-DAFF-48F9-AD7B-865528E3B2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D6E6CD-DB68-46EE-825B-C7778F974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87" y="224255"/>
            <a:ext cx="8290063" cy="1325563"/>
          </a:xfrm>
        </p:spPr>
        <p:txBody>
          <a:bodyPr>
            <a:normAutofit/>
          </a:bodyPr>
          <a:lstStyle/>
          <a:p>
            <a:r>
              <a:rPr lang="en-US" sz="5400" b="1" u="sng" dirty="0">
                <a:solidFill>
                  <a:schemeClr val="bg1"/>
                </a:solidFill>
                <a:latin typeface="Californian FB" panose="0207040306080B030204" pitchFamily="18" charset="0"/>
              </a:rPr>
              <a:t>Their Practice: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4E681-F1DF-47EE-A6B2-AE223D401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1" y="2027583"/>
            <a:ext cx="9011478" cy="46061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fornian FB" panose="0207040306080B030204" pitchFamily="18" charset="0"/>
              </a:rPr>
              <a:t>Money collected through the free will offerings of local brethren…</a:t>
            </a:r>
            <a:br>
              <a:rPr lang="en-US" sz="3600" b="1" dirty="0">
                <a:solidFill>
                  <a:schemeClr val="bg1"/>
                </a:solidFill>
                <a:latin typeface="Californian FB" panose="0207040306080B030204" pitchFamily="18" charset="0"/>
              </a:rPr>
            </a:br>
            <a:endParaRPr lang="en-US" sz="3600" b="1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Californian FB" panose="0207040306080B030204" pitchFamily="18" charset="0"/>
              </a:rPr>
              <a:t>Taken up on each first day of the week </a:t>
            </a:r>
            <a:br>
              <a:rPr lang="en-US" sz="3600" b="1" dirty="0">
                <a:solidFill>
                  <a:schemeClr val="bg1"/>
                </a:solidFill>
                <a:latin typeface="Californian FB" panose="0207040306080B030204" pitchFamily="18" charset="0"/>
              </a:rPr>
            </a:br>
            <a:r>
              <a:rPr lang="en-US" sz="3600" b="1" dirty="0">
                <a:solidFill>
                  <a:schemeClr val="bg1"/>
                </a:solidFill>
                <a:latin typeface="Californian FB" panose="0207040306080B030204" pitchFamily="18" charset="0"/>
              </a:rPr>
              <a:t>according to the Apostle’s doctrine…</a:t>
            </a:r>
            <a:br>
              <a:rPr lang="en-US" sz="3600" b="1" dirty="0">
                <a:solidFill>
                  <a:schemeClr val="bg1"/>
                </a:solidFill>
                <a:latin typeface="Californian FB" panose="0207040306080B030204" pitchFamily="18" charset="0"/>
              </a:rPr>
            </a:br>
            <a:endParaRPr lang="en-US" sz="3600" b="1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Californian FB" panose="0207040306080B030204" pitchFamily="18" charset="0"/>
              </a:rPr>
              <a:t>To be used to relieve needy saints and support the preaching of the gospel. </a:t>
            </a:r>
          </a:p>
        </p:txBody>
      </p:sp>
    </p:spTree>
    <p:extLst>
      <p:ext uri="{BB962C8B-B14F-4D97-AF65-F5344CB8AC3E}">
        <p14:creationId xmlns:p14="http://schemas.microsoft.com/office/powerpoint/2010/main" val="4000853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31D8C1-335D-4251-990C-91D2A4C07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1310F5-DAFF-48F9-AD7B-865528E3B2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D6E6CD-DB68-46EE-825B-C7778F974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87" y="224255"/>
            <a:ext cx="8290063" cy="1325563"/>
          </a:xfrm>
        </p:spPr>
        <p:txBody>
          <a:bodyPr>
            <a:normAutofit/>
          </a:bodyPr>
          <a:lstStyle/>
          <a:p>
            <a:r>
              <a:rPr lang="en-US" sz="5400" b="1" u="sng" dirty="0">
                <a:solidFill>
                  <a:schemeClr val="bg1"/>
                </a:solidFill>
                <a:latin typeface="Californian FB" panose="0207040306080B030204" pitchFamily="18" charset="0"/>
              </a:rPr>
              <a:t>Seeing the Deeper Purpose: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4E681-F1DF-47EE-A6B2-AE223D401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2" y="1669774"/>
            <a:ext cx="9011478" cy="460616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Californian FB" panose="0207040306080B030204" pitchFamily="18" charset="0"/>
              </a:rPr>
              <a:t>Giving spurs spiritual growth…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Californian FB" panose="0207040306080B030204" pitchFamily="18" charset="0"/>
              </a:rPr>
              <a:t>Giving shows an attitude like Christ’s…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Californian FB" panose="0207040306080B030204" pitchFamily="18" charset="0"/>
              </a:rPr>
              <a:t>Giving develops an attitude of service…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Californian FB" panose="0207040306080B030204" pitchFamily="18" charset="0"/>
              </a:rPr>
              <a:t>Giving shows us our dependence on God…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Californian FB" panose="0207040306080B030204" pitchFamily="18" charset="0"/>
              </a:rPr>
              <a:t>Giving strengthens brethren in the Lord…</a:t>
            </a:r>
          </a:p>
        </p:txBody>
      </p:sp>
    </p:spTree>
    <p:extLst>
      <p:ext uri="{BB962C8B-B14F-4D97-AF65-F5344CB8AC3E}">
        <p14:creationId xmlns:p14="http://schemas.microsoft.com/office/powerpoint/2010/main" val="560123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31D8C1-335D-4251-990C-91D2A4C07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1310F5-DAFF-48F9-AD7B-865528E3B2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D6E6CD-DB68-46EE-825B-C7778F974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968" y="344211"/>
            <a:ext cx="8290063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>
                <a:solidFill>
                  <a:schemeClr val="bg1"/>
                </a:solidFill>
                <a:latin typeface="Californian FB" panose="0207040306080B030204" pitchFamily="18" charset="0"/>
              </a:rPr>
              <a:t>Challenges for the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4E681-F1DF-47EE-A6B2-AE223D401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1" y="1907627"/>
            <a:ext cx="8878956" cy="460616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Californian FB" panose="0207040306080B030204" pitchFamily="18" charset="0"/>
              </a:rPr>
              <a:t>Learn to dwell on what God </a:t>
            </a:r>
            <a:br>
              <a:rPr lang="en-US" sz="3600" b="1" dirty="0">
                <a:solidFill>
                  <a:schemeClr val="bg1"/>
                </a:solidFill>
                <a:latin typeface="Californian FB" panose="0207040306080B030204" pitchFamily="18" charset="0"/>
              </a:rPr>
            </a:br>
            <a:r>
              <a:rPr lang="en-US" sz="3600" b="1" dirty="0">
                <a:solidFill>
                  <a:schemeClr val="bg1"/>
                </a:solidFill>
                <a:latin typeface="Californian FB" panose="0207040306080B030204" pitchFamily="18" charset="0"/>
              </a:rPr>
              <a:t>would have you learn from giving.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Californian FB" panose="0207040306080B030204" pitchFamily="18" charset="0"/>
              </a:rPr>
              <a:t>Look for the daily opportunities God</a:t>
            </a:r>
            <a:br>
              <a:rPr lang="en-US" sz="3600" b="1" dirty="0">
                <a:solidFill>
                  <a:schemeClr val="bg1"/>
                </a:solidFill>
                <a:latin typeface="Californian FB" panose="0207040306080B030204" pitchFamily="18" charset="0"/>
              </a:rPr>
            </a:br>
            <a:r>
              <a:rPr lang="en-US" sz="3600" b="1" dirty="0">
                <a:solidFill>
                  <a:schemeClr val="bg1"/>
                </a:solidFill>
                <a:latin typeface="Californian FB" panose="0207040306080B030204" pitchFamily="18" charset="0"/>
              </a:rPr>
              <a:t>places before you to practice a giving spirit. </a:t>
            </a:r>
          </a:p>
        </p:txBody>
      </p:sp>
    </p:spTree>
    <p:extLst>
      <p:ext uri="{BB962C8B-B14F-4D97-AF65-F5344CB8AC3E}">
        <p14:creationId xmlns:p14="http://schemas.microsoft.com/office/powerpoint/2010/main" val="1752790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31D8C1-335D-4251-990C-91D2A4C07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1310F5-DAFF-48F9-AD7B-865528E3B2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29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212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Californian FB</vt:lpstr>
      <vt:lpstr>Calibri Light</vt:lpstr>
      <vt:lpstr>Arial</vt:lpstr>
      <vt:lpstr>Office Theme</vt:lpstr>
      <vt:lpstr>The Spirit of Giving</vt:lpstr>
      <vt:lpstr>Early Days of the Church</vt:lpstr>
      <vt:lpstr>At a Point of Maturity</vt:lpstr>
      <vt:lpstr>Their Practice:</vt:lpstr>
      <vt:lpstr>Seeing the Deeper Purpose:</vt:lpstr>
      <vt:lpstr>Challenges for the Week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Spirit of Giving</dc:title>
  <dc:creator>Seth Mauldin</dc:creator>
  <cp:lastModifiedBy>Seth Mauldin</cp:lastModifiedBy>
  <cp:revision>3</cp:revision>
  <dcterms:created xsi:type="dcterms:W3CDTF">2020-01-19T11:57:43Z</dcterms:created>
  <dcterms:modified xsi:type="dcterms:W3CDTF">2020-01-19T12:12:41Z</dcterms:modified>
</cp:coreProperties>
</file>