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0" r:id="rId1"/>
  </p:sldMasterIdLst>
  <p:sldIdLst>
    <p:sldId id="256" r:id="rId2"/>
    <p:sldId id="258" r:id="rId3"/>
    <p:sldId id="259" r:id="rId4"/>
    <p:sldId id="260" r:id="rId5"/>
    <p:sldId id="261" r:id="rId6"/>
    <p:sldId id="262" r:id="rId7"/>
  </p:sldIdLst>
  <p:sldSz cx="9144000" cy="6858000" type="screen4x3"/>
  <p:notesSz cx="6858000" cy="9144000"/>
  <p:embeddedFontLst>
    <p:embeddedFont>
      <p:font typeface="Yu Mincho" panose="02020400000000000000" pitchFamily="18" charset="-128"/>
      <p:regular r:id="rId8"/>
    </p:embeddedFont>
    <p:embeddedFont>
      <p:font typeface="Yu Mincho Demibold" panose="02020600000000000000" pitchFamily="18" charset="-128"/>
      <p:bold r:id="rId9"/>
    </p:embeddedFont>
    <p:embeddedFont>
      <p:font typeface="Univers" panose="020B0503020202020204" pitchFamily="34" charset="0"/>
      <p:regular r:id="rId10"/>
      <p:bold r:id="rId1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th Mauldin" initials="SM" lastIdx="1" clrIdx="0">
    <p:extLst>
      <p:ext uri="{19B8F6BF-5375-455C-9EA6-DF929625EA0E}">
        <p15:presenceInfo xmlns:p15="http://schemas.microsoft.com/office/powerpoint/2012/main" userId="c14b8e48477d71b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94F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72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380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089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915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549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081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544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593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574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383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852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5/23/2020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05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43" r:id="rId6"/>
    <p:sldLayoutId id="2147483739" r:id="rId7"/>
    <p:sldLayoutId id="2147483740" r:id="rId8"/>
    <p:sldLayoutId id="2147483741" r:id="rId9"/>
    <p:sldLayoutId id="2147483742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DCE1AED4-C7FF-4468-BF54-4470A0A3E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tanding in front of a fence&#10;&#10;Description automatically generated">
            <a:extLst>
              <a:ext uri="{FF2B5EF4-FFF2-40B4-BE49-F238E27FC236}">
                <a16:creationId xmlns:a16="http://schemas.microsoft.com/office/drawing/2014/main" id="{5D67A7AD-0551-4249-9F86-BABADE58E5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46" r="1" b="26279"/>
          <a:stretch/>
        </p:blipFill>
        <p:spPr>
          <a:xfrm>
            <a:off x="20" y="10"/>
            <a:ext cx="9141694" cy="685799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BDE94FAB-AA60-43B4-A2C3-3A940B9A9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4530071"/>
            <a:ext cx="9143999" cy="2327926"/>
          </a:xfrm>
          <a:prstGeom prst="rect">
            <a:avLst/>
          </a:prstGeom>
          <a:gradFill flip="none" rotWithShape="1">
            <a:gsLst>
              <a:gs pos="44000">
                <a:schemeClr val="tx1">
                  <a:alpha val="40000"/>
                </a:schemeClr>
              </a:gs>
              <a:gs pos="100000">
                <a:schemeClr val="tx1">
                  <a:alpha val="7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17A322-CC8B-4A2D-BE92-CDA38D3B3BD9}"/>
              </a:ext>
            </a:extLst>
          </p:cNvPr>
          <p:cNvSpPr/>
          <p:nvPr/>
        </p:nvSpPr>
        <p:spPr>
          <a:xfrm>
            <a:off x="268448" y="965640"/>
            <a:ext cx="8755820" cy="1265832"/>
          </a:xfrm>
          <a:prstGeom prst="rect">
            <a:avLst/>
          </a:prstGeom>
          <a:solidFill>
            <a:srgbClr val="B394FF">
              <a:alpha val="60000"/>
            </a:srgb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FDF51E-1870-4E27-8140-68C23A1435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1616" y="1183761"/>
            <a:ext cx="7558481" cy="82959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Reason to Rejoice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EC89C1-D472-4D8D-8A56-EDD68D764D7A}"/>
              </a:ext>
            </a:extLst>
          </p:cNvPr>
          <p:cNvSpPr/>
          <p:nvPr/>
        </p:nvSpPr>
        <p:spPr>
          <a:xfrm>
            <a:off x="2711263" y="5866947"/>
            <a:ext cx="3529478" cy="434233"/>
          </a:xfrm>
          <a:prstGeom prst="rect">
            <a:avLst/>
          </a:prstGeom>
          <a:solidFill>
            <a:srgbClr val="B394FF">
              <a:alpha val="60000"/>
            </a:srgb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89C110-A486-4E18-A57F-CE28AF12F1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04878" y="5895401"/>
            <a:ext cx="2742247" cy="408819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1 Peter 1:3-6</a:t>
            </a:r>
          </a:p>
        </p:txBody>
      </p:sp>
    </p:spTree>
    <p:extLst>
      <p:ext uri="{BB962C8B-B14F-4D97-AF65-F5344CB8AC3E}">
        <p14:creationId xmlns:p14="http://schemas.microsoft.com/office/powerpoint/2010/main" val="2881383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6917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tree in the middle of a field&#10;&#10;Description automatically generated">
            <a:extLst>
              <a:ext uri="{FF2B5EF4-FFF2-40B4-BE49-F238E27FC236}">
                <a16:creationId xmlns:a16="http://schemas.microsoft.com/office/drawing/2014/main" id="{3CA52614-2997-4259-84D1-FA3761479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1" b="9091"/>
          <a:stretch/>
        </p:blipFill>
        <p:spPr>
          <a:xfrm>
            <a:off x="-1" y="10"/>
            <a:ext cx="9144001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091183" y="0"/>
            <a:ext cx="7052817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0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E6A8F5-B509-4BF3-8AFD-38FAAEDB3B39}"/>
              </a:ext>
            </a:extLst>
          </p:cNvPr>
          <p:cNvSpPr/>
          <p:nvPr/>
        </p:nvSpPr>
        <p:spPr>
          <a:xfrm>
            <a:off x="343954" y="453006"/>
            <a:ext cx="8456085" cy="830997"/>
          </a:xfrm>
          <a:prstGeom prst="rect">
            <a:avLst/>
          </a:prstGeom>
          <a:solidFill>
            <a:srgbClr val="B394FF">
              <a:alpha val="60000"/>
            </a:srgbClr>
          </a:solidFill>
          <a:ln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2AC129-E7C3-4F70-9768-EA160D7BF599}"/>
              </a:ext>
            </a:extLst>
          </p:cNvPr>
          <p:cNvSpPr txBox="1"/>
          <p:nvPr/>
        </p:nvSpPr>
        <p:spPr>
          <a:xfrm>
            <a:off x="1073835" y="453006"/>
            <a:ext cx="7256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  <a:t>We Have a Living Hope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0D314D-CD17-4012-9E46-E0EF61A44258}"/>
              </a:ext>
            </a:extLst>
          </p:cNvPr>
          <p:cNvSpPr/>
          <p:nvPr/>
        </p:nvSpPr>
        <p:spPr>
          <a:xfrm>
            <a:off x="675344" y="2002388"/>
            <a:ext cx="7712222" cy="4402606"/>
          </a:xfrm>
          <a:prstGeom prst="rect">
            <a:avLst/>
          </a:prstGeom>
          <a:solidFill>
            <a:srgbClr val="B394FF">
              <a:alpha val="60000"/>
            </a:srgbClr>
          </a:solidFill>
          <a:ln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A839BF-9629-48BB-8892-2781CAF54A2F}"/>
              </a:ext>
            </a:extLst>
          </p:cNvPr>
          <p:cNvSpPr txBox="1"/>
          <p:nvPr/>
        </p:nvSpPr>
        <p:spPr>
          <a:xfrm>
            <a:off x="729881" y="2704595"/>
            <a:ext cx="75738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  <a:t>The world’s relationship with hope is one of desire met with disappointment.</a:t>
            </a:r>
          </a:p>
          <a:p>
            <a:pPr algn="ctr"/>
            <a:endParaRPr lang="en-US" sz="3200" dirty="0"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 algn="ctr"/>
            <a:r>
              <a:rPr lang="en-US" sz="32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  <a:t>The believer’s relationship with </a:t>
            </a:r>
            <a:br>
              <a:rPr lang="en-US" sz="32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</a:br>
            <a:r>
              <a:rPr lang="en-US" sz="32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  <a:t>hope is rooted in guarantees.</a:t>
            </a:r>
          </a:p>
        </p:txBody>
      </p:sp>
    </p:spTree>
    <p:extLst>
      <p:ext uri="{BB962C8B-B14F-4D97-AF65-F5344CB8AC3E}">
        <p14:creationId xmlns:p14="http://schemas.microsoft.com/office/powerpoint/2010/main" val="3241235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6917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tree in the middle of a field&#10;&#10;Description automatically generated">
            <a:extLst>
              <a:ext uri="{FF2B5EF4-FFF2-40B4-BE49-F238E27FC236}">
                <a16:creationId xmlns:a16="http://schemas.microsoft.com/office/drawing/2014/main" id="{3CA52614-2997-4259-84D1-FA3761479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1" b="9091"/>
          <a:stretch/>
        </p:blipFill>
        <p:spPr>
          <a:xfrm>
            <a:off x="-1" y="10"/>
            <a:ext cx="9144001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091183" y="0"/>
            <a:ext cx="7052817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0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E6A8F5-B509-4BF3-8AFD-38FAAEDB3B39}"/>
              </a:ext>
            </a:extLst>
          </p:cNvPr>
          <p:cNvSpPr/>
          <p:nvPr/>
        </p:nvSpPr>
        <p:spPr>
          <a:xfrm>
            <a:off x="343954" y="453006"/>
            <a:ext cx="8456085" cy="830997"/>
          </a:xfrm>
          <a:prstGeom prst="rect">
            <a:avLst/>
          </a:prstGeom>
          <a:solidFill>
            <a:srgbClr val="B394FF">
              <a:alpha val="60000"/>
            </a:srgbClr>
          </a:solidFill>
          <a:ln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2AC129-E7C3-4F70-9768-EA160D7BF599}"/>
              </a:ext>
            </a:extLst>
          </p:cNvPr>
          <p:cNvSpPr txBox="1"/>
          <p:nvPr/>
        </p:nvSpPr>
        <p:spPr>
          <a:xfrm>
            <a:off x="1073835" y="453006"/>
            <a:ext cx="7256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  <a:t>An Eternal Inheritance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0D314D-CD17-4012-9E46-E0EF61A44258}"/>
              </a:ext>
            </a:extLst>
          </p:cNvPr>
          <p:cNvSpPr/>
          <p:nvPr/>
        </p:nvSpPr>
        <p:spPr>
          <a:xfrm>
            <a:off x="675344" y="2002388"/>
            <a:ext cx="7712222" cy="4402606"/>
          </a:xfrm>
          <a:prstGeom prst="rect">
            <a:avLst/>
          </a:prstGeom>
          <a:solidFill>
            <a:srgbClr val="B394FF">
              <a:alpha val="60000"/>
            </a:srgbClr>
          </a:solidFill>
          <a:ln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A839BF-9629-48BB-8892-2781CAF54A2F}"/>
              </a:ext>
            </a:extLst>
          </p:cNvPr>
          <p:cNvSpPr txBox="1"/>
          <p:nvPr/>
        </p:nvSpPr>
        <p:spPr>
          <a:xfrm>
            <a:off x="729881" y="2618641"/>
            <a:ext cx="757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  <a:t>Imperishable...</a:t>
            </a:r>
          </a:p>
          <a:p>
            <a:pPr algn="ctr"/>
            <a:endParaRPr lang="en-US" sz="4000" dirty="0"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 algn="ctr"/>
            <a:r>
              <a:rPr lang="en-US" sz="40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  <a:t>Undefiled...</a:t>
            </a:r>
          </a:p>
          <a:p>
            <a:pPr algn="ctr"/>
            <a:endParaRPr lang="en-US" sz="4000" dirty="0"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 algn="ctr"/>
            <a:r>
              <a:rPr lang="en-US" sz="40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  <a:t>Unfading...</a:t>
            </a:r>
          </a:p>
        </p:txBody>
      </p:sp>
    </p:spTree>
    <p:extLst>
      <p:ext uri="{BB962C8B-B14F-4D97-AF65-F5344CB8AC3E}">
        <p14:creationId xmlns:p14="http://schemas.microsoft.com/office/powerpoint/2010/main" val="12912060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6917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tree in the middle of a field&#10;&#10;Description automatically generated">
            <a:extLst>
              <a:ext uri="{FF2B5EF4-FFF2-40B4-BE49-F238E27FC236}">
                <a16:creationId xmlns:a16="http://schemas.microsoft.com/office/drawing/2014/main" id="{3CA52614-2997-4259-84D1-FA3761479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1" b="9091"/>
          <a:stretch/>
        </p:blipFill>
        <p:spPr>
          <a:xfrm>
            <a:off x="-1" y="10"/>
            <a:ext cx="9144001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091183" y="0"/>
            <a:ext cx="7052817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0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E6A8F5-B509-4BF3-8AFD-38FAAEDB3B39}"/>
              </a:ext>
            </a:extLst>
          </p:cNvPr>
          <p:cNvSpPr/>
          <p:nvPr/>
        </p:nvSpPr>
        <p:spPr>
          <a:xfrm>
            <a:off x="343954" y="453006"/>
            <a:ext cx="8456085" cy="830997"/>
          </a:xfrm>
          <a:prstGeom prst="rect">
            <a:avLst/>
          </a:prstGeom>
          <a:solidFill>
            <a:srgbClr val="B394FF">
              <a:alpha val="60000"/>
            </a:srgbClr>
          </a:solidFill>
          <a:ln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2AC129-E7C3-4F70-9768-EA160D7BF599}"/>
              </a:ext>
            </a:extLst>
          </p:cNvPr>
          <p:cNvSpPr txBox="1"/>
          <p:nvPr/>
        </p:nvSpPr>
        <p:spPr>
          <a:xfrm>
            <a:off x="1073835" y="453006"/>
            <a:ext cx="7256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  <a:t>A Sure Salvation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0D314D-CD17-4012-9E46-E0EF61A44258}"/>
              </a:ext>
            </a:extLst>
          </p:cNvPr>
          <p:cNvSpPr/>
          <p:nvPr/>
        </p:nvSpPr>
        <p:spPr>
          <a:xfrm>
            <a:off x="675344" y="2002388"/>
            <a:ext cx="7712222" cy="4402606"/>
          </a:xfrm>
          <a:prstGeom prst="rect">
            <a:avLst/>
          </a:prstGeom>
          <a:solidFill>
            <a:srgbClr val="B394FF">
              <a:alpha val="60000"/>
            </a:srgbClr>
          </a:solidFill>
          <a:ln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B509F8-FC29-46D9-A33B-2522460B82AF}"/>
              </a:ext>
            </a:extLst>
          </p:cNvPr>
          <p:cNvSpPr txBox="1"/>
          <p:nvPr/>
        </p:nvSpPr>
        <p:spPr>
          <a:xfrm>
            <a:off x="729881" y="2704595"/>
            <a:ext cx="75738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  <a:t>God’s promise of salvation is to rescue His people from a fallen world.</a:t>
            </a:r>
          </a:p>
          <a:p>
            <a:pPr algn="ctr"/>
            <a:endParaRPr lang="en-US" sz="3200" dirty="0"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 algn="ctr"/>
            <a:r>
              <a:rPr lang="en-US" sz="32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  <a:t>He has promised that He will </a:t>
            </a:r>
            <a:br>
              <a:rPr lang="en-US" sz="32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</a:br>
            <a:r>
              <a:rPr lang="en-US" sz="32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  <a:t>enable us to ensure until that day.</a:t>
            </a:r>
          </a:p>
        </p:txBody>
      </p:sp>
    </p:spTree>
    <p:extLst>
      <p:ext uri="{BB962C8B-B14F-4D97-AF65-F5344CB8AC3E}">
        <p14:creationId xmlns:p14="http://schemas.microsoft.com/office/powerpoint/2010/main" val="3037430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6917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tree in the middle of a field&#10;&#10;Description automatically generated">
            <a:extLst>
              <a:ext uri="{FF2B5EF4-FFF2-40B4-BE49-F238E27FC236}">
                <a16:creationId xmlns:a16="http://schemas.microsoft.com/office/drawing/2014/main" id="{3CA52614-2997-4259-84D1-FA3761479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1" b="9091"/>
          <a:stretch/>
        </p:blipFill>
        <p:spPr>
          <a:xfrm>
            <a:off x="-1" y="10"/>
            <a:ext cx="9144001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091183" y="0"/>
            <a:ext cx="7052817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0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E6A8F5-B509-4BF3-8AFD-38FAAEDB3B39}"/>
              </a:ext>
            </a:extLst>
          </p:cNvPr>
          <p:cNvSpPr/>
          <p:nvPr/>
        </p:nvSpPr>
        <p:spPr>
          <a:xfrm>
            <a:off x="343954" y="453006"/>
            <a:ext cx="8456085" cy="830997"/>
          </a:xfrm>
          <a:prstGeom prst="rect">
            <a:avLst/>
          </a:prstGeom>
          <a:solidFill>
            <a:srgbClr val="B394FF">
              <a:alpha val="60000"/>
            </a:srgbClr>
          </a:solidFill>
          <a:ln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2AC129-E7C3-4F70-9768-EA160D7BF599}"/>
              </a:ext>
            </a:extLst>
          </p:cNvPr>
          <p:cNvSpPr txBox="1"/>
          <p:nvPr/>
        </p:nvSpPr>
        <p:spPr>
          <a:xfrm>
            <a:off x="1073835" y="453006"/>
            <a:ext cx="7256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  <a:t>A Foundation of Joy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0D314D-CD17-4012-9E46-E0EF61A44258}"/>
              </a:ext>
            </a:extLst>
          </p:cNvPr>
          <p:cNvSpPr/>
          <p:nvPr/>
        </p:nvSpPr>
        <p:spPr>
          <a:xfrm>
            <a:off x="675344" y="2002388"/>
            <a:ext cx="7712222" cy="4402606"/>
          </a:xfrm>
          <a:prstGeom prst="rect">
            <a:avLst/>
          </a:prstGeom>
          <a:solidFill>
            <a:srgbClr val="B394FF">
              <a:alpha val="60000"/>
            </a:srgbClr>
          </a:solidFill>
          <a:ln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B509F8-FC29-46D9-A33B-2522460B82AF}"/>
              </a:ext>
            </a:extLst>
          </p:cNvPr>
          <p:cNvSpPr txBox="1"/>
          <p:nvPr/>
        </p:nvSpPr>
        <p:spPr>
          <a:xfrm>
            <a:off x="729881" y="2618641"/>
            <a:ext cx="757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  <a:t>A Living Hope...</a:t>
            </a:r>
          </a:p>
          <a:p>
            <a:pPr algn="ctr"/>
            <a:endParaRPr lang="en-US" sz="4000" dirty="0"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 algn="ctr"/>
            <a:r>
              <a:rPr lang="en-US" sz="40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  <a:t>An Eternal Inheritance...</a:t>
            </a:r>
          </a:p>
          <a:p>
            <a:pPr algn="ctr"/>
            <a:endParaRPr lang="en-US" sz="4000" dirty="0"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 algn="ctr"/>
            <a:r>
              <a:rPr lang="en-US" sz="40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  <a:t>A Sure Salvation...</a:t>
            </a:r>
          </a:p>
        </p:txBody>
      </p:sp>
    </p:spTree>
    <p:extLst>
      <p:ext uri="{BB962C8B-B14F-4D97-AF65-F5344CB8AC3E}">
        <p14:creationId xmlns:p14="http://schemas.microsoft.com/office/powerpoint/2010/main" val="99866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6917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tree in the middle of a field&#10;&#10;Description automatically generated">
            <a:extLst>
              <a:ext uri="{FF2B5EF4-FFF2-40B4-BE49-F238E27FC236}">
                <a16:creationId xmlns:a16="http://schemas.microsoft.com/office/drawing/2014/main" id="{3CA52614-2997-4259-84D1-FA3761479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1" b="9091"/>
          <a:stretch/>
        </p:blipFill>
        <p:spPr>
          <a:xfrm>
            <a:off x="-1" y="10"/>
            <a:ext cx="9144001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091183" y="0"/>
            <a:ext cx="7052817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0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104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GradientVTI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92</Words>
  <Application>Microsoft Office PowerPoint</Application>
  <PresentationFormat>On-screen Show (4:3)</PresentationFormat>
  <Paragraphs>22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Yu Mincho</vt:lpstr>
      <vt:lpstr>Arial</vt:lpstr>
      <vt:lpstr>Univers</vt:lpstr>
      <vt:lpstr>Yu Mincho Demibold</vt:lpstr>
      <vt:lpstr>GradientVTI</vt:lpstr>
      <vt:lpstr>Reason to Rejoice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Reason to Rejoice</dc:title>
  <dc:creator>Seth Mauldin</dc:creator>
  <cp:lastModifiedBy>Seth Mauldin</cp:lastModifiedBy>
  <cp:revision>3</cp:revision>
  <dcterms:created xsi:type="dcterms:W3CDTF">2020-05-23T18:09:36Z</dcterms:created>
  <dcterms:modified xsi:type="dcterms:W3CDTF">2020-05-23T18:23:59Z</dcterms:modified>
</cp:coreProperties>
</file>