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71" r:id="rId3"/>
    <p:sldId id="260" r:id="rId4"/>
    <p:sldId id="273" r:id="rId5"/>
    <p:sldId id="272" r:id="rId6"/>
    <p:sldId id="274" r:id="rId7"/>
    <p:sldId id="265" r:id="rId8"/>
    <p:sldId id="268" r:id="rId9"/>
    <p:sldId id="258" r:id="rId10"/>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5B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5"/>
    <p:restoredTop sz="68449"/>
  </p:normalViewPr>
  <p:slideViewPr>
    <p:cSldViewPr snapToGrid="0" snapToObjects="1">
      <p:cViewPr varScale="1">
        <p:scale>
          <a:sx n="63" d="100"/>
          <a:sy n="63" d="100"/>
        </p:scale>
        <p:origin x="1976" y="184"/>
      </p:cViewPr>
      <p:guideLst/>
    </p:cSldViewPr>
  </p:slideViewPr>
  <p:notesTextViewPr>
    <p:cViewPr>
      <p:scale>
        <a:sx n="1" d="1"/>
        <a:sy n="1" d="1"/>
      </p:scale>
      <p:origin x="0" y="0"/>
    </p:cViewPr>
  </p:notesTextViewPr>
  <p:notesViewPr>
    <p:cSldViewPr snapToGrid="0" snapToObjects="1">
      <p:cViewPr varScale="1">
        <p:scale>
          <a:sx n="61" d="100"/>
          <a:sy n="61" d="100"/>
        </p:scale>
        <p:origin x="320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D3ABFC-E1F9-BE40-A627-4570BFB2EF27}" type="datetimeFigureOut">
              <a:rPr lang="en-US" smtClean="0"/>
              <a:t>8/21/21</a:t>
            </a:fld>
            <a:endParaRPr lang="en-US"/>
          </a:p>
        </p:txBody>
      </p:sp>
      <p:sp>
        <p:nvSpPr>
          <p:cNvPr id="4" name="Slide Image Placeholder 3"/>
          <p:cNvSpPr>
            <a:spLocks noGrp="1" noRot="1" noChangeAspect="1"/>
          </p:cNvSpPr>
          <p:nvPr>
            <p:ph type="sldImg" idx="2"/>
          </p:nvPr>
        </p:nvSpPr>
        <p:spPr>
          <a:xfrm>
            <a:off x="1364474" y="165598"/>
            <a:ext cx="4206986" cy="2629704"/>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33917" y="2960899"/>
            <a:ext cx="6379534" cy="5906653"/>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5938284" y="580547"/>
            <a:ext cx="902180" cy="458787"/>
          </a:xfrm>
          <a:prstGeom prst="rect">
            <a:avLst/>
          </a:prstGeom>
        </p:spPr>
        <p:txBody>
          <a:bodyPr vert="horz" lIns="91440" tIns="45720" rIns="91440" bIns="45720" rtlCol="0" anchor="b"/>
          <a:lstStyle>
            <a:lvl1pPr algn="r">
              <a:defRPr sz="1200"/>
            </a:lvl1pPr>
          </a:lstStyle>
          <a:p>
            <a:fld id="{E7AF5839-B9D2-6443-A3CC-38EEE1910A48}" type="slidenum">
              <a:rPr lang="en-US" smtClean="0"/>
              <a:t>‹#›</a:t>
            </a:fld>
            <a:endParaRPr lang="en-US"/>
          </a:p>
        </p:txBody>
      </p:sp>
    </p:spTree>
    <p:extLst>
      <p:ext uri="{BB962C8B-B14F-4D97-AF65-F5344CB8AC3E}">
        <p14:creationId xmlns:p14="http://schemas.microsoft.com/office/powerpoint/2010/main" val="1107578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biblegateway.com/passage/?search=mt%207:12&amp;version=NASB%23cen-NASB-23329A"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biblegateway.com/passage/?search=mt%207:12&amp;version=NASB%23cen-NASB-23329B" TargetMode="External"/><Relationship Id="rId5" Type="http://schemas.openxmlformats.org/officeDocument/2006/relationships/hyperlink" Target="http://www.biblegateway.com/passage/?search=mt%207:12&amp;version=NASB%23fen-NASB-23329b" TargetMode="External"/><Relationship Id="rId4" Type="http://schemas.openxmlformats.org/officeDocument/2006/relationships/hyperlink" Target="http://www.biblegateway.com/passage/?search=mt%207:12&amp;version=NASB%23fen-NASB-23329a"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0" y="165100"/>
            <a:ext cx="4206875" cy="2630488"/>
          </a:xfrm>
        </p:spPr>
      </p:sp>
      <p:sp>
        <p:nvSpPr>
          <p:cNvPr id="3" name="Notes Placeholder 2"/>
          <p:cNvSpPr>
            <a:spLocks noGrp="1"/>
          </p:cNvSpPr>
          <p:nvPr>
            <p:ph type="body" idx="1"/>
          </p:nvPr>
        </p:nvSpPr>
        <p:spPr/>
        <p:txBody>
          <a:bodyPr/>
          <a:lstStyle/>
          <a:p>
            <a:r>
              <a:rPr lang="en-US" sz="2000" dirty="0"/>
              <a:t>For a few month now, I’ve been wanting to preach on this subject because of what I see in my own life and the challenges around us.</a:t>
            </a:r>
          </a:p>
          <a:p>
            <a:endParaRPr 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 I recognize in my own life – places where I could use an extra helping of TRUST. I wish it was as simple as getting as a little extra Vitamin C.</a:t>
            </a:r>
          </a:p>
          <a:p>
            <a:endParaRPr lang="en-US" sz="2000" dirty="0"/>
          </a:p>
          <a:p>
            <a:r>
              <a:rPr lang="en-US" sz="2000" dirty="0"/>
              <a:t>There are places where I need to do a better job of following up with others who are counting on me.  You may have heard me say before: I hate feeling like no one is getting my best.  When I’m spread to thin and over-committed, I want to shift things around and be sure that I’m giving my best to God and the people around me.</a:t>
            </a:r>
          </a:p>
          <a:p>
            <a:endParaRPr lang="en-US" sz="2000" dirty="0"/>
          </a:p>
          <a:p>
            <a:r>
              <a:rPr lang="en-US" sz="2000" dirty="0"/>
              <a:t>But also, I see areas of my life where I am not always extending the trust I should.  Times I need to remember to trust my family, my friends, instead of second guessing options and choices.   The truth is sometimes, I’m very curious about the details and discussions and processes of decision making – when actually – I don’t even have time for all that information and legitimately should be choosing to TRUST.  Times where if you asked me: Do you trust this person, I would say without HESITATION, YES! I know that person is smarter than me, or more experienced than me, and is a person of wonderful Christian character. I trust them.</a:t>
            </a:r>
          </a:p>
          <a:p>
            <a:endParaRPr lang="en-US" sz="2000" dirty="0"/>
          </a:p>
          <a:p>
            <a:r>
              <a:rPr lang="en-US" sz="2000" dirty="0"/>
              <a:t>But I might not be acting like I trust them very much!</a:t>
            </a:r>
          </a:p>
          <a:p>
            <a:endParaRPr lang="en-US" sz="2000" dirty="0"/>
          </a:p>
          <a:p>
            <a:r>
              <a:rPr lang="en-US" sz="2000" dirty="0"/>
              <a:t>I wish it was as simple as getting as a little extra Vitamin C.</a:t>
            </a:r>
          </a:p>
          <a:p>
            <a:endParaRPr lang="en-US" sz="2000" dirty="0"/>
          </a:p>
          <a:p>
            <a:r>
              <a:rPr lang="en-US" sz="2000" dirty="0"/>
              <a:t>We all need trust in our lives. </a:t>
            </a:r>
          </a:p>
          <a:p>
            <a:endParaRPr lang="en-US" sz="2000" dirty="0"/>
          </a:p>
          <a:p>
            <a:r>
              <a:rPr lang="en-US" sz="2000" dirty="0"/>
              <a:t>We need trust in our friendships, so we don’t second guess every awkward moment.</a:t>
            </a:r>
          </a:p>
          <a:p>
            <a:r>
              <a:rPr lang="en-US" sz="2000" dirty="0"/>
              <a:t>We need trust in our careers, so we can gather the efforts and expertise of all our co-workers to complete huge tasks.</a:t>
            </a:r>
          </a:p>
          <a:p>
            <a:r>
              <a:rPr lang="en-US" sz="2000" dirty="0"/>
              <a:t>We need trust in our families, so we can cooperate with love and respect when things are stressful and busy.</a:t>
            </a:r>
          </a:p>
          <a:p>
            <a:r>
              <a:rPr lang="en-US" sz="2000" dirty="0"/>
              <a:t>We need trust in the church, so we can consider new information and insights shared from the Word, and so we can move together in a unified direction.</a:t>
            </a:r>
          </a:p>
          <a:p>
            <a:endParaRPr lang="en-US" sz="2000" dirty="0"/>
          </a:p>
          <a:p>
            <a:r>
              <a:rPr lang="en-US" sz="2000" dirty="0"/>
              <a:t>**And it seems to me that during all the changes and challenges of the last year, we’ve all been pulled in many different directions, we’ve all faced various levels of decision fatigue, zoom fatigue, leadership fatigue.</a:t>
            </a:r>
          </a:p>
          <a:p>
            <a:endParaRPr lang="en-US" sz="2000" dirty="0"/>
          </a:p>
          <a:p>
            <a:r>
              <a:rPr lang="en-US" sz="2000" dirty="0"/>
              <a:t>We could just all use a study tonight that ENRICHES all of our efforts and all of our relationships – with a little extra dose of “Vitamin Trust”</a:t>
            </a:r>
          </a:p>
        </p:txBody>
      </p:sp>
      <p:sp>
        <p:nvSpPr>
          <p:cNvPr id="4" name="Slide Number Placeholder 3"/>
          <p:cNvSpPr>
            <a:spLocks noGrp="1"/>
          </p:cNvSpPr>
          <p:nvPr>
            <p:ph type="sldNum" sz="quarter" idx="5"/>
          </p:nvPr>
        </p:nvSpPr>
        <p:spPr/>
        <p:txBody>
          <a:bodyPr/>
          <a:lstStyle/>
          <a:p>
            <a:fld id="{E7AF5839-B9D2-6443-A3CC-38EEE1910A48}" type="slidenum">
              <a:rPr lang="en-US" smtClean="0"/>
              <a:t>1</a:t>
            </a:fld>
            <a:endParaRPr lang="en-US"/>
          </a:p>
        </p:txBody>
      </p:sp>
    </p:spTree>
    <p:extLst>
      <p:ext uri="{BB962C8B-B14F-4D97-AF65-F5344CB8AC3E}">
        <p14:creationId xmlns:p14="http://schemas.microsoft.com/office/powerpoint/2010/main" val="1356024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6F037215-350B-AE45-876A-01DAC608229B}"/>
              </a:ext>
            </a:extLst>
          </p:cNvPr>
          <p:cNvSpPr>
            <a:spLocks noGrp="1" noRot="1" noChangeAspect="1"/>
          </p:cNvSpPr>
          <p:nvPr>
            <p:ph type="sldImg"/>
          </p:nvPr>
        </p:nvSpPr>
        <p:spPr bwMode="auto">
          <a:xfrm>
            <a:off x="1365250" y="165100"/>
            <a:ext cx="4206875" cy="2630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F018468-B18E-A54F-B07F-BCF5100BD8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ea typeface="ＭＳ Ｐゴシック" panose="020B0600070205080204" pitchFamily="34" charset="-128"/>
              </a:rPr>
              <a:t>TRUST PROVIDES STABILITY WHEN OUR LIFE GET’S SHAKEN UP.</a:t>
            </a:r>
          </a:p>
          <a:p>
            <a:pPr eaLnBrk="1" hangingPunct="1"/>
            <a:endParaRPr lang="en-US" altLang="en-US" sz="1800" dirty="0">
              <a:ea typeface="ＭＳ Ｐゴシック" panose="020B0600070205080204" pitchFamily="34" charset="-128"/>
            </a:endParaRP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UNLOCKS OUR TEAMWORK: - I can trust you to contribute to the project with your unique talents and </a:t>
            </a:r>
            <a:r>
              <a:rPr lang="en-US" altLang="en-US" sz="1800" dirty="0" err="1">
                <a:ea typeface="ＭＳ Ｐゴシック" panose="020B0600070205080204" pitchFamily="34" charset="-128"/>
              </a:rPr>
              <a:t>abiliities</a:t>
            </a:r>
            <a:r>
              <a:rPr lang="en-US" altLang="en-US" sz="1800" dirty="0">
                <a:ea typeface="ＭＳ Ｐゴシック" panose="020B0600070205080204" pitchFamily="34" charset="-128"/>
              </a:rPr>
              <a:t>.  I don’t have to second guess your efforts and I don’t have to micro-manage you.  When trust exist, I know we are united around a common good and are doing the very best we can to reach that goal together.</a:t>
            </a:r>
          </a:p>
          <a:p>
            <a:pPr eaLnBrk="1" hangingPunct="1"/>
            <a:endParaRPr lang="en-US" altLang="en-US" sz="1800" dirty="0">
              <a:ea typeface="ＭＳ Ｐゴシック" panose="020B0600070205080204" pitchFamily="34" charset="-128"/>
            </a:endParaRP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ACCELERATES OUR ORGANIZATION: *This may be the most fun thing I learned about Trust this week, and it is SUCH a powerful principle.  Trust Accelerates what an organization can do. Because when there is trust – a lot of red tape suddenly disappears.  The right people are empowered to make the right decisions on the spot.</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Let me make direct application at East End.  I want to personally thank everyone who chose to Trust our elders in inviting Jon to come this summer.  I think in hindsight we can all agree that they gave a little and asked a lot.  They told you a little about who, when, and where but the information was by no means exhaustive…then they asked a lot.  Asked for members to look for ways to give financially to make this happen– and this only weeks after we’ve all taken a hit on our take home pay because of decisions in D.C.  You were given a little information and asked to act immediately and in a financially significant way: That required trust.</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AND CHURCH – it is TRUST that allowed us to capitalize on that opportunity.  Were legitimate questions raised?  Yes and to a reasonable degree I believe those answers were forthcoming.  I want you to examine your heart: Did you respond with TRUST or SUSPICION?</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If you examine your heart and realize that your responded with suspicion – you should think about why that is?</a:t>
            </a:r>
          </a:p>
          <a:p>
            <a:pPr eaLnBrk="1" hangingPunct="1"/>
            <a:endParaRPr lang="en-US" altLang="en-US" sz="1800" dirty="0">
              <a:ea typeface="ＭＳ Ｐゴシック" panose="020B0600070205080204" pitchFamily="34" charset="-128"/>
            </a:endParaRPr>
          </a:p>
          <a:p>
            <a:pPr eaLnBrk="1" hangingPunct="1"/>
            <a:endParaRPr lang="en-US" altLang="en-US" sz="1800" dirty="0">
              <a:ea typeface="ＭＳ Ｐゴシック" panose="020B0600070205080204" pitchFamily="34" charset="-128"/>
            </a:endParaRPr>
          </a:p>
          <a:p>
            <a:pPr eaLnBrk="1" hangingPunct="1"/>
            <a:endParaRPr lang="en-US" altLang="en-US" sz="1800" dirty="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1C075EE5-19A3-1A4B-91AF-199EFD7E7AAA}"/>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A5F782F-B209-B443-9848-3B7A85692CCF}" type="slidenum">
              <a:rPr lang="en-US" altLang="en-US" sz="1200">
                <a:latin typeface="Calibri" panose="020F0502020204030204" pitchFamily="34" charset="0"/>
              </a:rPr>
              <a:pPr eaLnBrk="1" hangingPunct="1"/>
              <a:t>2</a:t>
            </a:fld>
            <a:endParaRPr lang="en-US" altLang="en-US" sz="1200">
              <a:latin typeface="Calibri" panose="020F0502020204030204" pitchFamily="34" charset="0"/>
            </a:endParaRPr>
          </a:p>
        </p:txBody>
      </p:sp>
    </p:spTree>
    <p:extLst>
      <p:ext uri="{BB962C8B-B14F-4D97-AF65-F5344CB8AC3E}">
        <p14:creationId xmlns:p14="http://schemas.microsoft.com/office/powerpoint/2010/main" val="3747035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6F39BC79-17C9-3F47-9747-F740CF2F35F9}"/>
              </a:ext>
            </a:extLst>
          </p:cNvPr>
          <p:cNvSpPr>
            <a:spLocks noGrp="1" noRot="1" noChangeAspect="1"/>
          </p:cNvSpPr>
          <p:nvPr>
            <p:ph type="sldImg"/>
          </p:nvPr>
        </p:nvSpPr>
        <p:spPr bwMode="auto">
          <a:xfrm>
            <a:off x="1365250" y="165100"/>
            <a:ext cx="4206875" cy="2630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DEF10A3-7102-A04E-A77F-129D408ECF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2000" dirty="0">
                <a:ea typeface="ＭＳ Ｐゴシック" panose="020B0600070205080204" pitchFamily="34" charset="-128"/>
              </a:rPr>
              <a:t>Shaken Up – When things get shaken up – I can make it worse, by doing something radical.  Or, I can make it better – by providing some stability. </a:t>
            </a:r>
          </a:p>
          <a:p>
            <a:pPr eaLnBrk="1" hangingPunct="1"/>
            <a:endParaRPr lang="en-US" altLang="en-US" sz="2000" dirty="0">
              <a:ea typeface="ＭＳ Ｐゴシック" panose="020B0600070205080204" pitchFamily="34" charset="-128"/>
            </a:endParaRPr>
          </a:p>
          <a:p>
            <a:pPr eaLnBrk="1" hangingPunct="1"/>
            <a:r>
              <a:rPr lang="en-US" altLang="en-US" sz="2000" dirty="0">
                <a:ea typeface="ＭＳ Ｐゴシック" panose="020B0600070205080204" pitchFamily="34" charset="-128"/>
              </a:rPr>
              <a:t>John Maxwell describes Trust as the Solid Ground we all need in our relationships and in our organizations.</a:t>
            </a:r>
          </a:p>
          <a:p>
            <a:pPr eaLnBrk="1" hangingPunct="1"/>
            <a:endParaRPr lang="en-US" altLang="en-US" sz="2000" dirty="0">
              <a:ea typeface="ＭＳ Ｐゴシック" panose="020B0600070205080204" pitchFamily="34" charset="-128"/>
            </a:endParaRPr>
          </a:p>
          <a:p>
            <a:pPr eaLnBrk="1" hangingPunct="1"/>
            <a:r>
              <a:rPr lang="en-US" altLang="en-US" sz="2000" dirty="0">
                <a:ea typeface="ＭＳ Ｐゴシック" panose="020B0600070205080204" pitchFamily="34" charset="-128"/>
              </a:rPr>
              <a:t>We can always step back – and trust in God to do exactly what He says He will do.</a:t>
            </a:r>
          </a:p>
        </p:txBody>
      </p:sp>
      <p:sp>
        <p:nvSpPr>
          <p:cNvPr id="4" name="Slide Number Placeholder 3">
            <a:extLst>
              <a:ext uri="{FF2B5EF4-FFF2-40B4-BE49-F238E27FC236}">
                <a16:creationId xmlns:a16="http://schemas.microsoft.com/office/drawing/2014/main" id="{A0C7D6AE-0C11-8C4C-BC6F-2D7EE8701837}"/>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3D04000-05F9-6D4F-84D6-6288252F6A71}" type="slidenum">
              <a:rPr lang="en-US" altLang="en-US" sz="1200">
                <a:latin typeface="Calibri" panose="020F0502020204030204" pitchFamily="34" charset="0"/>
              </a:rPr>
              <a:pPr eaLnBrk="1" hangingPunct="1"/>
              <a:t>3</a:t>
            </a:fld>
            <a:endParaRPr lang="en-US" altLang="en-US" sz="1200">
              <a:latin typeface="Calibri" panose="020F0502020204030204" pitchFamily="34" charset="0"/>
            </a:endParaRPr>
          </a:p>
        </p:txBody>
      </p:sp>
    </p:spTree>
    <p:extLst>
      <p:ext uri="{BB962C8B-B14F-4D97-AF65-F5344CB8AC3E}">
        <p14:creationId xmlns:p14="http://schemas.microsoft.com/office/powerpoint/2010/main" val="2974398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0" y="165100"/>
            <a:ext cx="4206875" cy="2630488"/>
          </a:xfrm>
        </p:spPr>
      </p:sp>
      <p:sp>
        <p:nvSpPr>
          <p:cNvPr id="3" name="Notes Placeholder 2"/>
          <p:cNvSpPr>
            <a:spLocks noGrp="1"/>
          </p:cNvSpPr>
          <p:nvPr>
            <p:ph type="body" idx="1"/>
          </p:nvPr>
        </p:nvSpPr>
        <p:spPr/>
        <p:txBody>
          <a:bodyPr/>
          <a:lstStyle/>
          <a:p>
            <a:r>
              <a:rPr lang="en-US" sz="1800" dirty="0"/>
              <a:t>Love actually unlocks the full potential of trust. Love can help us overcome our personal roadblocks.</a:t>
            </a:r>
          </a:p>
          <a:p>
            <a:endParaRPr lang="en-US" sz="1800" dirty="0"/>
          </a:p>
          <a:p>
            <a:endParaRPr lang="en-US" sz="1800" dirty="0"/>
          </a:p>
          <a:p>
            <a:pPr eaLnBrk="1" hangingPunct="1">
              <a:lnSpc>
                <a:spcPct val="90000"/>
              </a:lnSpc>
            </a:pPr>
            <a:r>
              <a:rPr lang="en-US" altLang="en-US" sz="1800" dirty="0">
                <a:ea typeface="ＭＳ Ｐゴシック" panose="020B0600070205080204" pitchFamily="34" charset="-128"/>
              </a:rPr>
              <a:t>Who I Am: by my very nature, I may be suspicious.  Simply in my personality, I feel compelled to examine the evidence closer than others.  *We should all be thankful for people like this. They are vital to our justice system, to the research and development of new products or new medicines.  This can be a very good quality when directed in the right endeavors, but if you are this kind of guy or this kind of lady – let me urge you. Don’t let this ruin otherwise healthy relationships.</a:t>
            </a:r>
          </a:p>
          <a:p>
            <a:pPr eaLnBrk="1" hangingPunct="1">
              <a:lnSpc>
                <a:spcPct val="90000"/>
              </a:lnSpc>
            </a:pPr>
            <a:endParaRPr lang="en-US" altLang="en-US" sz="1800" dirty="0">
              <a:ea typeface="ＭＳ Ｐゴシック" panose="020B0600070205080204" pitchFamily="34" charset="-128"/>
            </a:endParaRPr>
          </a:p>
          <a:p>
            <a:pPr eaLnBrk="1" hangingPunct="1">
              <a:lnSpc>
                <a:spcPct val="90000"/>
              </a:lnSpc>
            </a:pPr>
            <a:r>
              <a:rPr lang="en-US" altLang="en-US" sz="1800" dirty="0">
                <a:ea typeface="ＭＳ Ｐゴシック" panose="020B0600070205080204" pitchFamily="34" charset="-128"/>
              </a:rPr>
              <a:t>*There is a second less flattering factor to “Who I Am” – that is – if I am hiding something, then I am likely to believe others are hiding something too. The guilt that is carried around when you are actively misleading people will cause you to look at others with far amplified suspicion.  If this is the case – then you’ve got some internal heart cleaning that needs to be done.  That is another lesson for another day.  In both cases – you can see that Trust depends on WHO I AM.</a:t>
            </a:r>
          </a:p>
          <a:p>
            <a:pPr eaLnBrk="1" hangingPunct="1">
              <a:lnSpc>
                <a:spcPct val="90000"/>
              </a:lnSpc>
            </a:pPr>
            <a:endParaRPr lang="en-US" altLang="en-US" sz="1800" dirty="0">
              <a:ea typeface="ＭＳ Ｐゴシック" panose="020B0600070205080204" pitchFamily="34" charset="-128"/>
            </a:endParaRPr>
          </a:p>
          <a:p>
            <a:pPr eaLnBrk="1" hangingPunct="1">
              <a:lnSpc>
                <a:spcPct val="90000"/>
              </a:lnSpc>
            </a:pPr>
            <a:r>
              <a:rPr lang="en-US" altLang="en-US" sz="1800" dirty="0">
                <a:ea typeface="ＭＳ Ｐゴシック" panose="020B0600070205080204" pitchFamily="34" charset="-128"/>
              </a:rPr>
              <a:t>What I See:  You may have lived through a lot of experiences that have given you a lot of personal rules – you decide not to trust people based on these.  You don’t trust politicians because you’ve been down that road before.  Or maybe, gulp, you don’t trust preachers because you’ve been down that road before.  **Classic stereotype – you just don’t trust men – they say one thing and do another – all men are pigs in your mind!  Or the flip side – you just don’t trust women – she may look amazing, but for you that is a giant Red Flag.  You just don’t trust her.</a:t>
            </a:r>
          </a:p>
          <a:p>
            <a:pPr eaLnBrk="1" hangingPunct="1">
              <a:lnSpc>
                <a:spcPct val="90000"/>
              </a:lnSpc>
            </a:pPr>
            <a:endParaRPr lang="en-US" altLang="en-US" sz="1800" dirty="0">
              <a:ea typeface="ＭＳ Ｐゴシック" panose="020B0600070205080204" pitchFamily="34" charset="-128"/>
            </a:endParaRPr>
          </a:p>
          <a:p>
            <a:pPr eaLnBrk="1" hangingPunct="1">
              <a:lnSpc>
                <a:spcPct val="90000"/>
              </a:lnSpc>
            </a:pPr>
            <a:r>
              <a:rPr lang="en-US" altLang="en-US" sz="1800" dirty="0">
                <a:ea typeface="ＭＳ Ｐゴシック" panose="020B0600070205080204" pitchFamily="34" charset="-128"/>
              </a:rPr>
              <a:t>The reality is that our trust is heavily influenced by what we See!  Now sometimes that hurts us because we make generalizations that although they are funny to talk about – in reality they keep a wall between us and those who actually are Trustworthy and want to be our friend or to help us in some way.  **The good news – is that what we see will impact our trust – so I urge you to SEE what’s in the Bible!  The Bible shows us the people who can and cannot be trusted – the Bible provides the insights we need to make sense of our experiences, so that we develop WISDOM about who we trust.</a:t>
            </a:r>
          </a:p>
          <a:p>
            <a:pPr eaLnBrk="1" hangingPunct="1">
              <a:lnSpc>
                <a:spcPct val="90000"/>
              </a:lnSpc>
            </a:pPr>
            <a:endParaRPr lang="en-US" altLang="en-US" sz="1800" dirty="0">
              <a:ea typeface="ＭＳ Ｐゴシック" panose="020B0600070205080204" pitchFamily="34" charset="-128"/>
            </a:endParaRPr>
          </a:p>
          <a:p>
            <a:pPr eaLnBrk="1" hangingPunct="1">
              <a:lnSpc>
                <a:spcPct val="90000"/>
              </a:lnSpc>
            </a:pPr>
            <a:r>
              <a:rPr lang="en-US" altLang="en-US" sz="1800" dirty="0">
                <a:ea typeface="ＭＳ Ｐゴシック" panose="020B0600070205080204" pitchFamily="34" charset="-128"/>
              </a:rPr>
              <a:t>What I Expect:  This one is so powerful. Trust is eroded when expectations are unmet.1.) If you are very organized and believe that your orderliness is essential to your success, then when you see a disorganized person you will trust them less - because you Expect them to be organized! </a:t>
            </a:r>
          </a:p>
          <a:p>
            <a:pPr eaLnBrk="1" hangingPunct="1">
              <a:lnSpc>
                <a:spcPct val="90000"/>
              </a:lnSpc>
            </a:pPr>
            <a:r>
              <a:rPr lang="en-US" altLang="en-US" sz="1800" dirty="0">
                <a:ea typeface="ＭＳ Ｐゴシック" panose="020B0600070205080204" pitchFamily="34" charset="-128"/>
              </a:rPr>
              <a:t>Their personality, Their strengths, Their weaknesses - all are ignored when we let our pre-conceived expectations get in the way.**The real problem is not their level of organization - it is our expectation that others do things the way we do them.2.) I can admit the same thing about myself when it comes to communication. I have a certain style and manner of communicating and when others don't adopt that same style - it is tempting for me to trust them less.  *But I've got to guard my heart against this attitude of mistrust, because 1 Corinthians 2:1-5 reminds me that fancy speech is easy for many people to deliver. I need to TRUST in the power of God - not the practice of a speaker.3.) This can also be true of leadership styles - we live in a world where companies have placed an incredible premium on leadership - even certain styles.  If you don't talk a certain way, dress a certain way, use certain tools - then others are likely to trust you less.***the big take away here is - I need to recognize when I am failing to trust someone for a valid reason - or am I failing to trust someone simply because they don't line up with my expectations.  We actually have a word for this you may not have realized yet - its called prejudice.  We pre-judge based on our expectations.  This is especially true when it comes to FEAR - we discuss racial profiling the most in situations where we are afraid of something </a:t>
            </a:r>
            <a:r>
              <a:rPr lang="en-US" altLang="en-US" sz="1800" dirty="0" err="1">
                <a:ea typeface="ＭＳ Ｐゴシック" panose="020B0600070205080204" pitchFamily="34" charset="-128"/>
              </a:rPr>
              <a:t>bad.There</a:t>
            </a:r>
            <a:r>
              <a:rPr lang="en-US" altLang="en-US" sz="1800" dirty="0">
                <a:ea typeface="ＭＳ Ｐゴシック" panose="020B0600070205080204" pitchFamily="34" charset="-128"/>
              </a:rPr>
              <a:t> is nothing like a bit of Danger to really expose our expectations.</a:t>
            </a:r>
          </a:p>
          <a:p>
            <a:pPr eaLnBrk="1" hangingPunct="1">
              <a:lnSpc>
                <a:spcPct val="90000"/>
              </a:lnSpc>
            </a:pPr>
            <a:endParaRPr lang="en-US" altLang="en-US" sz="1800" dirty="0">
              <a:ea typeface="ＭＳ Ｐゴシック" panose="020B0600070205080204" pitchFamily="34" charset="-128"/>
            </a:endParaRPr>
          </a:p>
          <a:p>
            <a:endParaRPr lang="en-US" sz="1800" dirty="0"/>
          </a:p>
        </p:txBody>
      </p:sp>
      <p:sp>
        <p:nvSpPr>
          <p:cNvPr id="4" name="Slide Number Placeholder 3"/>
          <p:cNvSpPr>
            <a:spLocks noGrp="1"/>
          </p:cNvSpPr>
          <p:nvPr>
            <p:ph type="sldNum" sz="quarter" idx="5"/>
          </p:nvPr>
        </p:nvSpPr>
        <p:spPr/>
        <p:txBody>
          <a:bodyPr/>
          <a:lstStyle/>
          <a:p>
            <a:fld id="{E7AF5839-B9D2-6443-A3CC-38EEE1910A48}" type="slidenum">
              <a:rPr lang="en-US" smtClean="0"/>
              <a:t>4</a:t>
            </a:fld>
            <a:endParaRPr lang="en-US"/>
          </a:p>
        </p:txBody>
      </p:sp>
    </p:spTree>
    <p:extLst>
      <p:ext uri="{BB962C8B-B14F-4D97-AF65-F5344CB8AC3E}">
        <p14:creationId xmlns:p14="http://schemas.microsoft.com/office/powerpoint/2010/main" val="2334542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642DF67-432F-4D41-9F01-47D9EBCE62B1}"/>
              </a:ext>
            </a:extLst>
          </p:cNvPr>
          <p:cNvSpPr>
            <a:spLocks noGrp="1" noRot="1" noChangeAspect="1"/>
          </p:cNvSpPr>
          <p:nvPr>
            <p:ph type="sldImg"/>
          </p:nvPr>
        </p:nvSpPr>
        <p:spPr bwMode="auto">
          <a:xfrm>
            <a:off x="1365250" y="165100"/>
            <a:ext cx="4206875" cy="2630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8288D11-22A7-3940-A1DE-8ED4AF1BD0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ea typeface="ＭＳ Ｐゴシック" panose="020B0600070205080204" pitchFamily="34" charset="-128"/>
              </a:rPr>
              <a:t>TRUST begins with the character I am personally working to develop, and the way I respond to the circumstances around me.</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I’ve said it before, but it needs repeating – Trustworthiness is not about being flawless – we all have flaws.  Trust worthiness is simply being, Worthy of Trust.  Someone who handles Trust Responsibly.</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Proverbs Ch. 20:6 raises this question – and the whole chapter actually shows us what kind of person we are looking for.</a:t>
            </a:r>
          </a:p>
        </p:txBody>
      </p:sp>
      <p:sp>
        <p:nvSpPr>
          <p:cNvPr id="4" name="Slide Number Placeholder 3">
            <a:extLst>
              <a:ext uri="{FF2B5EF4-FFF2-40B4-BE49-F238E27FC236}">
                <a16:creationId xmlns:a16="http://schemas.microsoft.com/office/drawing/2014/main" id="{5A03E4B8-1783-F74A-A4D3-87BDE468F32D}"/>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EF155DF-4F61-364D-8C42-2E050E0F7822}" type="slidenum">
              <a:rPr lang="en-US" altLang="en-US" sz="1200">
                <a:latin typeface="Calibri" panose="020F0502020204030204" pitchFamily="34" charset="0"/>
              </a:rPr>
              <a:pPr eaLnBrk="1" hangingPunct="1"/>
              <a:t>5</a:t>
            </a:fld>
            <a:endParaRPr lang="en-US" altLang="en-US" sz="1200">
              <a:latin typeface="Calibri" panose="020F0502020204030204" pitchFamily="34" charset="0"/>
            </a:endParaRPr>
          </a:p>
        </p:txBody>
      </p:sp>
    </p:spTree>
    <p:extLst>
      <p:ext uri="{BB962C8B-B14F-4D97-AF65-F5344CB8AC3E}">
        <p14:creationId xmlns:p14="http://schemas.microsoft.com/office/powerpoint/2010/main" val="3788133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AF5839-B9D2-6443-A3CC-38EEE1910A48}" type="slidenum">
              <a:rPr lang="en-US" smtClean="0"/>
              <a:t>6</a:t>
            </a:fld>
            <a:endParaRPr lang="en-US"/>
          </a:p>
        </p:txBody>
      </p:sp>
    </p:spTree>
    <p:extLst>
      <p:ext uri="{BB962C8B-B14F-4D97-AF65-F5344CB8AC3E}">
        <p14:creationId xmlns:p14="http://schemas.microsoft.com/office/powerpoint/2010/main" val="2497028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AD0082B4-DE13-1B49-B18B-BF3F20417E89}"/>
              </a:ext>
            </a:extLst>
          </p:cNvPr>
          <p:cNvSpPr>
            <a:spLocks noGrp="1" noRot="1" noChangeAspect="1"/>
          </p:cNvSpPr>
          <p:nvPr>
            <p:ph type="sldImg"/>
          </p:nvPr>
        </p:nvSpPr>
        <p:spPr bwMode="auto">
          <a:xfrm>
            <a:off x="1365250" y="165100"/>
            <a:ext cx="4206875" cy="2630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85D9299-9E19-2045-9EBF-BF3A0AF47C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2000" dirty="0">
                <a:ea typeface="ＭＳ Ｐゴシック" panose="020B0600070205080204" pitchFamily="34" charset="-128"/>
              </a:rPr>
              <a:t>Because When They Are Examined, They Respond With Concern For Others Over Reputation.</a:t>
            </a:r>
          </a:p>
          <a:p>
            <a:pPr eaLnBrk="1" hangingPunct="1"/>
            <a:r>
              <a:rPr lang="en-US" altLang="en-US" sz="2000" dirty="0">
                <a:ea typeface="ＭＳ Ｐゴシック" panose="020B0600070205080204" pitchFamily="34" charset="-128"/>
              </a:rPr>
              <a:t>(1 Corinthians 4)</a:t>
            </a:r>
          </a:p>
          <a:p>
            <a:pPr eaLnBrk="1" hangingPunct="1"/>
            <a:endParaRPr lang="en-US" altLang="en-US" sz="2000" dirty="0">
              <a:ea typeface="ＭＳ Ｐゴシック" panose="020B0600070205080204" pitchFamily="34" charset="-128"/>
            </a:endParaRPr>
          </a:p>
          <a:p>
            <a:pPr eaLnBrk="1" hangingPunct="1"/>
            <a:endParaRPr lang="en-US" altLang="en-US" sz="2000" dirty="0">
              <a:ea typeface="ＭＳ Ｐゴシック" panose="020B0600070205080204" pitchFamily="34" charset="-128"/>
            </a:endParaRPr>
          </a:p>
          <a:p>
            <a:pPr eaLnBrk="1" hangingPunct="1"/>
            <a:endParaRPr lang="en-US" altLang="en-US" sz="2000" dirty="0">
              <a:ea typeface="ＭＳ Ｐゴシック" panose="020B0600070205080204" pitchFamily="34" charset="-128"/>
            </a:endParaRPr>
          </a:p>
          <a:p>
            <a:pPr eaLnBrk="1" hangingPunct="1"/>
            <a:endParaRPr lang="en-US" altLang="en-US" sz="2000" dirty="0">
              <a:ea typeface="ＭＳ Ｐゴシック" panose="020B0600070205080204" pitchFamily="34" charset="-128"/>
            </a:endParaRPr>
          </a:p>
          <a:p>
            <a:pPr eaLnBrk="1" hangingPunct="1"/>
            <a:endParaRPr lang="en-US" altLang="en-US" sz="2000" dirty="0">
              <a:ea typeface="ＭＳ Ｐゴシック" panose="020B0600070205080204" pitchFamily="34" charset="-128"/>
            </a:endParaRPr>
          </a:p>
          <a:p>
            <a:pPr eaLnBrk="1" hangingPunct="1"/>
            <a:endParaRPr lang="en-US" altLang="en-US" sz="2000" dirty="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3DDBCD99-E270-9B46-B2D4-803224F2CF01}"/>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3F7274F-B187-D544-A0E6-CF9B0297E719}" type="slidenum">
              <a:rPr lang="en-US" altLang="en-US" sz="1200">
                <a:latin typeface="Calibri" panose="020F0502020204030204" pitchFamily="34" charset="0"/>
              </a:rPr>
              <a:pPr eaLnBrk="1" hangingPunct="1"/>
              <a:t>7</a:t>
            </a:fld>
            <a:endParaRPr lang="en-US" altLang="en-US" sz="1200">
              <a:latin typeface="Calibri" panose="020F0502020204030204" pitchFamily="34" charset="0"/>
            </a:endParaRPr>
          </a:p>
        </p:txBody>
      </p:sp>
    </p:spTree>
    <p:extLst>
      <p:ext uri="{BB962C8B-B14F-4D97-AF65-F5344CB8AC3E}">
        <p14:creationId xmlns:p14="http://schemas.microsoft.com/office/powerpoint/2010/main" val="298513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B1A73B5-B44D-C54A-A9C6-D5327D56E96D}"/>
              </a:ext>
            </a:extLst>
          </p:cNvPr>
          <p:cNvSpPr>
            <a:spLocks noGrp="1" noRot="1" noChangeAspect="1"/>
          </p:cNvSpPr>
          <p:nvPr>
            <p:ph type="sldImg"/>
          </p:nvPr>
        </p:nvSpPr>
        <p:spPr bwMode="auto">
          <a:xfrm>
            <a:off x="1365250" y="165100"/>
            <a:ext cx="4206875" cy="2630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E784E52-BDAC-D14F-9F9D-63F039601B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800" dirty="0">
                <a:ea typeface="ＭＳ Ｐゴシック" panose="020B0600070205080204" pitchFamily="34" charset="-128"/>
              </a:rPr>
              <a:t>#1.) We don’t wait for a complaint, we don’t prepare an apology and hope we never have to offer it.  Instead – we decide – I will come to you.  You won’t have to come to me!</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#2.)  aka – Don’t surprise me.  “I know I told you this was going to be great and bring all these benefits – but I’ve come to realize this is going to cost more and return less than I </a:t>
            </a:r>
            <a:r>
              <a:rPr lang="en-US" altLang="en-US" sz="1800" dirty="0" err="1">
                <a:ea typeface="ＭＳ Ｐゴシック" panose="020B0600070205080204" pitchFamily="34" charset="-128"/>
              </a:rPr>
              <a:t>origianlly</a:t>
            </a:r>
            <a:r>
              <a:rPr lang="en-US" altLang="en-US" sz="1800" dirty="0">
                <a:ea typeface="ＭＳ Ｐゴシック" panose="020B0600070205080204" pitchFamily="34" charset="-128"/>
              </a:rPr>
              <a:t> told you.”  It is much better to bring that information to a leader NOW instead of later.</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#3.) Now what about when Trust is threatened? – this is when the Golden rule comes into play.</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“In everything, </a:t>
            </a:r>
            <a:r>
              <a:rPr lang="en-US" altLang="en-US" sz="1800" baseline="30000" dirty="0">
                <a:ea typeface="ＭＳ Ｐゴシック" panose="020B0600070205080204" pitchFamily="34" charset="-128"/>
              </a:rPr>
              <a:t>(</a:t>
            </a:r>
            <a:r>
              <a:rPr lang="en-US" altLang="en-US" sz="1800" baseline="30000" dirty="0">
                <a:ea typeface="ＭＳ Ｐゴシック" panose="020B0600070205080204" pitchFamily="34" charset="-128"/>
                <a:hlinkClick r:id="rId3" tooltip="See cross-reference A"/>
              </a:rPr>
              <a:t>A</a:t>
            </a:r>
            <a:r>
              <a:rPr lang="en-US" altLang="en-US" sz="1800" baseline="30000" dirty="0">
                <a:ea typeface="ＭＳ Ｐゴシック" panose="020B0600070205080204" pitchFamily="34" charset="-128"/>
              </a:rPr>
              <a:t>)</a:t>
            </a:r>
            <a:r>
              <a:rPr lang="en-US" altLang="en-US" sz="1800" dirty="0">
                <a:ea typeface="ＭＳ Ｐゴシック" panose="020B0600070205080204" pitchFamily="34" charset="-128"/>
              </a:rPr>
              <a:t>therefore, </a:t>
            </a:r>
            <a:r>
              <a:rPr lang="en-US" altLang="en-US" sz="1800" baseline="30000" dirty="0">
                <a:ea typeface="ＭＳ Ｐゴシック" panose="020B0600070205080204" pitchFamily="34" charset="-128"/>
              </a:rPr>
              <a:t>[</a:t>
            </a:r>
            <a:r>
              <a:rPr lang="en-US" altLang="en-US" sz="1800" baseline="30000" dirty="0">
                <a:ea typeface="ＭＳ Ｐゴシック" panose="020B0600070205080204" pitchFamily="34" charset="-128"/>
                <a:hlinkClick r:id="rId4" tooltip="See footnote a"/>
              </a:rPr>
              <a:t>a</a:t>
            </a:r>
            <a:r>
              <a:rPr lang="en-US" altLang="en-US" sz="1800" baseline="30000" dirty="0">
                <a:ea typeface="ＭＳ Ｐゴシック" panose="020B0600070205080204" pitchFamily="34" charset="-128"/>
              </a:rPr>
              <a:t>]</a:t>
            </a:r>
            <a:r>
              <a:rPr lang="en-US" altLang="en-US" sz="1800" dirty="0">
                <a:ea typeface="ＭＳ Ｐゴシック" panose="020B0600070205080204" pitchFamily="34" charset="-128"/>
              </a:rPr>
              <a:t>treat people the same way you want </a:t>
            </a:r>
            <a:r>
              <a:rPr lang="en-US" altLang="en-US" sz="1800" baseline="30000" dirty="0">
                <a:ea typeface="ＭＳ Ｐゴシック" panose="020B0600070205080204" pitchFamily="34" charset="-128"/>
              </a:rPr>
              <a:t>[</a:t>
            </a:r>
            <a:r>
              <a:rPr lang="en-US" altLang="en-US" sz="1800" baseline="30000" dirty="0">
                <a:ea typeface="ＭＳ Ｐゴシック" panose="020B0600070205080204" pitchFamily="34" charset="-128"/>
                <a:hlinkClick r:id="rId5" tooltip="See footnote b"/>
              </a:rPr>
              <a:t>b</a:t>
            </a:r>
            <a:r>
              <a:rPr lang="en-US" altLang="en-US" sz="1800" baseline="30000" dirty="0">
                <a:ea typeface="ＭＳ Ｐゴシック" panose="020B0600070205080204" pitchFamily="34" charset="-128"/>
              </a:rPr>
              <a:t>]</a:t>
            </a:r>
            <a:r>
              <a:rPr lang="en-US" altLang="en-US" sz="1800" dirty="0">
                <a:ea typeface="ＭＳ Ｐゴシック" panose="020B0600070205080204" pitchFamily="34" charset="-128"/>
              </a:rPr>
              <a:t>them to treat you, for </a:t>
            </a:r>
            <a:r>
              <a:rPr lang="en-US" altLang="en-US" sz="1800" baseline="30000" dirty="0">
                <a:ea typeface="ＭＳ Ｐゴシック" panose="020B0600070205080204" pitchFamily="34" charset="-128"/>
              </a:rPr>
              <a:t>(</a:t>
            </a:r>
            <a:r>
              <a:rPr lang="en-US" altLang="en-US" sz="1800" baseline="30000" dirty="0">
                <a:ea typeface="ＭＳ Ｐゴシック" panose="020B0600070205080204" pitchFamily="34" charset="-128"/>
                <a:hlinkClick r:id="rId6" tooltip="See cross-reference B"/>
              </a:rPr>
              <a:t>B</a:t>
            </a:r>
            <a:r>
              <a:rPr lang="en-US" altLang="en-US" sz="1800" baseline="30000" dirty="0">
                <a:ea typeface="ＭＳ Ｐゴシック" panose="020B0600070205080204" pitchFamily="34" charset="-128"/>
              </a:rPr>
              <a:t>)</a:t>
            </a:r>
            <a:r>
              <a:rPr lang="en-US" altLang="en-US" sz="1800" dirty="0">
                <a:ea typeface="ＭＳ Ｐゴシック" panose="020B0600070205080204" pitchFamily="34" charset="-128"/>
              </a:rPr>
              <a:t>this is the Law and the Prophets.”  Matthew 7:12</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No excuses – I’m not going to sugar coat the truth because I know that HONESTY IS MORE VALUABLE THAN SENSITIVITY.  I will say things in as loving a way as possible, but I commit to be direct and truthful with you in this relationship.  When we have a problem we can confront it together. </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#4.) The first three alone are powerful – but remember – Trust is Powered by Love, so we need one more that directly touches on this – and at the end of the day,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a:ea typeface="ＭＳ Ｐゴシック" panose="020B0600070205080204" pitchFamily="34" charset="-128"/>
              </a:rPr>
              <a:t>I won’t let it fester.  I won’t bottle it up – shake, and shake and shake – and pretend its okay! You won’t have to come to me and ask “Is something bothering you.”  Instead – I will come to you.</a:t>
            </a:r>
          </a:p>
          <a:p>
            <a:pPr eaLnBrk="1" hangingPunct="1"/>
            <a:endParaRPr lang="en-US" altLang="en-US" sz="1800" dirty="0">
              <a:ea typeface="ＭＳ Ｐゴシック" panose="020B0600070205080204" pitchFamily="34" charset="-128"/>
            </a:endParaRP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5.) I believe this fourth idea is a key difference makes: I love you enough to GIVE YOU TIME to grow.  </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You know this is a difference maker in marriages: When we love our spouse enough to accept their commitment to improve.  I may not be the super-spouse my wife hoped for – but she loves me enough – to give me the time I need to grow and improve.  </a:t>
            </a:r>
          </a:p>
          <a:p>
            <a:pPr eaLnBrk="1" hangingPunct="1"/>
            <a:endParaRPr lang="en-US" altLang="en-US" sz="1800" dirty="0">
              <a:ea typeface="ＭＳ Ｐゴシック" panose="020B0600070205080204" pitchFamily="34" charset="-128"/>
            </a:endParaRPr>
          </a:p>
          <a:p>
            <a:pPr eaLnBrk="1" hangingPunct="1"/>
            <a:r>
              <a:rPr lang="en-US" altLang="en-US" sz="1800" dirty="0">
                <a:ea typeface="ＭＳ Ｐゴシック" panose="020B0600070205080204" pitchFamily="34" charset="-128"/>
              </a:rPr>
              <a:t>Anyone we trust from a boss to an elder – do we accept their commitment to grow and improve. Can we look back over the years and see that they are growing and are improving. Then I can continue to trust because I can fill the gaps with LOVE instead of SUSPICION.</a:t>
            </a:r>
          </a:p>
          <a:p>
            <a:pPr eaLnBrk="1" hangingPunct="1"/>
            <a:endParaRPr lang="en-US" altLang="en-US" sz="1800" dirty="0">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871D20F6-99C2-8E4C-A0FB-7F586E061631}"/>
              </a:ext>
            </a:extLst>
          </p:cNvPr>
          <p:cNvSpPr>
            <a:spLocks noGrp="1"/>
          </p:cNvSpPr>
          <p:nvPr>
            <p:ph type="sldNum" sz="quarter" idx="5"/>
          </p:nvPr>
        </p:nvSpPr>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7B0B2CF-2532-4142-B830-F55A53F5B1F7}" type="slidenum">
              <a:rPr lang="en-US" altLang="en-US" sz="1200">
                <a:latin typeface="Calibri" panose="020F0502020204030204" pitchFamily="34" charset="0"/>
              </a:rPr>
              <a:pPr eaLnBrk="1" hangingPunct="1"/>
              <a:t>8</a:t>
            </a:fld>
            <a:endParaRPr lang="en-US" altLang="en-US" sz="1200">
              <a:latin typeface="Calibri" panose="020F0502020204030204" pitchFamily="34" charset="0"/>
            </a:endParaRPr>
          </a:p>
        </p:txBody>
      </p:sp>
    </p:spTree>
    <p:extLst>
      <p:ext uri="{BB962C8B-B14F-4D97-AF65-F5344CB8AC3E}">
        <p14:creationId xmlns:p14="http://schemas.microsoft.com/office/powerpoint/2010/main" val="36830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0" y="165100"/>
            <a:ext cx="4206875" cy="2630488"/>
          </a:xfrm>
        </p:spPr>
      </p:sp>
      <p:sp>
        <p:nvSpPr>
          <p:cNvPr id="3" name="Notes Placeholder 2"/>
          <p:cNvSpPr>
            <a:spLocks noGrp="1"/>
          </p:cNvSpPr>
          <p:nvPr>
            <p:ph type="body" idx="1"/>
          </p:nvPr>
        </p:nvSpPr>
        <p:spPr/>
        <p:txBody>
          <a:bodyPr/>
          <a:lstStyle/>
          <a:p>
            <a:r>
              <a:rPr lang="en-US" sz="1800" dirty="0"/>
              <a:t>No one is more Trustworthy than Jesus.</a:t>
            </a:r>
          </a:p>
          <a:p>
            <a:endParaRPr lang="en-US" sz="1800" dirty="0"/>
          </a:p>
          <a:p>
            <a:r>
              <a:rPr lang="en-US" sz="1800" dirty="0"/>
              <a:t>Talk about “doing what you say you are going to do.” He said he would die and raise up again in 3 days!  When He did this, he proved we could trust Him about everything.</a:t>
            </a:r>
          </a:p>
          <a:p>
            <a:endParaRPr lang="en-US" sz="1800" dirty="0"/>
          </a:p>
          <a:p>
            <a:r>
              <a:rPr lang="en-US" sz="1800" dirty="0"/>
              <a:t>Are you ready to make a commitment tonight to Jesus?</a:t>
            </a:r>
          </a:p>
        </p:txBody>
      </p:sp>
      <p:sp>
        <p:nvSpPr>
          <p:cNvPr id="4" name="Slide Number Placeholder 3"/>
          <p:cNvSpPr>
            <a:spLocks noGrp="1"/>
          </p:cNvSpPr>
          <p:nvPr>
            <p:ph type="sldNum" sz="quarter" idx="5"/>
          </p:nvPr>
        </p:nvSpPr>
        <p:spPr/>
        <p:txBody>
          <a:bodyPr/>
          <a:lstStyle/>
          <a:p>
            <a:fld id="{E7AF5839-B9D2-6443-A3CC-38EEE1910A48}" type="slidenum">
              <a:rPr lang="en-US" smtClean="0"/>
              <a:t>9</a:t>
            </a:fld>
            <a:endParaRPr lang="en-US"/>
          </a:p>
        </p:txBody>
      </p:sp>
    </p:spTree>
    <p:extLst>
      <p:ext uri="{BB962C8B-B14F-4D97-AF65-F5344CB8AC3E}">
        <p14:creationId xmlns:p14="http://schemas.microsoft.com/office/powerpoint/2010/main" val="3634704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1DD2B8-62A4-AB42-9A25-B78EBEE1512D}" type="datetimeFigureOut">
              <a:rPr lang="en-US" smtClean="0"/>
              <a:t>8/21/21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135145470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DD2B8-62A4-AB42-9A25-B78EBEE1512D}" type="datetimeFigureOut">
              <a:rPr lang="en-US" smtClean="0"/>
              <a:t>8/21/21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55384093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DD2B8-62A4-AB42-9A25-B78EBEE1512D}" type="datetimeFigureOut">
              <a:rPr lang="en-US" smtClean="0"/>
              <a:t>8/21/21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87792221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chemeClr val="bg1"/>
                </a:solidFill>
                <a:latin typeface="+mn-lt"/>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solidFill>
                  <a:schemeClr val="bg1"/>
                </a:solidFill>
              </a:defRPr>
            </a:lvl1pPr>
            <a:lvl2pPr>
              <a:defRPr sz="20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C1DD2B8-62A4-AB42-9A25-B78EBEE1512D}" type="datetimeFigureOut">
              <a:rPr lang="en-US" smtClean="0"/>
              <a:t>8/21/21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394574616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p:tgtEl>
                          <p:spTgt spid="3"/>
                        </p:tgtEl>
                        <p:attrNameLst>
                          <p:attrName>ppt_y</p:attrName>
                        </p:attrNameLst>
                      </p:cBhvr>
                      <p:tavLst>
                        <p:tav tm="0">
                          <p:val>
                            <p:strVal val="#ppt_y+#ppt_h*1.125000"/>
                          </p:val>
                        </p:tav>
                        <p:tav tm="100000">
                          <p:val>
                            <p:strVal val="#ppt_y"/>
                          </p:val>
                        </p:tav>
                      </p:tavLst>
                    </p:anim>
                    <p:animEffect transition="in" filter="wipe(up)">
                      <p:cBhvr>
                        <p:cTn dur="500"/>
                        <p:tgtEl>
                          <p:spTgt spid="3"/>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p:tgtEl>
                          <p:spTgt spid="3"/>
                        </p:tgtEl>
                        <p:attrNameLst>
                          <p:attrName>ppt_y</p:attrName>
                        </p:attrNameLst>
                      </p:cBhvr>
                      <p:tavLst>
                        <p:tav tm="0">
                          <p:val>
                            <p:strVal val="#ppt_y+#ppt_h*1.125000"/>
                          </p:val>
                        </p:tav>
                        <p:tav tm="100000">
                          <p:val>
                            <p:strVal val="#ppt_y"/>
                          </p:val>
                        </p:tav>
                      </p:tavLst>
                    </p:anim>
                    <p:animEffect transition="in" filter="wipe(up)">
                      <p:cBhvr>
                        <p:cTn dur="500"/>
                        <p:tgtEl>
                          <p:spTgt spid="3"/>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p:tgtEl>
                          <p:spTgt spid="3"/>
                        </p:tgtEl>
                        <p:attrNameLst>
                          <p:attrName>ppt_y</p:attrName>
                        </p:attrNameLst>
                      </p:cBhvr>
                      <p:tavLst>
                        <p:tav tm="0">
                          <p:val>
                            <p:strVal val="#ppt_y+#ppt_h*1.125000"/>
                          </p:val>
                        </p:tav>
                        <p:tav tm="100000">
                          <p:val>
                            <p:strVal val="#ppt_y"/>
                          </p:val>
                        </p:tav>
                      </p:tavLst>
                    </p:anim>
                    <p:animEffect transition="in" filter="wipe(up)">
                      <p:cBhvr>
                        <p:cTn dur="500"/>
                        <p:tgtEl>
                          <p:spTgt spid="3"/>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p:tgtEl>
                          <p:spTgt spid="3"/>
                        </p:tgtEl>
                        <p:attrNameLst>
                          <p:attrName>ppt_y</p:attrName>
                        </p:attrNameLst>
                      </p:cBhvr>
                      <p:tavLst>
                        <p:tav tm="0">
                          <p:val>
                            <p:strVal val="#ppt_y+#ppt_h*1.125000"/>
                          </p:val>
                        </p:tav>
                        <p:tav tm="100000">
                          <p:val>
                            <p:strVal val="#ppt_y"/>
                          </p:val>
                        </p:tav>
                      </p:tavLst>
                    </p:anim>
                    <p:animEffect transition="in" filter="wipe(up)">
                      <p:cBhvr>
                        <p:cTn dur="500"/>
                        <p:tgtEl>
                          <p:spTgt spid="3"/>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p:tgtEl>
                          <p:spTgt spid="3"/>
                        </p:tgtEl>
                        <p:attrNameLst>
                          <p:attrName>ppt_y</p:attrName>
                        </p:attrNameLst>
                      </p:cBhvr>
                      <p:tavLst>
                        <p:tav tm="0">
                          <p:val>
                            <p:strVal val="#ppt_y+#ppt_h*1.125000"/>
                          </p:val>
                        </p:tav>
                        <p:tav tm="100000">
                          <p:val>
                            <p:strVal val="#ppt_y"/>
                          </p:val>
                        </p:tav>
                      </p:tavLst>
                    </p:anim>
                    <p:animEffect transition="in" filter="wipe(up)">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C1DD2B8-62A4-AB42-9A25-B78EBEE1512D}" type="datetimeFigureOut">
              <a:rPr lang="en-US" smtClean="0"/>
              <a:t>8/21/21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36031456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1DD2B8-62A4-AB42-9A25-B78EBEE1512D}" type="datetimeFigureOut">
              <a:rPr lang="en-US" smtClean="0"/>
              <a:t>8/21/21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96029311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1DD2B8-62A4-AB42-9A25-B78EBEE1512D}" type="datetimeFigureOut">
              <a:rPr lang="en-US" smtClean="0"/>
              <a:t>8/21/21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49453379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1DD2B8-62A4-AB42-9A25-B78EBEE1512D}" type="datetimeFigureOut">
              <a:rPr lang="en-US" smtClean="0"/>
              <a:t>8/21/21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363626473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DD2B8-62A4-AB42-9A25-B78EBEE1512D}" type="datetimeFigureOut">
              <a:rPr lang="en-US" smtClean="0"/>
              <a:t>8/21/21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393973315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C1DD2B8-62A4-AB42-9A25-B78EBEE1512D}" type="datetimeFigureOut">
              <a:rPr lang="en-US" smtClean="0"/>
              <a:t>8/21/21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3654544290"/>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C1DD2B8-62A4-AB42-9A25-B78EBEE1512D}" type="datetimeFigureOut">
              <a:rPr lang="en-US" smtClean="0"/>
              <a:t>8/21/21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AD670-728C-FF41-AAEF-035EF8F37B23}" type="slidenum">
              <a:rPr lang="en-US" smtClean="0"/>
              <a:t>‹#›</a:t>
            </a:fld>
            <a:endParaRPr lang="en-US"/>
          </a:p>
        </p:txBody>
      </p:sp>
    </p:spTree>
    <p:extLst>
      <p:ext uri="{BB962C8B-B14F-4D97-AF65-F5344CB8AC3E}">
        <p14:creationId xmlns:p14="http://schemas.microsoft.com/office/powerpoint/2010/main" val="410227426"/>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D5B8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3C1DD2B8-62A4-AB42-9A25-B78EBEE1512D}" type="datetimeFigureOut">
              <a:rPr lang="en-US" smtClean="0"/>
              <a:t>8/21/21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35CAD670-728C-FF41-AAEF-035EF8F37B23}" type="slidenum">
              <a:rPr lang="en-US" smtClean="0"/>
              <a:t>‹#›</a:t>
            </a:fld>
            <a:endParaRPr lang="en-US"/>
          </a:p>
        </p:txBody>
      </p:sp>
    </p:spTree>
    <p:extLst>
      <p:ext uri="{BB962C8B-B14F-4D97-AF65-F5344CB8AC3E}">
        <p14:creationId xmlns:p14="http://schemas.microsoft.com/office/powerpoint/2010/main" val="1753051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DFF7F-A569-CF40-B89F-C7F9C85C214C}"/>
              </a:ext>
            </a:extLst>
          </p:cNvPr>
          <p:cNvSpPr>
            <a:spLocks noGrp="1"/>
          </p:cNvSpPr>
          <p:nvPr>
            <p:ph type="ctrTitle"/>
          </p:nvPr>
        </p:nvSpPr>
        <p:spPr/>
        <p:txBody>
          <a:bodyPr/>
          <a:lstStyle/>
          <a:p>
            <a:r>
              <a:rPr lang="en-US" dirty="0"/>
              <a:t>Building Trust</a:t>
            </a:r>
          </a:p>
        </p:txBody>
      </p:sp>
      <p:sp>
        <p:nvSpPr>
          <p:cNvPr id="3" name="Subtitle 2">
            <a:extLst>
              <a:ext uri="{FF2B5EF4-FFF2-40B4-BE49-F238E27FC236}">
                <a16:creationId xmlns:a16="http://schemas.microsoft.com/office/drawing/2014/main" id="{35D34289-F702-7C40-94CE-288BC05BF961}"/>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083E8CF1-9254-C54F-96F3-79FC95E36C29}"/>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262599717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7630122-B367-8F4B-8F62-5E54F2C2FF77}"/>
              </a:ext>
            </a:extLst>
          </p:cNvPr>
          <p:cNvSpPr>
            <a:spLocks noGrp="1"/>
          </p:cNvSpPr>
          <p:nvPr>
            <p:ph type="title"/>
          </p:nvPr>
        </p:nvSpPr>
        <p:spPr/>
        <p:txBody>
          <a:bodyPr/>
          <a:lstStyle/>
          <a:p>
            <a:pPr algn="ctr" eaLnBrk="1" hangingPunct="1"/>
            <a:r>
              <a:rPr lang="en-US" altLang="en-US" dirty="0">
                <a:ea typeface="ＭＳ Ｐゴシック" panose="020B0600070205080204" pitchFamily="34" charset="-128"/>
              </a:rPr>
              <a:t>The Advantages of Trust</a:t>
            </a:r>
          </a:p>
        </p:txBody>
      </p:sp>
      <p:sp>
        <p:nvSpPr>
          <p:cNvPr id="16387" name="Content Placeholder 2">
            <a:extLst>
              <a:ext uri="{FF2B5EF4-FFF2-40B4-BE49-F238E27FC236}">
                <a16:creationId xmlns:a16="http://schemas.microsoft.com/office/drawing/2014/main" id="{4CD8E909-5116-6941-8659-F1D58D99CAF0}"/>
              </a:ext>
            </a:extLst>
          </p:cNvPr>
          <p:cNvSpPr>
            <a:spLocks noGrp="1"/>
          </p:cNvSpPr>
          <p:nvPr>
            <p:ph idx="1"/>
          </p:nvPr>
        </p:nvSpPr>
        <p:spPr>
          <a:xfrm>
            <a:off x="1143000" y="1333501"/>
            <a:ext cx="6858000" cy="4124854"/>
          </a:xfrm>
        </p:spPr>
        <p:txBody>
          <a:bodyPr/>
          <a:lstStyle/>
          <a:p>
            <a:pPr eaLnBrk="1" hangingPunct="1"/>
            <a:r>
              <a:rPr lang="en-US" altLang="en-US">
                <a:ea typeface="ＭＳ Ｐゴシック" panose="020B0600070205080204" pitchFamily="34" charset="-128"/>
              </a:rPr>
              <a:t>Trust Provides Stability.</a:t>
            </a:r>
          </a:p>
          <a:p>
            <a:pPr eaLnBrk="1" hangingPunct="1"/>
            <a:r>
              <a:rPr lang="en-US" altLang="en-US">
                <a:ea typeface="ＭＳ Ｐゴシック" panose="020B0600070205080204" pitchFamily="34" charset="-128"/>
              </a:rPr>
              <a:t>Trust Unlocks Our Teamwork.</a:t>
            </a:r>
          </a:p>
          <a:p>
            <a:pPr eaLnBrk="1" hangingPunct="1"/>
            <a:r>
              <a:rPr lang="en-US" altLang="en-US">
                <a:ea typeface="ＭＳ Ｐゴシック" panose="020B0600070205080204" pitchFamily="34" charset="-128"/>
              </a:rPr>
              <a:t>Trust Accelerates Our Organization.</a:t>
            </a:r>
          </a:p>
          <a:p>
            <a:pPr eaLnBrk="1" hangingPunct="1"/>
            <a:r>
              <a:rPr lang="en-US" altLang="en-US">
                <a:ea typeface="ＭＳ Ｐゴシック" panose="020B0600070205080204" pitchFamily="34" charset="-128"/>
              </a:rPr>
              <a:t>The $23B Acquisition of McLane Distribution</a:t>
            </a:r>
          </a:p>
          <a:p>
            <a:pPr lvl="1" eaLnBrk="1" hangingPunct="1"/>
            <a:r>
              <a:rPr lang="en-US" altLang="en-US">
                <a:ea typeface="ＭＳ Ｐゴシック" panose="020B0600070205080204" pitchFamily="34" charset="-128"/>
              </a:rPr>
              <a:t>“because both parties operated with high trust, the deal was made with one 2 hour meeting and a handshake. In less than a month, it was completed. High trust, high speed, low cost.”</a:t>
            </a:r>
            <a:br>
              <a:rPr lang="en-US" altLang="en-US">
                <a:ea typeface="ＭＳ Ｐゴシック" panose="020B0600070205080204" pitchFamily="34" charset="-128"/>
              </a:rPr>
            </a:br>
            <a:r>
              <a:rPr lang="en-US" altLang="en-US">
                <a:ea typeface="ＭＳ Ｐゴシック" panose="020B0600070205080204" pitchFamily="34" charset="-128"/>
              </a:rPr>
              <a:t>   -  Steven Covey</a:t>
            </a:r>
          </a:p>
          <a:p>
            <a:pPr lvl="1"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extLst>
      <p:ext uri="{BB962C8B-B14F-4D97-AF65-F5344CB8AC3E}">
        <p14:creationId xmlns:p14="http://schemas.microsoft.com/office/powerpoint/2010/main" val="3212123859"/>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6AF4AA0-CD3F-0D45-AE93-4CA5E0157D5B}"/>
              </a:ext>
            </a:extLst>
          </p:cNvPr>
          <p:cNvSpPr>
            <a:spLocks noGrp="1"/>
          </p:cNvSpPr>
          <p:nvPr>
            <p:ph type="title"/>
          </p:nvPr>
        </p:nvSpPr>
        <p:spPr/>
        <p:txBody>
          <a:bodyPr/>
          <a:lstStyle/>
          <a:p>
            <a:pPr algn="ctr" eaLnBrk="1" hangingPunct="1"/>
            <a:r>
              <a:rPr lang="en-US" altLang="en-US" dirty="0">
                <a:ea typeface="ＭＳ Ｐゴシック" panose="020B0600070205080204" pitchFamily="34" charset="-128"/>
              </a:rPr>
              <a:t>Building Trust Begins</a:t>
            </a:r>
            <a:br>
              <a:rPr lang="en-US" altLang="en-US" dirty="0">
                <a:ea typeface="ＭＳ Ｐゴシック" panose="020B0600070205080204" pitchFamily="34" charset="-128"/>
              </a:rPr>
            </a:br>
            <a:r>
              <a:rPr lang="en-US" altLang="en-US" dirty="0">
                <a:ea typeface="ＭＳ Ｐゴシック" panose="020B0600070205080204" pitchFamily="34" charset="-128"/>
              </a:rPr>
              <a:t>With Competence &amp; Character</a:t>
            </a:r>
          </a:p>
        </p:txBody>
      </p:sp>
      <p:sp>
        <p:nvSpPr>
          <p:cNvPr id="18435" name="Content Placeholder 2">
            <a:extLst>
              <a:ext uri="{FF2B5EF4-FFF2-40B4-BE49-F238E27FC236}">
                <a16:creationId xmlns:a16="http://schemas.microsoft.com/office/drawing/2014/main" id="{8ED26A2C-06B1-A544-9F74-2821869D669B}"/>
              </a:ext>
            </a:extLst>
          </p:cNvPr>
          <p:cNvSpPr>
            <a:spLocks noGrp="1"/>
          </p:cNvSpPr>
          <p:nvPr>
            <p:ph idx="1"/>
          </p:nvPr>
        </p:nvSpPr>
        <p:spPr>
          <a:xfrm>
            <a:off x="628651" y="1628511"/>
            <a:ext cx="8078028" cy="3878209"/>
          </a:xfrm>
        </p:spPr>
        <p:txBody>
          <a:bodyPr>
            <a:normAutofit fontScale="92500"/>
          </a:bodyPr>
          <a:lstStyle/>
          <a:p>
            <a:pPr eaLnBrk="1" hangingPunct="1"/>
            <a:r>
              <a:rPr lang="en-US" altLang="en-US" sz="2800" b="1" u="sng" dirty="0">
                <a:ea typeface="ＭＳ Ｐゴシック" panose="020B0600070205080204" pitchFamily="34" charset="-128"/>
              </a:rPr>
              <a:t>Competence: </a:t>
            </a:r>
            <a:r>
              <a:rPr lang="en-US" altLang="en-US" sz="2800" dirty="0">
                <a:ea typeface="ＭＳ Ｐゴシック" panose="020B0600070205080204" pitchFamily="34" charset="-128"/>
              </a:rPr>
              <a:t>The Skill To Do What We Commit To Do.</a:t>
            </a:r>
          </a:p>
          <a:p>
            <a:pPr eaLnBrk="1" hangingPunct="1"/>
            <a:r>
              <a:rPr lang="en-US" altLang="en-US" sz="2800" b="1" u="sng" dirty="0">
                <a:ea typeface="ＭＳ Ｐゴシック" panose="020B0600070205080204" pitchFamily="34" charset="-128"/>
              </a:rPr>
              <a:t>Character: </a:t>
            </a:r>
            <a:r>
              <a:rPr lang="en-US" altLang="en-US" sz="2800" dirty="0">
                <a:ea typeface="ＭＳ Ｐゴシック" panose="020B0600070205080204" pitchFamily="34" charset="-128"/>
              </a:rPr>
              <a:t>The Reliability To Do It When We Say We Will.</a:t>
            </a:r>
          </a:p>
          <a:p>
            <a:pPr eaLnBrk="1" hangingPunct="1"/>
            <a:r>
              <a:rPr lang="en-US" altLang="en-US" sz="2800" dirty="0">
                <a:ea typeface="ＭＳ Ｐゴシック" panose="020B0600070205080204" pitchFamily="34" charset="-128"/>
              </a:rPr>
              <a:t>God Exhibits Both Qualities</a:t>
            </a:r>
          </a:p>
          <a:p>
            <a:pPr lvl="1" eaLnBrk="1" hangingPunct="1"/>
            <a:r>
              <a:rPr lang="en-US" altLang="en-US" sz="2400" dirty="0">
                <a:ea typeface="ＭＳ Ｐゴシック" panose="020B0600070205080204" pitchFamily="34" charset="-128"/>
              </a:rPr>
              <a:t>In His Divine Wisdom &amp; Power</a:t>
            </a:r>
          </a:p>
          <a:p>
            <a:pPr lvl="1" eaLnBrk="1" hangingPunct="1"/>
            <a:r>
              <a:rPr lang="en-US" altLang="en-US" sz="2400" dirty="0">
                <a:ea typeface="ＭＳ Ｐゴシック" panose="020B0600070205080204" pitchFamily="34" charset="-128"/>
              </a:rPr>
              <a:t>In His Divine Love, Faithfulness, &amp; Mercy</a:t>
            </a:r>
          </a:p>
          <a:p>
            <a:r>
              <a:rPr lang="en-US" altLang="en-US" sz="2800" b="1" u="sng" dirty="0">
                <a:ea typeface="ＭＳ Ｐゴシック" panose="020B0600070205080204" pitchFamily="34" charset="-128"/>
              </a:rPr>
              <a:t>Competence + Character</a:t>
            </a:r>
            <a:r>
              <a:rPr lang="en-US" altLang="en-US" sz="2800" b="1" dirty="0">
                <a:ea typeface="ＭＳ Ｐゴシック" panose="020B0600070205080204" pitchFamily="34" charset="-128"/>
              </a:rPr>
              <a:t> </a:t>
            </a:r>
            <a:r>
              <a:rPr lang="en-US" altLang="en-US" sz="2800" dirty="0">
                <a:ea typeface="ＭＳ Ｐゴシック" panose="020B0600070205080204" pitchFamily="34" charset="-128"/>
              </a:rPr>
              <a:t>Can Still Create Some Surprises!</a:t>
            </a:r>
          </a:p>
          <a:p>
            <a:pPr lvl="1"/>
            <a:r>
              <a:rPr lang="en-US" altLang="en-US" sz="2400" dirty="0">
                <a:ea typeface="ＭＳ Ｐゴシック" panose="020B0600070205080204" pitchFamily="34" charset="-128"/>
              </a:rPr>
              <a:t>The Apostles Learned To Trust Jesus, Even When He Didn’t </a:t>
            </a:r>
            <a:br>
              <a:rPr lang="en-US" altLang="en-US" sz="2400" dirty="0">
                <a:ea typeface="ＭＳ Ｐゴシック" panose="020B0600070205080204" pitchFamily="34" charset="-128"/>
              </a:rPr>
            </a:br>
            <a:r>
              <a:rPr lang="en-US" altLang="en-US" sz="2400" dirty="0">
                <a:ea typeface="ＭＳ Ｐゴシック" panose="020B0600070205080204" pitchFamily="34" charset="-128"/>
              </a:rPr>
              <a:t>Match Their Expectations. (John 11:1-8)</a:t>
            </a:r>
          </a:p>
        </p:txBody>
      </p:sp>
    </p:spTree>
    <p:extLst>
      <p:ext uri="{BB962C8B-B14F-4D97-AF65-F5344CB8AC3E}">
        <p14:creationId xmlns:p14="http://schemas.microsoft.com/office/powerpoint/2010/main" val="252817278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FF763-6EAC-2B47-A4E4-91AD759B9470}"/>
              </a:ext>
            </a:extLst>
          </p:cNvPr>
          <p:cNvSpPr>
            <a:spLocks noGrp="1"/>
          </p:cNvSpPr>
          <p:nvPr>
            <p:ph type="title"/>
          </p:nvPr>
        </p:nvSpPr>
        <p:spPr/>
        <p:txBody>
          <a:bodyPr/>
          <a:lstStyle/>
          <a:p>
            <a:pPr algn="ctr"/>
            <a:r>
              <a:rPr lang="en-US" dirty="0"/>
              <a:t>Initial Trust Is Amplified</a:t>
            </a:r>
            <a:br>
              <a:rPr lang="en-US" dirty="0"/>
            </a:br>
            <a:r>
              <a:rPr lang="en-US" dirty="0"/>
              <a:t>By Believing The Best About Others.</a:t>
            </a:r>
          </a:p>
        </p:txBody>
      </p:sp>
      <p:sp>
        <p:nvSpPr>
          <p:cNvPr id="3" name="Content Placeholder 2">
            <a:extLst>
              <a:ext uri="{FF2B5EF4-FFF2-40B4-BE49-F238E27FC236}">
                <a16:creationId xmlns:a16="http://schemas.microsoft.com/office/drawing/2014/main" id="{F931D570-EE78-A14E-B60B-5AE92B356BAE}"/>
              </a:ext>
            </a:extLst>
          </p:cNvPr>
          <p:cNvSpPr>
            <a:spLocks noGrp="1"/>
          </p:cNvSpPr>
          <p:nvPr>
            <p:ph idx="1"/>
          </p:nvPr>
        </p:nvSpPr>
        <p:spPr>
          <a:xfrm>
            <a:off x="628650" y="1849120"/>
            <a:ext cx="7886700" cy="3637280"/>
          </a:xfrm>
        </p:spPr>
        <p:txBody>
          <a:bodyPr/>
          <a:lstStyle/>
          <a:p>
            <a:r>
              <a:rPr lang="en-US" altLang="en-US" dirty="0">
                <a:ea typeface="ＭＳ Ｐゴシック" panose="020B0600070205080204" pitchFamily="34" charset="-128"/>
              </a:rPr>
              <a:t>When We Don’t Know All The Facts, We Make A Choice To Assume The Best or Assume The Worst.</a:t>
            </a:r>
          </a:p>
          <a:p>
            <a:r>
              <a:rPr lang="en-US" altLang="en-US" dirty="0">
                <a:ea typeface="ＭＳ Ｐゴシック" panose="020B0600070205080204" pitchFamily="34" charset="-128"/>
              </a:rPr>
              <a:t>“When there is a gap between what I expect and what I experience, I will fill that gap with </a:t>
            </a:r>
            <a:r>
              <a:rPr lang="en-US" altLang="en-US" u="sng" dirty="0">
                <a:ea typeface="ＭＳ Ｐゴシック" panose="020B0600070205080204" pitchFamily="34" charset="-128"/>
              </a:rPr>
              <a:t>TRUST</a:t>
            </a:r>
            <a:r>
              <a:rPr lang="en-US" altLang="en-US" dirty="0">
                <a:ea typeface="ＭＳ Ｐゴシック" panose="020B0600070205080204" pitchFamily="34" charset="-128"/>
              </a:rPr>
              <a:t> or </a:t>
            </a:r>
            <a:r>
              <a:rPr lang="en-US" altLang="en-US" u="sng" dirty="0">
                <a:ea typeface="ＭＳ Ｐゴシック" panose="020B0600070205080204" pitchFamily="34" charset="-128"/>
              </a:rPr>
              <a:t>SUSPICISION.</a:t>
            </a:r>
            <a:r>
              <a:rPr lang="en-US" altLang="en-US" dirty="0">
                <a:ea typeface="ＭＳ Ｐゴシック" panose="020B0600070205080204" pitchFamily="34" charset="-128"/>
              </a:rPr>
              <a:t>” </a:t>
            </a:r>
          </a:p>
          <a:p>
            <a:r>
              <a:rPr lang="en-US" altLang="en-US" dirty="0">
                <a:ea typeface="ＭＳ Ｐゴシック" panose="020B0600070205080204" pitchFamily="34" charset="-128"/>
              </a:rPr>
              <a:t>Trust Is More Fully Extended When We Act With Love.</a:t>
            </a:r>
          </a:p>
          <a:p>
            <a:pPr lvl="1"/>
            <a:r>
              <a:rPr lang="en-US" altLang="en-US" dirty="0">
                <a:ea typeface="ＭＳ Ｐゴシック" panose="020B0600070205080204" pitchFamily="34" charset="-128"/>
              </a:rPr>
              <a:t>1 Corinthians 13:7</a:t>
            </a:r>
          </a:p>
          <a:p>
            <a:r>
              <a:rPr lang="en-US" altLang="en-US" dirty="0">
                <a:ea typeface="ＭＳ Ｐゴシック" panose="020B0600070205080204" pitchFamily="34" charset="-128"/>
              </a:rPr>
              <a:t>Do I Have A Roadblock To Extending Trust?</a:t>
            </a:r>
          </a:p>
          <a:p>
            <a:pPr lvl="1"/>
            <a:r>
              <a:rPr lang="en-US" altLang="en-US" dirty="0">
                <a:ea typeface="ＭＳ Ｐゴシック" panose="020B0600070205080204" pitchFamily="34" charset="-128"/>
              </a:rPr>
              <a:t>Who I Am?	What I See?	     What I Expect?</a:t>
            </a:r>
          </a:p>
          <a:p>
            <a:endParaRPr lang="en-US" dirty="0"/>
          </a:p>
        </p:txBody>
      </p:sp>
    </p:spTree>
    <p:extLst>
      <p:ext uri="{BB962C8B-B14F-4D97-AF65-F5344CB8AC3E}">
        <p14:creationId xmlns:p14="http://schemas.microsoft.com/office/powerpoint/2010/main" val="264594081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9DB78009-D2BB-604F-83E1-554ADDAA137A}"/>
              </a:ext>
            </a:extLst>
          </p:cNvPr>
          <p:cNvSpPr>
            <a:spLocks noGrp="1"/>
          </p:cNvSpPr>
          <p:nvPr>
            <p:ph type="title"/>
          </p:nvPr>
        </p:nvSpPr>
        <p:spPr/>
        <p:txBody>
          <a:bodyPr>
            <a:normAutofit/>
          </a:bodyPr>
          <a:lstStyle/>
          <a:p>
            <a:pPr algn="ctr" eaLnBrk="1" hangingPunct="1"/>
            <a:r>
              <a:rPr lang="en-US" altLang="en-US" dirty="0">
                <a:ea typeface="ＭＳ Ｐゴシック" panose="020B0600070205080204" pitchFamily="34" charset="-128"/>
              </a:rPr>
              <a:t>1.) I Can Build Greater Trust </a:t>
            </a:r>
            <a:br>
              <a:rPr lang="en-US" altLang="en-US" dirty="0">
                <a:ea typeface="ＭＳ Ｐゴシック" panose="020B0600070205080204" pitchFamily="34" charset="-128"/>
              </a:rPr>
            </a:br>
            <a:r>
              <a:rPr lang="en-US" altLang="en-US" dirty="0">
                <a:ea typeface="ＭＳ Ｐゴシック" panose="020B0600070205080204" pitchFamily="34" charset="-128"/>
              </a:rPr>
              <a:t>By Working On My Character.</a:t>
            </a:r>
          </a:p>
        </p:txBody>
      </p:sp>
      <p:sp>
        <p:nvSpPr>
          <p:cNvPr id="3" name="Content Placeholder 2">
            <a:extLst>
              <a:ext uri="{FF2B5EF4-FFF2-40B4-BE49-F238E27FC236}">
                <a16:creationId xmlns:a16="http://schemas.microsoft.com/office/drawing/2014/main" id="{DF19C48C-2490-E34B-883B-24C1957DBC33}"/>
              </a:ext>
            </a:extLst>
          </p:cNvPr>
          <p:cNvSpPr>
            <a:spLocks noGrp="1"/>
          </p:cNvSpPr>
          <p:nvPr>
            <p:ph idx="1"/>
          </p:nvPr>
        </p:nvSpPr>
        <p:spPr/>
        <p:txBody>
          <a:bodyPr>
            <a:normAutofit/>
          </a:bodyPr>
          <a:lstStyle/>
          <a:p>
            <a:pPr eaLnBrk="1" hangingPunct="1">
              <a:lnSpc>
                <a:spcPct val="90000"/>
              </a:lnSpc>
            </a:pPr>
            <a:r>
              <a:rPr lang="en-US" altLang="en-US" b="1" u="sng">
                <a:ea typeface="ＭＳ Ｐゴシック" panose="020B0600070205080204" pitchFamily="34" charset="-128"/>
              </a:rPr>
              <a:t>Peaceful</a:t>
            </a:r>
            <a:r>
              <a:rPr lang="en-US" altLang="en-US">
                <a:ea typeface="ＭＳ Ｐゴシック" panose="020B0600070205080204" pitchFamily="34" charset="-128"/>
              </a:rPr>
              <a:t> vs. Foolish Arguments (vs. 3)</a:t>
            </a:r>
          </a:p>
          <a:p>
            <a:pPr eaLnBrk="1" hangingPunct="1">
              <a:lnSpc>
                <a:spcPct val="90000"/>
              </a:lnSpc>
            </a:pPr>
            <a:r>
              <a:rPr lang="en-US" altLang="en-US" b="1" u="sng">
                <a:ea typeface="ＭＳ Ｐゴシック" panose="020B0600070205080204" pitchFamily="34" charset="-128"/>
              </a:rPr>
              <a:t>Hard Working </a:t>
            </a:r>
            <a:r>
              <a:rPr lang="en-US" altLang="en-US">
                <a:ea typeface="ＭＳ Ｐゴシック" panose="020B0600070205080204" pitchFamily="34" charset="-128"/>
              </a:rPr>
              <a:t>vs. Lazy (vs. 4)</a:t>
            </a:r>
          </a:p>
          <a:p>
            <a:pPr eaLnBrk="1" hangingPunct="1">
              <a:lnSpc>
                <a:spcPct val="90000"/>
              </a:lnSpc>
            </a:pPr>
            <a:r>
              <a:rPr lang="en-US" altLang="en-US" b="1" u="sng">
                <a:ea typeface="ＭＳ Ｐゴシック" panose="020B0600070205080204" pitchFamily="34" charset="-128"/>
              </a:rPr>
              <a:t>Dependable</a:t>
            </a:r>
            <a:r>
              <a:rPr lang="en-US" altLang="en-US">
                <a:ea typeface="ＭＳ Ｐゴシック" panose="020B0600070205080204" pitchFamily="34" charset="-128"/>
              </a:rPr>
              <a:t> vs. All Talk (vs. 6-7)</a:t>
            </a:r>
          </a:p>
          <a:p>
            <a:pPr eaLnBrk="1" hangingPunct="1">
              <a:lnSpc>
                <a:spcPct val="90000"/>
              </a:lnSpc>
            </a:pPr>
            <a:r>
              <a:rPr lang="en-US" altLang="en-US" b="1" u="sng">
                <a:ea typeface="ＭＳ Ｐゴシック" panose="020B0600070205080204" pitchFamily="34" charset="-128"/>
              </a:rPr>
              <a:t>Just</a:t>
            </a:r>
            <a:r>
              <a:rPr lang="en-US" altLang="en-US">
                <a:ea typeface="ＭＳ Ｐゴシック" panose="020B0600070205080204" pitchFamily="34" charset="-128"/>
              </a:rPr>
              <a:t> vs. Unfair (vs. 10)</a:t>
            </a:r>
          </a:p>
          <a:p>
            <a:pPr eaLnBrk="1" hangingPunct="1">
              <a:lnSpc>
                <a:spcPct val="90000"/>
              </a:lnSpc>
            </a:pPr>
            <a:r>
              <a:rPr lang="en-US" altLang="en-US" b="1" u="sng">
                <a:ea typeface="ＭＳ Ｐゴシック" panose="020B0600070205080204" pitchFamily="34" charset="-128"/>
              </a:rPr>
              <a:t>Upfront</a:t>
            </a:r>
            <a:r>
              <a:rPr lang="en-US" altLang="en-US">
                <a:ea typeface="ＭＳ Ｐゴシック" panose="020B0600070205080204" pitchFamily="34" charset="-128"/>
              </a:rPr>
              <a:t> vs. Greedy (vs. 14,17)</a:t>
            </a:r>
          </a:p>
          <a:p>
            <a:pPr eaLnBrk="1" hangingPunct="1">
              <a:lnSpc>
                <a:spcPct val="90000"/>
              </a:lnSpc>
            </a:pPr>
            <a:r>
              <a:rPr lang="en-US" altLang="en-US" b="1" u="sng">
                <a:ea typeface="ＭＳ Ｐゴシック" panose="020B0600070205080204" pitchFamily="34" charset="-128"/>
              </a:rPr>
              <a:t>Rich in Wisdom</a:t>
            </a:r>
            <a:r>
              <a:rPr lang="en-US" altLang="en-US">
                <a:ea typeface="ＭＳ Ｐゴシック" panose="020B0600070205080204" pitchFamily="34" charset="-128"/>
              </a:rPr>
              <a:t> vs. Rich in Gold (vs. 15,18)</a:t>
            </a:r>
          </a:p>
          <a:p>
            <a:pPr eaLnBrk="1" hangingPunct="1">
              <a:lnSpc>
                <a:spcPct val="90000"/>
              </a:lnSpc>
            </a:pPr>
            <a:r>
              <a:rPr lang="en-US" altLang="en-US" b="1" u="sng">
                <a:ea typeface="ＭＳ Ｐゴシック" panose="020B0600070205080204" pitchFamily="34" charset="-128"/>
              </a:rPr>
              <a:t>Keeps A Secret </a:t>
            </a:r>
            <a:r>
              <a:rPr lang="en-US" altLang="en-US">
                <a:ea typeface="ＭＳ Ｐゴシック" panose="020B0600070205080204" pitchFamily="34" charset="-128"/>
              </a:rPr>
              <a:t>vs. Gossips (vs. 19)</a:t>
            </a:r>
          </a:p>
          <a:p>
            <a:pPr eaLnBrk="1" hangingPunct="1">
              <a:lnSpc>
                <a:spcPct val="90000"/>
              </a:lnSpc>
            </a:pPr>
            <a:r>
              <a:rPr lang="en-US" altLang="en-US" b="1" u="sng">
                <a:ea typeface="ＭＳ Ｐゴシック" panose="020B0600070205080204" pitchFamily="34" charset="-128"/>
              </a:rPr>
              <a:t>Impartial</a:t>
            </a:r>
            <a:r>
              <a:rPr lang="en-US" altLang="en-US">
                <a:ea typeface="ＭＳ Ｐゴシック" panose="020B0600070205080204" pitchFamily="34" charset="-128"/>
              </a:rPr>
              <a:t> vs. Corrupt (vs. 23)</a:t>
            </a:r>
          </a:p>
          <a:p>
            <a:pPr eaLnBrk="1" hangingPunct="1">
              <a:lnSpc>
                <a:spcPct val="90000"/>
              </a:lnSpc>
            </a:pPr>
            <a:endParaRPr lang="en-US" altLang="en-US">
              <a:ea typeface="ＭＳ Ｐゴシック" panose="020B0600070205080204" pitchFamily="34" charset="-128"/>
            </a:endParaRPr>
          </a:p>
          <a:p>
            <a:pPr eaLnBrk="1" hangingPunct="1">
              <a:lnSpc>
                <a:spcPct val="90000"/>
              </a:lnSpc>
            </a:pPr>
            <a:endParaRPr lang="en-US" altLang="en-US">
              <a:ea typeface="ＭＳ Ｐゴシック" panose="020B0600070205080204" pitchFamily="34" charset="-128"/>
            </a:endParaRPr>
          </a:p>
        </p:txBody>
      </p:sp>
    </p:spTree>
    <p:extLst>
      <p:ext uri="{BB962C8B-B14F-4D97-AF65-F5344CB8AC3E}">
        <p14:creationId xmlns:p14="http://schemas.microsoft.com/office/powerpoint/2010/main" val="153192091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738B-4464-2045-9EAB-C72F69BA0A0D}"/>
              </a:ext>
            </a:extLst>
          </p:cNvPr>
          <p:cNvSpPr>
            <a:spLocks noGrp="1"/>
          </p:cNvSpPr>
          <p:nvPr>
            <p:ph type="title"/>
          </p:nvPr>
        </p:nvSpPr>
        <p:spPr/>
        <p:txBody>
          <a:bodyPr/>
          <a:lstStyle/>
          <a:p>
            <a:pPr algn="ctr"/>
            <a:r>
              <a:rPr lang="en-US" dirty="0"/>
              <a:t>2.) I Can Build Greater Trust </a:t>
            </a:r>
            <a:br>
              <a:rPr lang="en-US" dirty="0"/>
            </a:br>
            <a:r>
              <a:rPr lang="en-US" dirty="0"/>
              <a:t>By Improving My Performance.</a:t>
            </a:r>
          </a:p>
        </p:txBody>
      </p:sp>
      <p:sp>
        <p:nvSpPr>
          <p:cNvPr id="3" name="Content Placeholder 2">
            <a:extLst>
              <a:ext uri="{FF2B5EF4-FFF2-40B4-BE49-F238E27FC236}">
                <a16:creationId xmlns:a16="http://schemas.microsoft.com/office/drawing/2014/main" id="{973442D9-B3FD-4C4F-A8C0-1E68216266EB}"/>
              </a:ext>
            </a:extLst>
          </p:cNvPr>
          <p:cNvSpPr>
            <a:spLocks noGrp="1"/>
          </p:cNvSpPr>
          <p:nvPr>
            <p:ph idx="1"/>
          </p:nvPr>
        </p:nvSpPr>
        <p:spPr>
          <a:xfrm>
            <a:off x="628650" y="1521354"/>
            <a:ext cx="7886700" cy="3626115"/>
          </a:xfrm>
        </p:spPr>
        <p:txBody>
          <a:bodyPr>
            <a:normAutofit lnSpcReduction="10000"/>
          </a:bodyPr>
          <a:lstStyle/>
          <a:p>
            <a:r>
              <a:rPr lang="en-US" dirty="0"/>
              <a:t>Asking Questions When Things Are Unclear.</a:t>
            </a:r>
          </a:p>
          <a:p>
            <a:pPr lvl="1"/>
            <a:r>
              <a:rPr lang="en-US" dirty="0"/>
              <a:t>John 9:1-3</a:t>
            </a:r>
          </a:p>
          <a:p>
            <a:r>
              <a:rPr lang="en-US" dirty="0"/>
              <a:t>Doing Big Tasks &amp; Small Tasks Well.</a:t>
            </a:r>
          </a:p>
          <a:p>
            <a:pPr lvl="1"/>
            <a:r>
              <a:rPr lang="en-US" dirty="0"/>
              <a:t>Luke 12:48, Luke 16:10</a:t>
            </a:r>
          </a:p>
          <a:p>
            <a:r>
              <a:rPr lang="en-US" dirty="0"/>
              <a:t>Finish What We Start.</a:t>
            </a:r>
          </a:p>
          <a:p>
            <a:pPr lvl="1"/>
            <a:r>
              <a:rPr lang="en-US" dirty="0"/>
              <a:t>John Mark Turns Back Early. (Acts 13:13, 15:38)</a:t>
            </a:r>
          </a:p>
          <a:p>
            <a:r>
              <a:rPr lang="en-US" dirty="0"/>
              <a:t>Doing What Is Required With Excellence.</a:t>
            </a:r>
          </a:p>
          <a:p>
            <a:pPr lvl="1"/>
            <a:r>
              <a:rPr lang="en-US" dirty="0"/>
              <a:t>Colossians 3:23-24, Philippians 2:19-22</a:t>
            </a:r>
          </a:p>
          <a:p>
            <a:r>
              <a:rPr lang="en-US" dirty="0"/>
              <a:t>Doing More Than Is Required.</a:t>
            </a:r>
          </a:p>
          <a:p>
            <a:pPr lvl="1"/>
            <a:r>
              <a:rPr lang="en-US" dirty="0"/>
              <a:t>Matthew 5:41, See Also vs. 38-48</a:t>
            </a:r>
          </a:p>
          <a:p>
            <a:endParaRPr lang="en-US" dirty="0"/>
          </a:p>
        </p:txBody>
      </p:sp>
    </p:spTree>
    <p:extLst>
      <p:ext uri="{BB962C8B-B14F-4D97-AF65-F5344CB8AC3E}">
        <p14:creationId xmlns:p14="http://schemas.microsoft.com/office/powerpoint/2010/main" val="3536099533"/>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404FF70-7457-884D-903E-9A89E837D578}"/>
              </a:ext>
            </a:extLst>
          </p:cNvPr>
          <p:cNvSpPr>
            <a:spLocks noGrp="1"/>
          </p:cNvSpPr>
          <p:nvPr>
            <p:ph type="title"/>
          </p:nvPr>
        </p:nvSpPr>
        <p:spPr/>
        <p:txBody>
          <a:bodyPr/>
          <a:lstStyle/>
          <a:p>
            <a:pPr algn="ctr" eaLnBrk="1" hangingPunct="1"/>
            <a:r>
              <a:rPr lang="en-US" altLang="en-US" dirty="0">
                <a:ea typeface="ＭＳ Ｐゴシック" panose="020B0600070205080204" pitchFamily="34" charset="-128"/>
              </a:rPr>
              <a:t>3.) I Can Build Greater Trust </a:t>
            </a:r>
            <a:br>
              <a:rPr lang="en-US" altLang="en-US" dirty="0">
                <a:ea typeface="ＭＳ Ｐゴシック" panose="020B0600070205080204" pitchFamily="34" charset="-128"/>
              </a:rPr>
            </a:br>
            <a:r>
              <a:rPr lang="en-US" altLang="en-US" dirty="0">
                <a:ea typeface="ＭＳ Ｐゴシック" panose="020B0600070205080204" pitchFamily="34" charset="-128"/>
              </a:rPr>
              <a:t>By Welcoming Examination</a:t>
            </a:r>
          </a:p>
        </p:txBody>
      </p:sp>
      <p:sp>
        <p:nvSpPr>
          <p:cNvPr id="18435" name="Content Placeholder 2">
            <a:extLst>
              <a:ext uri="{FF2B5EF4-FFF2-40B4-BE49-F238E27FC236}">
                <a16:creationId xmlns:a16="http://schemas.microsoft.com/office/drawing/2014/main" id="{47EFED14-FFE4-E543-94FE-1C571CF57500}"/>
              </a:ext>
            </a:extLst>
          </p:cNvPr>
          <p:cNvSpPr>
            <a:spLocks noGrp="1"/>
          </p:cNvSpPr>
          <p:nvPr>
            <p:ph idx="1"/>
          </p:nvPr>
        </p:nvSpPr>
        <p:spPr>
          <a:xfrm>
            <a:off x="628650" y="1747520"/>
            <a:ext cx="8230870" cy="3399949"/>
          </a:xfrm>
        </p:spPr>
        <p:txBody>
          <a:bodyPr/>
          <a:lstStyle/>
          <a:p>
            <a:pPr eaLnBrk="1" hangingPunct="1"/>
            <a:r>
              <a:rPr lang="en-US" altLang="en-US" dirty="0">
                <a:ea typeface="ＭＳ Ｐゴシック" panose="020B0600070205080204" pitchFamily="34" charset="-128"/>
              </a:rPr>
              <a:t>Trustworthy Stewards Aren’t Worried About Being Examined.</a:t>
            </a:r>
          </a:p>
          <a:p>
            <a:pPr lvl="1" eaLnBrk="1" hangingPunct="1"/>
            <a:r>
              <a:rPr lang="en-US" altLang="en-US" dirty="0">
                <a:ea typeface="ＭＳ Ｐゴシック" panose="020B0600070205080204" pitchFamily="34" charset="-128"/>
              </a:rPr>
              <a:t>1 Corinthians 4:1-4</a:t>
            </a:r>
          </a:p>
          <a:p>
            <a:pPr eaLnBrk="1" hangingPunct="1"/>
            <a:r>
              <a:rPr lang="en-US" altLang="en-US" dirty="0">
                <a:ea typeface="ＭＳ Ｐゴシック" panose="020B0600070205080204" pitchFamily="34" charset="-128"/>
              </a:rPr>
              <a:t>Trustworthy Stewards Admonish &amp; Exhort So That Trust Is Restored.</a:t>
            </a:r>
          </a:p>
          <a:p>
            <a:pPr lvl="1" eaLnBrk="1" hangingPunct="1"/>
            <a:r>
              <a:rPr lang="en-US" altLang="en-US" dirty="0">
                <a:ea typeface="ＭＳ Ｐゴシック" panose="020B0600070205080204" pitchFamily="34" charset="-128"/>
              </a:rPr>
              <a:t>1 Corinthians 4:11-17</a:t>
            </a:r>
          </a:p>
          <a:p>
            <a:pPr eaLnBrk="1" hangingPunct="1"/>
            <a:r>
              <a:rPr lang="en-US" altLang="en-US" dirty="0">
                <a:ea typeface="ＭＳ Ｐゴシック" panose="020B0600070205080204" pitchFamily="34" charset="-128"/>
              </a:rPr>
              <a:t>Trustworthy Stewards Deal With The Influences That Stir </a:t>
            </a:r>
            <a:br>
              <a:rPr lang="en-US" altLang="en-US" dirty="0">
                <a:ea typeface="ＭＳ Ｐゴシック" panose="020B0600070205080204" pitchFamily="34" charset="-128"/>
              </a:rPr>
            </a:br>
            <a:r>
              <a:rPr lang="en-US" altLang="en-US" dirty="0">
                <a:ea typeface="ＭＳ Ｐゴシック" panose="020B0600070205080204" pitchFamily="34" charset="-128"/>
              </a:rPr>
              <a:t>Doubt &amp; Unrest.</a:t>
            </a:r>
          </a:p>
          <a:p>
            <a:pPr lvl="1" eaLnBrk="1" hangingPunct="1"/>
            <a:r>
              <a:rPr lang="en-US" altLang="en-US" dirty="0">
                <a:ea typeface="ＭＳ Ｐゴシック" panose="020B0600070205080204" pitchFamily="34" charset="-128"/>
              </a:rPr>
              <a:t>1 Corinthians 4:18-21</a:t>
            </a:r>
          </a:p>
        </p:txBody>
      </p:sp>
    </p:spTree>
    <p:extLst>
      <p:ext uri="{BB962C8B-B14F-4D97-AF65-F5344CB8AC3E}">
        <p14:creationId xmlns:p14="http://schemas.microsoft.com/office/powerpoint/2010/main" val="80527903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13D79ABB-6A5D-F542-89F1-9BE5198DC3C8}"/>
              </a:ext>
            </a:extLst>
          </p:cNvPr>
          <p:cNvSpPr>
            <a:spLocks noGrp="1"/>
          </p:cNvSpPr>
          <p:nvPr>
            <p:ph type="title"/>
          </p:nvPr>
        </p:nvSpPr>
        <p:spPr/>
        <p:txBody>
          <a:bodyPr>
            <a:normAutofit/>
          </a:bodyPr>
          <a:lstStyle/>
          <a:p>
            <a:pPr algn="ctr" eaLnBrk="1" hangingPunct="1"/>
            <a:r>
              <a:rPr lang="en-US" altLang="en-US" dirty="0">
                <a:ea typeface="ＭＳ Ｐゴシック" panose="020B0600070205080204" pitchFamily="34" charset="-128"/>
              </a:rPr>
              <a:t>4.) I Can Build Greater Trust</a:t>
            </a:r>
            <a:br>
              <a:rPr lang="en-US" altLang="en-US" dirty="0">
                <a:ea typeface="ＭＳ Ｐゴシック" panose="020B0600070205080204" pitchFamily="34" charset="-128"/>
              </a:rPr>
            </a:br>
            <a:r>
              <a:rPr lang="en-US" altLang="en-US" dirty="0">
                <a:ea typeface="ＭＳ Ｐゴシック" panose="020B0600070205080204" pitchFamily="34" charset="-128"/>
              </a:rPr>
              <a:t>By Making Commitments</a:t>
            </a:r>
          </a:p>
        </p:txBody>
      </p:sp>
      <p:sp>
        <p:nvSpPr>
          <p:cNvPr id="22531" name="Content Placeholder 2">
            <a:extLst>
              <a:ext uri="{FF2B5EF4-FFF2-40B4-BE49-F238E27FC236}">
                <a16:creationId xmlns:a16="http://schemas.microsoft.com/office/drawing/2014/main" id="{0071BBFE-6ED4-A549-8178-361545472158}"/>
              </a:ext>
            </a:extLst>
          </p:cNvPr>
          <p:cNvSpPr>
            <a:spLocks noGrp="1"/>
          </p:cNvSpPr>
          <p:nvPr>
            <p:ph idx="1"/>
          </p:nvPr>
        </p:nvSpPr>
        <p:spPr>
          <a:xfrm>
            <a:off x="628650" y="1483360"/>
            <a:ext cx="7886700" cy="4028440"/>
          </a:xfrm>
        </p:spPr>
        <p:txBody>
          <a:bodyPr>
            <a:normAutofit/>
          </a:bodyPr>
          <a:lstStyle/>
          <a:p>
            <a:pPr eaLnBrk="1" hangingPunct="1"/>
            <a:r>
              <a:rPr lang="en-US" altLang="en-US" dirty="0">
                <a:ea typeface="ＭＳ Ｐゴシック" panose="020B0600070205080204" pitchFamily="34" charset="-128"/>
              </a:rPr>
              <a:t>I commit to do what I say I’ll do,</a:t>
            </a:r>
            <a:br>
              <a:rPr lang="en-US" altLang="en-US" dirty="0">
                <a:ea typeface="ＭＳ Ｐゴシック" panose="020B0600070205080204" pitchFamily="34" charset="-128"/>
              </a:rPr>
            </a:br>
            <a:r>
              <a:rPr lang="en-US" altLang="en-US" dirty="0">
                <a:ea typeface="ＭＳ Ｐゴシック" panose="020B0600070205080204" pitchFamily="34" charset="-128"/>
              </a:rPr>
              <a:t>and when I can’t, I will tell you first.</a:t>
            </a:r>
          </a:p>
          <a:p>
            <a:pPr eaLnBrk="1" hangingPunct="1"/>
            <a:r>
              <a:rPr lang="en-US" altLang="en-US" dirty="0">
                <a:ea typeface="ＭＳ Ｐゴシック" panose="020B0600070205080204" pitchFamily="34" charset="-128"/>
              </a:rPr>
              <a:t>I commit not to over promise and under deliver, </a:t>
            </a:r>
            <a:br>
              <a:rPr lang="en-US" altLang="en-US" dirty="0">
                <a:ea typeface="ＭＳ Ｐゴシック" panose="020B0600070205080204" pitchFamily="34" charset="-128"/>
              </a:rPr>
            </a:br>
            <a:r>
              <a:rPr lang="en-US" altLang="en-US" dirty="0">
                <a:ea typeface="ＭＳ Ｐゴシック" panose="020B0600070205080204" pitchFamily="34" charset="-128"/>
              </a:rPr>
              <a:t>but if I foresee a gap, I will tell you first.</a:t>
            </a:r>
          </a:p>
          <a:p>
            <a:pPr eaLnBrk="1" hangingPunct="1"/>
            <a:r>
              <a:rPr lang="en-US" altLang="en-US" dirty="0">
                <a:ea typeface="ＭＳ Ｐゴシック" panose="020B0600070205080204" pitchFamily="34" charset="-128"/>
              </a:rPr>
              <a:t>If you confront me about the gaps I’ve created, </a:t>
            </a:r>
            <a:br>
              <a:rPr lang="en-US" altLang="en-US" dirty="0">
                <a:ea typeface="ＭＳ Ｐゴシック" panose="020B0600070205080204" pitchFamily="34" charset="-128"/>
              </a:rPr>
            </a:br>
            <a:r>
              <a:rPr lang="en-US" altLang="en-US" dirty="0">
                <a:ea typeface="ＭＳ Ｐゴシック" panose="020B0600070205080204" pitchFamily="34" charset="-128"/>
              </a:rPr>
              <a:t>I will tell you the truth.</a:t>
            </a:r>
          </a:p>
          <a:p>
            <a:r>
              <a:rPr lang="en-US" altLang="en-US" dirty="0">
                <a:ea typeface="ＭＳ Ｐゴシック" panose="020B0600070205080204" pitchFamily="34" charset="-128"/>
              </a:rPr>
              <a:t>If what I experience begins to erode our trust, </a:t>
            </a:r>
            <a:br>
              <a:rPr lang="en-US" altLang="en-US" dirty="0">
                <a:ea typeface="ＭＳ Ｐゴシック" panose="020B0600070205080204" pitchFamily="34" charset="-128"/>
              </a:rPr>
            </a:br>
            <a:r>
              <a:rPr lang="en-US" altLang="en-US" dirty="0">
                <a:ea typeface="ＭＳ Ｐゴシック" panose="020B0600070205080204" pitchFamily="34" charset="-128"/>
              </a:rPr>
              <a:t>I will come directly to you about it.</a:t>
            </a:r>
          </a:p>
          <a:p>
            <a:r>
              <a:rPr lang="en-US" altLang="en-US" dirty="0">
                <a:ea typeface="ＭＳ Ｐゴシック" panose="020B0600070205080204" pitchFamily="34" charset="-128"/>
              </a:rPr>
              <a:t>If there is a gap between what I expect and I experience,</a:t>
            </a:r>
            <a:br>
              <a:rPr lang="en-US" altLang="en-US" dirty="0">
                <a:ea typeface="ＭＳ Ｐゴシック" panose="020B0600070205080204" pitchFamily="34" charset="-128"/>
              </a:rPr>
            </a:br>
            <a:r>
              <a:rPr lang="en-US" altLang="en-US" dirty="0">
                <a:ea typeface="ＭＳ Ｐゴシック" panose="020B0600070205080204" pitchFamily="34" charset="-128"/>
              </a:rPr>
              <a:t> I will fill it with trust.</a:t>
            </a:r>
          </a:p>
        </p:txBody>
      </p:sp>
    </p:spTree>
    <p:extLst>
      <p:ext uri="{BB962C8B-B14F-4D97-AF65-F5344CB8AC3E}">
        <p14:creationId xmlns:p14="http://schemas.microsoft.com/office/powerpoint/2010/main" val="416994957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DFF7F-A569-CF40-B89F-C7F9C85C214C}"/>
              </a:ext>
            </a:extLst>
          </p:cNvPr>
          <p:cNvSpPr>
            <a:spLocks noGrp="1"/>
          </p:cNvSpPr>
          <p:nvPr>
            <p:ph type="ctrTitle"/>
          </p:nvPr>
        </p:nvSpPr>
        <p:spPr/>
        <p:txBody>
          <a:bodyPr/>
          <a:lstStyle/>
          <a:p>
            <a:r>
              <a:rPr lang="en-US" dirty="0"/>
              <a:t>Building Trust</a:t>
            </a:r>
          </a:p>
        </p:txBody>
      </p:sp>
      <p:sp>
        <p:nvSpPr>
          <p:cNvPr id="3" name="Subtitle 2">
            <a:extLst>
              <a:ext uri="{FF2B5EF4-FFF2-40B4-BE49-F238E27FC236}">
                <a16:creationId xmlns:a16="http://schemas.microsoft.com/office/drawing/2014/main" id="{35D34289-F702-7C40-94CE-288BC05BF961}"/>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083E8CF1-9254-C54F-96F3-79FC95E36C29}"/>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311585401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TotalTime>
  <Words>2910</Words>
  <Application>Microsoft Macintosh PowerPoint</Application>
  <PresentationFormat>On-screen Show (16:10)</PresentationFormat>
  <Paragraphs>154</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ＭＳ Ｐゴシック</vt:lpstr>
      <vt:lpstr>Arial</vt:lpstr>
      <vt:lpstr>Calibri</vt:lpstr>
      <vt:lpstr>Calibri Light</vt:lpstr>
      <vt:lpstr>Office Theme</vt:lpstr>
      <vt:lpstr>Building Trust</vt:lpstr>
      <vt:lpstr>The Advantages of Trust</vt:lpstr>
      <vt:lpstr>Building Trust Begins With Competence &amp; Character</vt:lpstr>
      <vt:lpstr>Initial Trust Is Amplified By Believing The Best About Others.</vt:lpstr>
      <vt:lpstr>1.) I Can Build Greater Trust  By Working On My Character.</vt:lpstr>
      <vt:lpstr>2.) I Can Build Greater Trust  By Improving My Performance.</vt:lpstr>
      <vt:lpstr>3.) I Can Build Greater Trust  By Welcoming Examination</vt:lpstr>
      <vt:lpstr>4.) I Can Build Greater Trust By Making Commitments</vt:lpstr>
      <vt:lpstr>Building Trust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Trust</dc:title>
  <dc:creator>Phillip Shumake</dc:creator>
  <cp:lastModifiedBy>Phillip Shumake</cp:lastModifiedBy>
  <cp:revision>35</cp:revision>
  <cp:lastPrinted>2021-08-21T17:22:36Z</cp:lastPrinted>
  <dcterms:created xsi:type="dcterms:W3CDTF">2021-08-19T20:18:31Z</dcterms:created>
  <dcterms:modified xsi:type="dcterms:W3CDTF">2021-08-21T17:22:45Z</dcterms:modified>
</cp:coreProperties>
</file>