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715000" type="screen16x10"/>
  <p:notesSz cx="6858000" cy="9144000"/>
  <p:embeddedFontLst>
    <p:embeddedFont>
      <p:font typeface="Lora" charset="0"/>
      <p:regular r:id="rId19"/>
      <p:bold r:id="rId20"/>
      <p:italic r:id="rId21"/>
      <p:boldItalic r:id="rId22"/>
    </p:embeddedFont>
    <p:embeddedFont>
      <p:font typeface="Merriweather" charset="0"/>
      <p:regular r:id="rId23"/>
      <p:bold r:id="rId24"/>
      <p:italic r:id="rId25"/>
      <p:boldItalic r:id="rId26"/>
    </p:embeddedFont>
    <p:embeddedFont>
      <p:font typeface="Calibri"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hNc340Ct3Ue47F1sAXzOXjiwNxh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5" d="100"/>
          <a:sy n="95" d="100"/>
        </p:scale>
        <p:origin x="-1090" y="-168"/>
      </p:cViewPr>
      <p:guideLst>
        <p:guide orient="horz" pos="180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4"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404"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404"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404"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404"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404"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404"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404"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4"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404"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404"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404"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404"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404"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404"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404"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935"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935"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935"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935"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935"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935"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935"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935"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935"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4"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404"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404"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404"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404"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404"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404"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404"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9070064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05dde829f5_0_0:notes"/>
          <p:cNvSpPr>
            <a:spLocks noGrp="1" noRot="1" noChangeAspect="1"/>
          </p:cNvSpPr>
          <p:nvPr>
            <p:ph type="sldImg" idx="2"/>
          </p:nvPr>
        </p:nvSpPr>
        <p:spPr>
          <a:xfrm>
            <a:off x="960438" y="1143000"/>
            <a:ext cx="49371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g105dde829f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g105dde829f5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0717f4d21c_0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else does the messenger know, specifically about the future?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But what does he command?</a:t>
            </a:r>
            <a:endParaRPr/>
          </a:p>
        </p:txBody>
      </p:sp>
      <p:sp>
        <p:nvSpPr>
          <p:cNvPr id="145" name="Google Shape;145;g10717f4d21c_0_25:notes"/>
          <p:cNvSpPr>
            <a:spLocks noGrp="1" noRot="1" noChangeAspect="1"/>
          </p:cNvSpPr>
          <p:nvPr>
            <p:ph type="sldImg" idx="2"/>
          </p:nvPr>
        </p:nvSpPr>
        <p:spPr>
          <a:xfrm>
            <a:off x="960438" y="1143000"/>
            <a:ext cx="49371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05dde829f5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g105dde829f5_0_26:notes"/>
          <p:cNvSpPr>
            <a:spLocks noGrp="1" noRot="1" noChangeAspect="1"/>
          </p:cNvSpPr>
          <p:nvPr>
            <p:ph type="sldImg" idx="2"/>
          </p:nvPr>
        </p:nvSpPr>
        <p:spPr>
          <a:xfrm>
            <a:off x="960438" y="1143000"/>
            <a:ext cx="49371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0717f4d21c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else does the messenger know, specifically about the future?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But what does he command?</a:t>
            </a:r>
            <a:endParaRPr/>
          </a:p>
        </p:txBody>
      </p:sp>
      <p:sp>
        <p:nvSpPr>
          <p:cNvPr id="158" name="Google Shape;158;g10717f4d21c_0_30:notes"/>
          <p:cNvSpPr>
            <a:spLocks noGrp="1" noRot="1" noChangeAspect="1"/>
          </p:cNvSpPr>
          <p:nvPr>
            <p:ph type="sldImg" idx="2"/>
          </p:nvPr>
        </p:nvSpPr>
        <p:spPr>
          <a:xfrm>
            <a:off x="960438" y="1143000"/>
            <a:ext cx="49371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05dde829f5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Who is the messenger?</a:t>
            </a:r>
            <a:endParaRPr/>
          </a:p>
        </p:txBody>
      </p:sp>
      <p:sp>
        <p:nvSpPr>
          <p:cNvPr id="164" name="Google Shape;164;g105dde829f5_0_57:notes"/>
          <p:cNvSpPr>
            <a:spLocks noGrp="1" noRot="1" noChangeAspect="1"/>
          </p:cNvSpPr>
          <p:nvPr>
            <p:ph type="sldImg" idx="2"/>
          </p:nvPr>
        </p:nvSpPr>
        <p:spPr>
          <a:xfrm>
            <a:off x="960438" y="1143000"/>
            <a:ext cx="49371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05dde829f5_0_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0" name="Google Shape;170;g105dde829f5_0_67:notes"/>
          <p:cNvSpPr>
            <a:spLocks noGrp="1" noRot="1" noChangeAspect="1"/>
          </p:cNvSpPr>
          <p:nvPr>
            <p:ph type="sldImg" idx="2"/>
          </p:nvPr>
        </p:nvSpPr>
        <p:spPr>
          <a:xfrm>
            <a:off x="960438" y="1143000"/>
            <a:ext cx="49371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717f4d21c_0_4:notes"/>
          <p:cNvSpPr>
            <a:spLocks noGrp="1" noRot="1" noChangeAspect="1"/>
          </p:cNvSpPr>
          <p:nvPr>
            <p:ph type="sldImg" idx="2"/>
          </p:nvPr>
        </p:nvSpPr>
        <p:spPr>
          <a:xfrm>
            <a:off x="960438" y="1143000"/>
            <a:ext cx="49371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10717f4d21c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g10717f4d21c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05dde829f5_0_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g105dde829f5_0_80: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05dde829f5_0_6:notes"/>
          <p:cNvSpPr>
            <a:spLocks noGrp="1" noRot="1" noChangeAspect="1"/>
          </p:cNvSpPr>
          <p:nvPr>
            <p:ph type="sldImg" idx="2"/>
          </p:nvPr>
        </p:nvSpPr>
        <p:spPr>
          <a:xfrm>
            <a:off x="960438" y="1143000"/>
            <a:ext cx="49371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g105dde829f5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g105dde829f5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3: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05dde829f5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does the messenger know?</a:t>
            </a:r>
            <a:endParaRPr/>
          </a:p>
        </p:txBody>
      </p:sp>
      <p:sp>
        <p:nvSpPr>
          <p:cNvPr id="108" name="Google Shape;108;g105dde829f5_0_19:notes"/>
          <p:cNvSpPr>
            <a:spLocks noGrp="1" noRot="1" noChangeAspect="1"/>
          </p:cNvSpPr>
          <p:nvPr>
            <p:ph type="sldImg" idx="2"/>
          </p:nvPr>
        </p:nvSpPr>
        <p:spPr>
          <a:xfrm>
            <a:off x="960438" y="1143000"/>
            <a:ext cx="49371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0717f4d21c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does the messenger know?</a:t>
            </a:r>
            <a:endParaRPr/>
          </a:p>
        </p:txBody>
      </p:sp>
      <p:sp>
        <p:nvSpPr>
          <p:cNvPr id="114" name="Google Shape;114;g10717f4d21c_0_10:notes"/>
          <p:cNvSpPr>
            <a:spLocks noGrp="1" noRot="1" noChangeAspect="1"/>
          </p:cNvSpPr>
          <p:nvPr>
            <p:ph type="sldImg" idx="2"/>
          </p:nvPr>
        </p:nvSpPr>
        <p:spPr>
          <a:xfrm>
            <a:off x="960438" y="1143000"/>
            <a:ext cx="49371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05dde829f5_0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g105dde829f5_0_43:notes"/>
          <p:cNvSpPr>
            <a:spLocks noGrp="1" noRot="1" noChangeAspect="1"/>
          </p:cNvSpPr>
          <p:nvPr>
            <p:ph type="sldImg" idx="2"/>
          </p:nvPr>
        </p:nvSpPr>
        <p:spPr>
          <a:xfrm>
            <a:off x="960438" y="1143000"/>
            <a:ext cx="49371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05dde829f5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else does the messenger know, specifically about the future?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But what does he command?</a:t>
            </a:r>
            <a:endParaRPr/>
          </a:p>
        </p:txBody>
      </p:sp>
      <p:sp>
        <p:nvSpPr>
          <p:cNvPr id="127" name="Google Shape;127;g105dde829f5_0_33:notes"/>
          <p:cNvSpPr>
            <a:spLocks noGrp="1" noRot="1" noChangeAspect="1"/>
          </p:cNvSpPr>
          <p:nvPr>
            <p:ph type="sldImg" idx="2"/>
          </p:nvPr>
        </p:nvSpPr>
        <p:spPr>
          <a:xfrm>
            <a:off x="960438" y="1143000"/>
            <a:ext cx="49371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0717f4d21c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else does the messenger know, specifically about the future?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But what does he command?</a:t>
            </a:r>
            <a:endParaRPr/>
          </a:p>
        </p:txBody>
      </p:sp>
      <p:sp>
        <p:nvSpPr>
          <p:cNvPr id="133" name="Google Shape;133;g10717f4d21c_0_15:notes"/>
          <p:cNvSpPr>
            <a:spLocks noGrp="1" noRot="1" noChangeAspect="1"/>
          </p:cNvSpPr>
          <p:nvPr>
            <p:ph type="sldImg" idx="2"/>
          </p:nvPr>
        </p:nvSpPr>
        <p:spPr>
          <a:xfrm>
            <a:off x="960438" y="1143000"/>
            <a:ext cx="49371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717f4d21c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else does the messenger know, specifically about the future?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But what does he command?</a:t>
            </a:r>
            <a:endParaRPr/>
          </a:p>
        </p:txBody>
      </p:sp>
      <p:sp>
        <p:nvSpPr>
          <p:cNvPr id="139" name="Google Shape;139;g10717f4d21c_0_20:notes"/>
          <p:cNvSpPr>
            <a:spLocks noGrp="1" noRot="1" noChangeAspect="1"/>
          </p:cNvSpPr>
          <p:nvPr>
            <p:ph type="sldImg" idx="2"/>
          </p:nvPr>
        </p:nvSpPr>
        <p:spPr>
          <a:xfrm>
            <a:off x="960438" y="1143000"/>
            <a:ext cx="49371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6"/>
          <p:cNvSpPr txBox="1">
            <a:spLocks noGrp="1"/>
          </p:cNvSpPr>
          <p:nvPr>
            <p:ph type="ctrTitle"/>
          </p:nvPr>
        </p:nvSpPr>
        <p:spPr>
          <a:xfrm>
            <a:off x="1143000" y="935302"/>
            <a:ext cx="6858000" cy="198966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
          <p:cNvSpPr txBox="1">
            <a:spLocks noGrp="1"/>
          </p:cNvSpPr>
          <p:nvPr>
            <p:ph type="subTitle" idx="1"/>
          </p:nvPr>
        </p:nvSpPr>
        <p:spPr>
          <a:xfrm>
            <a:off x="1143000" y="3001698"/>
            <a:ext cx="6858000" cy="137980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6"/>
          <p:cNvSpPr txBox="1">
            <a:spLocks noGrp="1"/>
          </p:cNvSpPr>
          <p:nvPr>
            <p:ph type="dt" idx="10"/>
          </p:nvPr>
        </p:nvSpPr>
        <p:spPr>
          <a:xfrm>
            <a:off x="628650" y="5296959"/>
            <a:ext cx="2057400" cy="30427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
          <p:cNvSpPr txBox="1">
            <a:spLocks noGrp="1"/>
          </p:cNvSpPr>
          <p:nvPr>
            <p:ph type="ftr" idx="11"/>
          </p:nvPr>
        </p:nvSpPr>
        <p:spPr>
          <a:xfrm>
            <a:off x="3028950" y="5296959"/>
            <a:ext cx="3086100" cy="30427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
          <p:cNvSpPr txBox="1">
            <a:spLocks noGrp="1"/>
          </p:cNvSpPr>
          <p:nvPr>
            <p:ph type="sldNum" idx="12"/>
          </p:nvPr>
        </p:nvSpPr>
        <p:spPr>
          <a:xfrm>
            <a:off x="6457950" y="5296959"/>
            <a:ext cx="2057400" cy="30427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628650" y="304271"/>
            <a:ext cx="7886700" cy="110463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5"/>
          <p:cNvSpPr txBox="1">
            <a:spLocks noGrp="1"/>
          </p:cNvSpPr>
          <p:nvPr>
            <p:ph type="body" idx="1"/>
          </p:nvPr>
        </p:nvSpPr>
        <p:spPr>
          <a:xfrm rot="5400000">
            <a:off x="2758943" y="-608939"/>
            <a:ext cx="3626115"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15"/>
          <p:cNvSpPr txBox="1">
            <a:spLocks noGrp="1"/>
          </p:cNvSpPr>
          <p:nvPr>
            <p:ph type="dt" idx="10"/>
          </p:nvPr>
        </p:nvSpPr>
        <p:spPr>
          <a:xfrm>
            <a:off x="628650" y="5296959"/>
            <a:ext cx="2057400" cy="30427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5"/>
          <p:cNvSpPr txBox="1">
            <a:spLocks noGrp="1"/>
          </p:cNvSpPr>
          <p:nvPr>
            <p:ph type="ftr" idx="11"/>
          </p:nvPr>
        </p:nvSpPr>
        <p:spPr>
          <a:xfrm>
            <a:off x="3028950" y="5296959"/>
            <a:ext cx="3086100" cy="30427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5"/>
          <p:cNvSpPr txBox="1">
            <a:spLocks noGrp="1"/>
          </p:cNvSpPr>
          <p:nvPr>
            <p:ph type="sldNum" idx="12"/>
          </p:nvPr>
        </p:nvSpPr>
        <p:spPr>
          <a:xfrm>
            <a:off x="6457950" y="5296959"/>
            <a:ext cx="2057400" cy="30427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rot="5400000">
            <a:off x="5107914" y="1740032"/>
            <a:ext cx="484319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6"/>
          <p:cNvSpPr txBox="1">
            <a:spLocks noGrp="1"/>
          </p:cNvSpPr>
          <p:nvPr>
            <p:ph type="body" idx="1"/>
          </p:nvPr>
        </p:nvSpPr>
        <p:spPr>
          <a:xfrm rot="5400000">
            <a:off x="1107413" y="-174493"/>
            <a:ext cx="484319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16"/>
          <p:cNvSpPr txBox="1">
            <a:spLocks noGrp="1"/>
          </p:cNvSpPr>
          <p:nvPr>
            <p:ph type="dt" idx="10"/>
          </p:nvPr>
        </p:nvSpPr>
        <p:spPr>
          <a:xfrm>
            <a:off x="628650" y="5296959"/>
            <a:ext cx="2057400" cy="30427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6"/>
          <p:cNvSpPr txBox="1">
            <a:spLocks noGrp="1"/>
          </p:cNvSpPr>
          <p:nvPr>
            <p:ph type="ftr" idx="11"/>
          </p:nvPr>
        </p:nvSpPr>
        <p:spPr>
          <a:xfrm>
            <a:off x="3028950" y="5296959"/>
            <a:ext cx="3086100" cy="30427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6"/>
          <p:cNvSpPr txBox="1">
            <a:spLocks noGrp="1"/>
          </p:cNvSpPr>
          <p:nvPr>
            <p:ph type="sldNum" idx="12"/>
          </p:nvPr>
        </p:nvSpPr>
        <p:spPr>
          <a:xfrm>
            <a:off x="6457950" y="5296959"/>
            <a:ext cx="2057400" cy="30427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12"/>
          <p:cNvSpPr txBox="1">
            <a:spLocks noGrp="1"/>
          </p:cNvSpPr>
          <p:nvPr>
            <p:ph type="dt" idx="10"/>
          </p:nvPr>
        </p:nvSpPr>
        <p:spPr>
          <a:xfrm>
            <a:off x="628650" y="5296959"/>
            <a:ext cx="2057400" cy="30427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2"/>
          <p:cNvSpPr txBox="1">
            <a:spLocks noGrp="1"/>
          </p:cNvSpPr>
          <p:nvPr>
            <p:ph type="ftr" idx="11"/>
          </p:nvPr>
        </p:nvSpPr>
        <p:spPr>
          <a:xfrm>
            <a:off x="3028950" y="5296959"/>
            <a:ext cx="3086100" cy="30427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2"/>
          <p:cNvSpPr txBox="1">
            <a:spLocks noGrp="1"/>
          </p:cNvSpPr>
          <p:nvPr>
            <p:ph type="sldNum" idx="12"/>
          </p:nvPr>
        </p:nvSpPr>
        <p:spPr>
          <a:xfrm>
            <a:off x="6457950" y="5296959"/>
            <a:ext cx="2057400" cy="30427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628650" y="304271"/>
            <a:ext cx="7886700" cy="110463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8"/>
          <p:cNvSpPr txBox="1">
            <a:spLocks noGrp="1"/>
          </p:cNvSpPr>
          <p:nvPr>
            <p:ph type="dt" idx="10"/>
          </p:nvPr>
        </p:nvSpPr>
        <p:spPr>
          <a:xfrm>
            <a:off x="628650" y="5296959"/>
            <a:ext cx="2057400" cy="30427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8"/>
          <p:cNvSpPr txBox="1">
            <a:spLocks noGrp="1"/>
          </p:cNvSpPr>
          <p:nvPr>
            <p:ph type="ftr" idx="11"/>
          </p:nvPr>
        </p:nvSpPr>
        <p:spPr>
          <a:xfrm>
            <a:off x="3028950" y="5296959"/>
            <a:ext cx="3086100" cy="30427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8"/>
          <p:cNvSpPr txBox="1">
            <a:spLocks noGrp="1"/>
          </p:cNvSpPr>
          <p:nvPr>
            <p:ph type="sldNum" idx="12"/>
          </p:nvPr>
        </p:nvSpPr>
        <p:spPr>
          <a:xfrm>
            <a:off x="6457950" y="5296959"/>
            <a:ext cx="2057400" cy="30427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628650" y="304271"/>
            <a:ext cx="7886700" cy="110463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Calibri"/>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7"/>
          <p:cNvSpPr txBox="1">
            <a:spLocks noGrp="1"/>
          </p:cNvSpPr>
          <p:nvPr>
            <p:ph type="body" idx="1"/>
          </p:nvPr>
        </p:nvSpPr>
        <p:spPr>
          <a:xfrm>
            <a:off x="628650" y="1521354"/>
            <a:ext cx="7886700" cy="362611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750"/>
              </a:spcBef>
              <a:spcAft>
                <a:spcPts val="0"/>
              </a:spcAft>
              <a:buClr>
                <a:schemeClr val="lt1"/>
              </a:buClr>
              <a:buSzPts val="3200"/>
              <a:buChar char="•"/>
              <a:defRPr sz="3200">
                <a:solidFill>
                  <a:schemeClr val="lt1"/>
                </a:solidFill>
              </a:defRPr>
            </a:lvl1pPr>
            <a:lvl2pPr marL="914400" lvl="1" indent="-406400" algn="l">
              <a:lnSpc>
                <a:spcPct val="90000"/>
              </a:lnSpc>
              <a:spcBef>
                <a:spcPts val="375"/>
              </a:spcBef>
              <a:spcAft>
                <a:spcPts val="0"/>
              </a:spcAft>
              <a:buClr>
                <a:schemeClr val="lt1"/>
              </a:buClr>
              <a:buSzPts val="2800"/>
              <a:buChar char="•"/>
              <a:defRPr sz="2800">
                <a:solidFill>
                  <a:schemeClr val="lt1"/>
                </a:solidFill>
              </a:defRPr>
            </a:lvl2pPr>
            <a:lvl3pPr marL="1371600" lvl="2" indent="-355600" algn="l">
              <a:lnSpc>
                <a:spcPct val="90000"/>
              </a:lnSpc>
              <a:spcBef>
                <a:spcPts val="375"/>
              </a:spcBef>
              <a:spcAft>
                <a:spcPts val="0"/>
              </a:spcAft>
              <a:buClr>
                <a:schemeClr val="lt1"/>
              </a:buClr>
              <a:buSzPts val="2000"/>
              <a:buChar char="•"/>
              <a:defRPr sz="2000">
                <a:solidFill>
                  <a:schemeClr val="lt1"/>
                </a:solidFill>
              </a:defRPr>
            </a:lvl3pPr>
            <a:lvl4pPr marL="1828800" lvl="3" indent="-342900" algn="l">
              <a:lnSpc>
                <a:spcPct val="90000"/>
              </a:lnSpc>
              <a:spcBef>
                <a:spcPts val="375"/>
              </a:spcBef>
              <a:spcAft>
                <a:spcPts val="0"/>
              </a:spcAft>
              <a:buClr>
                <a:schemeClr val="lt1"/>
              </a:buClr>
              <a:buSzPts val="1800"/>
              <a:buChar char="•"/>
              <a:defRPr sz="1800">
                <a:solidFill>
                  <a:schemeClr val="lt1"/>
                </a:solidFill>
              </a:defRPr>
            </a:lvl4pPr>
            <a:lvl5pPr marL="2286000" lvl="4" indent="-342900" algn="l">
              <a:lnSpc>
                <a:spcPct val="90000"/>
              </a:lnSpc>
              <a:spcBef>
                <a:spcPts val="375"/>
              </a:spcBef>
              <a:spcAft>
                <a:spcPts val="0"/>
              </a:spcAft>
              <a:buClr>
                <a:schemeClr val="lt1"/>
              </a:buClr>
              <a:buSzPts val="1800"/>
              <a:buChar char="•"/>
              <a:defRPr sz="1800">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3" name="Google Shape;33;p7"/>
          <p:cNvSpPr txBox="1">
            <a:spLocks noGrp="1"/>
          </p:cNvSpPr>
          <p:nvPr>
            <p:ph type="dt" idx="10"/>
          </p:nvPr>
        </p:nvSpPr>
        <p:spPr>
          <a:xfrm>
            <a:off x="628650" y="5296959"/>
            <a:ext cx="2057400" cy="30427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7"/>
          <p:cNvSpPr txBox="1">
            <a:spLocks noGrp="1"/>
          </p:cNvSpPr>
          <p:nvPr>
            <p:ph type="ftr" idx="11"/>
          </p:nvPr>
        </p:nvSpPr>
        <p:spPr>
          <a:xfrm>
            <a:off x="3028950" y="5296959"/>
            <a:ext cx="3086100" cy="30427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7"/>
          <p:cNvSpPr txBox="1">
            <a:spLocks noGrp="1"/>
          </p:cNvSpPr>
          <p:nvPr>
            <p:ph type="sldNum" idx="12"/>
          </p:nvPr>
        </p:nvSpPr>
        <p:spPr>
          <a:xfrm>
            <a:off x="6457950" y="5296959"/>
            <a:ext cx="2057400" cy="30427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623888" y="1424782"/>
            <a:ext cx="7886700" cy="237728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9"/>
          <p:cNvSpPr txBox="1">
            <a:spLocks noGrp="1"/>
          </p:cNvSpPr>
          <p:nvPr>
            <p:ph type="body" idx="1"/>
          </p:nvPr>
        </p:nvSpPr>
        <p:spPr>
          <a:xfrm>
            <a:off x="623888" y="3824553"/>
            <a:ext cx="7886700" cy="125015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9" name="Google Shape;39;p9"/>
          <p:cNvSpPr txBox="1">
            <a:spLocks noGrp="1"/>
          </p:cNvSpPr>
          <p:nvPr>
            <p:ph type="dt" idx="10"/>
          </p:nvPr>
        </p:nvSpPr>
        <p:spPr>
          <a:xfrm>
            <a:off x="628650" y="5296959"/>
            <a:ext cx="2057400" cy="30427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9"/>
          <p:cNvSpPr txBox="1">
            <a:spLocks noGrp="1"/>
          </p:cNvSpPr>
          <p:nvPr>
            <p:ph type="ftr" idx="11"/>
          </p:nvPr>
        </p:nvSpPr>
        <p:spPr>
          <a:xfrm>
            <a:off x="3028950" y="5296959"/>
            <a:ext cx="3086100" cy="30427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9"/>
          <p:cNvSpPr txBox="1">
            <a:spLocks noGrp="1"/>
          </p:cNvSpPr>
          <p:nvPr>
            <p:ph type="sldNum" idx="12"/>
          </p:nvPr>
        </p:nvSpPr>
        <p:spPr>
          <a:xfrm>
            <a:off x="6457950" y="5296959"/>
            <a:ext cx="2057400" cy="30427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0"/>
          <p:cNvSpPr txBox="1">
            <a:spLocks noGrp="1"/>
          </p:cNvSpPr>
          <p:nvPr>
            <p:ph type="title"/>
          </p:nvPr>
        </p:nvSpPr>
        <p:spPr>
          <a:xfrm>
            <a:off x="628650" y="304271"/>
            <a:ext cx="7886700" cy="110463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0"/>
          <p:cNvSpPr txBox="1">
            <a:spLocks noGrp="1"/>
          </p:cNvSpPr>
          <p:nvPr>
            <p:ph type="body" idx="1"/>
          </p:nvPr>
        </p:nvSpPr>
        <p:spPr>
          <a:xfrm>
            <a:off x="628650" y="1521354"/>
            <a:ext cx="3886200" cy="362611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5" name="Google Shape;45;p10"/>
          <p:cNvSpPr txBox="1">
            <a:spLocks noGrp="1"/>
          </p:cNvSpPr>
          <p:nvPr>
            <p:ph type="body" idx="2"/>
          </p:nvPr>
        </p:nvSpPr>
        <p:spPr>
          <a:xfrm>
            <a:off x="4629150" y="1521354"/>
            <a:ext cx="3886200" cy="362611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10"/>
          <p:cNvSpPr txBox="1">
            <a:spLocks noGrp="1"/>
          </p:cNvSpPr>
          <p:nvPr>
            <p:ph type="dt" idx="10"/>
          </p:nvPr>
        </p:nvSpPr>
        <p:spPr>
          <a:xfrm>
            <a:off x="628650" y="5296959"/>
            <a:ext cx="2057400" cy="30427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0"/>
          <p:cNvSpPr txBox="1">
            <a:spLocks noGrp="1"/>
          </p:cNvSpPr>
          <p:nvPr>
            <p:ph type="ftr" idx="11"/>
          </p:nvPr>
        </p:nvSpPr>
        <p:spPr>
          <a:xfrm>
            <a:off x="3028950" y="5296959"/>
            <a:ext cx="3086100" cy="30427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0"/>
          <p:cNvSpPr txBox="1">
            <a:spLocks noGrp="1"/>
          </p:cNvSpPr>
          <p:nvPr>
            <p:ph type="sldNum" idx="12"/>
          </p:nvPr>
        </p:nvSpPr>
        <p:spPr>
          <a:xfrm>
            <a:off x="6457950" y="5296959"/>
            <a:ext cx="2057400" cy="30427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629841" y="304271"/>
            <a:ext cx="7886700" cy="110463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1"/>
          <p:cNvSpPr txBox="1">
            <a:spLocks noGrp="1"/>
          </p:cNvSpPr>
          <p:nvPr>
            <p:ph type="body" idx="1"/>
          </p:nvPr>
        </p:nvSpPr>
        <p:spPr>
          <a:xfrm>
            <a:off x="629842" y="1400969"/>
            <a:ext cx="3868340" cy="68659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2" name="Google Shape;52;p11"/>
          <p:cNvSpPr txBox="1">
            <a:spLocks noGrp="1"/>
          </p:cNvSpPr>
          <p:nvPr>
            <p:ph type="body" idx="2"/>
          </p:nvPr>
        </p:nvSpPr>
        <p:spPr>
          <a:xfrm>
            <a:off x="629842" y="2087563"/>
            <a:ext cx="3868340" cy="307049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3" name="Google Shape;53;p11"/>
          <p:cNvSpPr txBox="1">
            <a:spLocks noGrp="1"/>
          </p:cNvSpPr>
          <p:nvPr>
            <p:ph type="body" idx="3"/>
          </p:nvPr>
        </p:nvSpPr>
        <p:spPr>
          <a:xfrm>
            <a:off x="4629150" y="1400969"/>
            <a:ext cx="3887391" cy="68659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4" name="Google Shape;54;p11"/>
          <p:cNvSpPr txBox="1">
            <a:spLocks noGrp="1"/>
          </p:cNvSpPr>
          <p:nvPr>
            <p:ph type="body" idx="4"/>
          </p:nvPr>
        </p:nvSpPr>
        <p:spPr>
          <a:xfrm>
            <a:off x="4629150" y="2087563"/>
            <a:ext cx="3887391" cy="307049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5" name="Google Shape;55;p11"/>
          <p:cNvSpPr txBox="1">
            <a:spLocks noGrp="1"/>
          </p:cNvSpPr>
          <p:nvPr>
            <p:ph type="dt" idx="10"/>
          </p:nvPr>
        </p:nvSpPr>
        <p:spPr>
          <a:xfrm>
            <a:off x="628650" y="5296959"/>
            <a:ext cx="2057400" cy="30427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1"/>
          <p:cNvSpPr txBox="1">
            <a:spLocks noGrp="1"/>
          </p:cNvSpPr>
          <p:nvPr>
            <p:ph type="ftr" idx="11"/>
          </p:nvPr>
        </p:nvSpPr>
        <p:spPr>
          <a:xfrm>
            <a:off x="3028950" y="5296959"/>
            <a:ext cx="3086100" cy="30427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1"/>
          <p:cNvSpPr txBox="1">
            <a:spLocks noGrp="1"/>
          </p:cNvSpPr>
          <p:nvPr>
            <p:ph type="sldNum" idx="12"/>
          </p:nvPr>
        </p:nvSpPr>
        <p:spPr>
          <a:xfrm>
            <a:off x="6457950" y="5296959"/>
            <a:ext cx="2057400" cy="30427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629841" y="381000"/>
            <a:ext cx="2949178" cy="1333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3"/>
          <p:cNvSpPr txBox="1">
            <a:spLocks noGrp="1"/>
          </p:cNvSpPr>
          <p:nvPr>
            <p:ph type="body" idx="1"/>
          </p:nvPr>
        </p:nvSpPr>
        <p:spPr>
          <a:xfrm>
            <a:off x="3887391" y="822855"/>
            <a:ext cx="4629150" cy="406135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13"/>
          <p:cNvSpPr txBox="1">
            <a:spLocks noGrp="1"/>
          </p:cNvSpPr>
          <p:nvPr>
            <p:ph type="body" idx="2"/>
          </p:nvPr>
        </p:nvSpPr>
        <p:spPr>
          <a:xfrm>
            <a:off x="629841" y="1714500"/>
            <a:ext cx="2949178" cy="317632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13"/>
          <p:cNvSpPr txBox="1">
            <a:spLocks noGrp="1"/>
          </p:cNvSpPr>
          <p:nvPr>
            <p:ph type="dt" idx="10"/>
          </p:nvPr>
        </p:nvSpPr>
        <p:spPr>
          <a:xfrm>
            <a:off x="628650" y="5296959"/>
            <a:ext cx="2057400" cy="30427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3"/>
          <p:cNvSpPr txBox="1">
            <a:spLocks noGrp="1"/>
          </p:cNvSpPr>
          <p:nvPr>
            <p:ph type="ftr" idx="11"/>
          </p:nvPr>
        </p:nvSpPr>
        <p:spPr>
          <a:xfrm>
            <a:off x="3028950" y="5296959"/>
            <a:ext cx="3086100" cy="30427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3"/>
          <p:cNvSpPr txBox="1">
            <a:spLocks noGrp="1"/>
          </p:cNvSpPr>
          <p:nvPr>
            <p:ph type="sldNum" idx="12"/>
          </p:nvPr>
        </p:nvSpPr>
        <p:spPr>
          <a:xfrm>
            <a:off x="6457950" y="5296959"/>
            <a:ext cx="2057400" cy="30427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629841" y="381000"/>
            <a:ext cx="2949178" cy="1333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4"/>
          <p:cNvSpPr>
            <a:spLocks noGrp="1"/>
          </p:cNvSpPr>
          <p:nvPr>
            <p:ph type="pic" idx="2"/>
          </p:nvPr>
        </p:nvSpPr>
        <p:spPr>
          <a:xfrm>
            <a:off x="3887391" y="822855"/>
            <a:ext cx="4629150" cy="4061354"/>
          </a:xfrm>
          <a:prstGeom prst="rect">
            <a:avLst/>
          </a:prstGeom>
          <a:noFill/>
          <a:ln>
            <a:noFill/>
          </a:ln>
        </p:spPr>
      </p:sp>
      <p:sp>
        <p:nvSpPr>
          <p:cNvPr id="68" name="Google Shape;68;p14"/>
          <p:cNvSpPr txBox="1">
            <a:spLocks noGrp="1"/>
          </p:cNvSpPr>
          <p:nvPr>
            <p:ph type="body" idx="1"/>
          </p:nvPr>
        </p:nvSpPr>
        <p:spPr>
          <a:xfrm>
            <a:off x="629841" y="1714500"/>
            <a:ext cx="2949178" cy="317632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14"/>
          <p:cNvSpPr txBox="1">
            <a:spLocks noGrp="1"/>
          </p:cNvSpPr>
          <p:nvPr>
            <p:ph type="dt" idx="10"/>
          </p:nvPr>
        </p:nvSpPr>
        <p:spPr>
          <a:xfrm>
            <a:off x="628650" y="5296959"/>
            <a:ext cx="2057400" cy="30427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4"/>
          <p:cNvSpPr txBox="1">
            <a:spLocks noGrp="1"/>
          </p:cNvSpPr>
          <p:nvPr>
            <p:ph type="ftr" idx="11"/>
          </p:nvPr>
        </p:nvSpPr>
        <p:spPr>
          <a:xfrm>
            <a:off x="3028950" y="5296959"/>
            <a:ext cx="3086100" cy="30427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4"/>
          <p:cNvSpPr txBox="1">
            <a:spLocks noGrp="1"/>
          </p:cNvSpPr>
          <p:nvPr>
            <p:ph type="sldNum" idx="12"/>
          </p:nvPr>
        </p:nvSpPr>
        <p:spPr>
          <a:xfrm>
            <a:off x="6457950" y="5296959"/>
            <a:ext cx="2057400" cy="30427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628650" y="304271"/>
            <a:ext cx="7886700" cy="110463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
          <p:cNvSpPr txBox="1">
            <a:spLocks noGrp="1"/>
          </p:cNvSpPr>
          <p:nvPr>
            <p:ph type="body" idx="1"/>
          </p:nvPr>
        </p:nvSpPr>
        <p:spPr>
          <a:xfrm>
            <a:off x="628650" y="1521354"/>
            <a:ext cx="7886700" cy="3626115"/>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628650" y="5296959"/>
            <a:ext cx="2057400" cy="304271"/>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4"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404"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404"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404"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404"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404"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404"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404"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3028950" y="5296959"/>
            <a:ext cx="3086100" cy="304271"/>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4"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404"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404"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404"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404"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404"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404"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404"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6457950" y="5296959"/>
            <a:ext cx="2057400" cy="30427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trips dir="rd"/>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105dde829f5_0_0"/>
          <p:cNvSpPr txBox="1">
            <a:spLocks noGrp="1"/>
          </p:cNvSpPr>
          <p:nvPr>
            <p:ph type="ctrTitle"/>
          </p:nvPr>
        </p:nvSpPr>
        <p:spPr>
          <a:xfrm>
            <a:off x="632400" y="1012100"/>
            <a:ext cx="7879200" cy="1989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4500"/>
              <a:buNone/>
            </a:pPr>
            <a:r>
              <a:rPr lang="en-US" sz="5000" b="1">
                <a:solidFill>
                  <a:schemeClr val="lt1"/>
                </a:solidFill>
                <a:latin typeface="Merriweather"/>
                <a:ea typeface="Merriweather"/>
                <a:cs typeface="Merriweather"/>
                <a:sym typeface="Merriweather"/>
              </a:rPr>
              <a:t>Be Faithful Unto Death</a:t>
            </a:r>
            <a:endParaRPr sz="5000" b="1">
              <a:solidFill>
                <a:schemeClr val="lt1"/>
              </a:solidFill>
              <a:latin typeface="Merriweather"/>
              <a:ea typeface="Merriweather"/>
              <a:cs typeface="Merriweather"/>
              <a:sym typeface="Merriweather"/>
            </a:endParaRPr>
          </a:p>
        </p:txBody>
      </p:sp>
      <p:sp>
        <p:nvSpPr>
          <p:cNvPr id="90" name="Google Shape;90;g105dde829f5_0_0"/>
          <p:cNvSpPr txBox="1">
            <a:spLocks noGrp="1"/>
          </p:cNvSpPr>
          <p:nvPr>
            <p:ph type="subTitle" idx="1"/>
          </p:nvPr>
        </p:nvSpPr>
        <p:spPr>
          <a:xfrm>
            <a:off x="1143000" y="3001698"/>
            <a:ext cx="6858000" cy="1379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750"/>
              </a:spcBef>
              <a:spcAft>
                <a:spcPts val="0"/>
              </a:spcAft>
              <a:buSzPts val="1800"/>
              <a:buNone/>
            </a:pPr>
            <a:r>
              <a:rPr lang="en-US">
                <a:solidFill>
                  <a:schemeClr val="lt1"/>
                </a:solidFill>
                <a:latin typeface="Merriweather"/>
                <a:ea typeface="Merriweather"/>
                <a:cs typeface="Merriweather"/>
                <a:sym typeface="Merriweather"/>
              </a:rPr>
              <a:t>Message to the church at Smyrna</a:t>
            </a:r>
            <a:endParaRPr>
              <a:solidFill>
                <a:schemeClr val="lt1"/>
              </a:solidFill>
              <a:latin typeface="Merriweather"/>
              <a:ea typeface="Merriweather"/>
              <a:cs typeface="Merriweather"/>
              <a:sym typeface="Merriweather"/>
            </a:endParaRPr>
          </a:p>
          <a:p>
            <a:pPr marL="0" lvl="0" indent="0" algn="ctr" rtl="0">
              <a:lnSpc>
                <a:spcPct val="90000"/>
              </a:lnSpc>
              <a:spcBef>
                <a:spcPts val="750"/>
              </a:spcBef>
              <a:spcAft>
                <a:spcPts val="0"/>
              </a:spcAft>
              <a:buSzPts val="1800"/>
              <a:buNone/>
            </a:pPr>
            <a:r>
              <a:rPr lang="en-US">
                <a:solidFill>
                  <a:schemeClr val="lt1"/>
                </a:solidFill>
                <a:latin typeface="Merriweather"/>
                <a:ea typeface="Merriweather"/>
                <a:cs typeface="Merriweather"/>
                <a:sym typeface="Merriweather"/>
              </a:rPr>
              <a:t>(Rev. 2:8-11)</a:t>
            </a:r>
            <a:endParaRPr>
              <a:solidFill>
                <a:schemeClr val="lt1"/>
              </a:solidFill>
              <a:latin typeface="Merriweather"/>
              <a:ea typeface="Merriweather"/>
              <a:cs typeface="Merriweather"/>
              <a:sym typeface="Merriweathe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10717f4d21c_0_25"/>
          <p:cNvSpPr txBox="1">
            <a:spLocks noGrp="1"/>
          </p:cNvSpPr>
          <p:nvPr>
            <p:ph type="body" idx="1"/>
          </p:nvPr>
        </p:nvSpPr>
        <p:spPr>
          <a:xfrm>
            <a:off x="278125" y="1044450"/>
            <a:ext cx="8744100" cy="46707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15000"/>
              </a:lnSpc>
              <a:spcBef>
                <a:spcPts val="1200"/>
              </a:spcBef>
              <a:spcAft>
                <a:spcPts val="0"/>
              </a:spcAft>
              <a:buClr>
                <a:schemeClr val="dk1"/>
              </a:buClr>
              <a:buSzPct val="39560"/>
              <a:buNone/>
            </a:pPr>
            <a:r>
              <a:rPr lang="en-US" sz="2780" b="1">
                <a:latin typeface="Merriweather"/>
                <a:ea typeface="Merriweather"/>
                <a:cs typeface="Merriweather"/>
                <a:sym typeface="Merriweather"/>
              </a:rPr>
              <a:t>8 </a:t>
            </a:r>
            <a:r>
              <a:rPr lang="en-US" sz="2780">
                <a:latin typeface="Merriweather"/>
                <a:ea typeface="Merriweather"/>
                <a:cs typeface="Merriweather"/>
                <a:sym typeface="Merriweather"/>
              </a:rPr>
              <a:t>“And to the angel of the church in Smyrna write,</a:t>
            </a:r>
            <a:endParaRPr sz="2780">
              <a:latin typeface="Merriweather"/>
              <a:ea typeface="Merriweather"/>
              <a:cs typeface="Merriweather"/>
              <a:sym typeface="Merriweather"/>
            </a:endParaRPr>
          </a:p>
          <a:p>
            <a:pPr marL="0" lvl="0" indent="0" algn="l" rtl="0">
              <a:lnSpc>
                <a:spcPct val="115000"/>
              </a:lnSpc>
              <a:spcBef>
                <a:spcPts val="1200"/>
              </a:spcBef>
              <a:spcAft>
                <a:spcPts val="0"/>
              </a:spcAft>
              <a:buClr>
                <a:schemeClr val="dk1"/>
              </a:buClr>
              <a:buSzPct val="39560"/>
              <a:buNone/>
            </a:pPr>
            <a:r>
              <a:rPr lang="en-US" sz="2780">
                <a:latin typeface="Merriweather"/>
                <a:ea typeface="Merriweather"/>
                <a:cs typeface="Merriweather"/>
                <a:sym typeface="Merriweather"/>
              </a:rPr>
              <a:t>‘These things says the First and the Last, who was dead, and came to life: </a:t>
            </a:r>
            <a:r>
              <a:rPr lang="en-US" sz="2780" b="1">
                <a:latin typeface="Merriweather"/>
                <a:ea typeface="Merriweather"/>
                <a:cs typeface="Merriweather"/>
                <a:sym typeface="Merriweather"/>
              </a:rPr>
              <a:t>9 </a:t>
            </a:r>
            <a:r>
              <a:rPr lang="en-US" sz="2780">
                <a:latin typeface="Merriweather"/>
                <a:ea typeface="Merriweather"/>
                <a:cs typeface="Merriweather"/>
                <a:sym typeface="Merriweather"/>
              </a:rPr>
              <a:t>“I know your works, tribulation, and poverty (but you are rich); and I know the blasphemy of those who say they are Jews and are not, but are a synagogue of Satan. </a:t>
            </a:r>
            <a:r>
              <a:rPr lang="en-US" sz="2780" b="1">
                <a:latin typeface="Merriweather"/>
                <a:ea typeface="Merriweather"/>
                <a:cs typeface="Merriweather"/>
                <a:sym typeface="Merriweather"/>
              </a:rPr>
              <a:t>10 </a:t>
            </a:r>
            <a:r>
              <a:rPr lang="en-US" sz="2780" b="1" u="sng">
                <a:solidFill>
                  <a:schemeClr val="accent2"/>
                </a:solidFill>
                <a:latin typeface="Merriweather"/>
                <a:ea typeface="Merriweather"/>
                <a:cs typeface="Merriweather"/>
                <a:sym typeface="Merriweather"/>
              </a:rPr>
              <a:t>Do not fear</a:t>
            </a:r>
            <a:r>
              <a:rPr lang="en-US" sz="2780">
                <a:latin typeface="Merriweather"/>
                <a:ea typeface="Merriweather"/>
                <a:cs typeface="Merriweather"/>
                <a:sym typeface="Merriweather"/>
              </a:rPr>
              <a:t> any of those things which </a:t>
            </a:r>
            <a:r>
              <a:rPr lang="en-US" sz="2780">
                <a:highlight>
                  <a:schemeClr val="accent4"/>
                </a:highlight>
                <a:latin typeface="Merriweather"/>
                <a:ea typeface="Merriweather"/>
                <a:cs typeface="Merriweather"/>
                <a:sym typeface="Merriweather"/>
              </a:rPr>
              <a:t>you are about to suffer. Indeed, the devil is about to throw some of you into prison, that you may be tested, and you will have tribulation ten days</a:t>
            </a:r>
            <a:r>
              <a:rPr lang="en-US" sz="2780">
                <a:latin typeface="Merriweather"/>
                <a:ea typeface="Merriweather"/>
                <a:cs typeface="Merriweather"/>
                <a:sym typeface="Merriweather"/>
              </a:rPr>
              <a:t>. </a:t>
            </a:r>
            <a:r>
              <a:rPr lang="en-US" sz="2780" b="1" u="sng">
                <a:solidFill>
                  <a:schemeClr val="accent2"/>
                </a:solidFill>
                <a:latin typeface="Merriweather"/>
                <a:ea typeface="Merriweather"/>
                <a:cs typeface="Merriweather"/>
                <a:sym typeface="Merriweather"/>
              </a:rPr>
              <a:t>Be faithful until death</a:t>
            </a:r>
            <a:r>
              <a:rPr lang="en-US" sz="2780">
                <a:latin typeface="Merriweather"/>
                <a:ea typeface="Merriweather"/>
                <a:cs typeface="Merriweather"/>
                <a:sym typeface="Merriweather"/>
              </a:rPr>
              <a:t>, and </a:t>
            </a:r>
            <a:r>
              <a:rPr lang="en-US" sz="2780">
                <a:highlight>
                  <a:schemeClr val="accent4"/>
                </a:highlight>
                <a:latin typeface="Merriweather"/>
                <a:ea typeface="Merriweather"/>
                <a:cs typeface="Merriweather"/>
                <a:sym typeface="Merriweather"/>
              </a:rPr>
              <a:t>I will give you the crown of life</a:t>
            </a:r>
            <a:r>
              <a:rPr lang="en-US" sz="2780">
                <a:latin typeface="Merriweather"/>
                <a:ea typeface="Merriweather"/>
                <a:cs typeface="Merriweather"/>
                <a:sym typeface="Merriweather"/>
              </a:rPr>
              <a:t>.</a:t>
            </a:r>
            <a:endParaRPr sz="2780">
              <a:latin typeface="Merriweather"/>
              <a:ea typeface="Merriweather"/>
              <a:cs typeface="Merriweather"/>
              <a:sym typeface="Merriweather"/>
            </a:endParaRPr>
          </a:p>
          <a:p>
            <a:pPr marL="0" lvl="0" indent="0" algn="l" rtl="0">
              <a:lnSpc>
                <a:spcPct val="115000"/>
              </a:lnSpc>
              <a:spcBef>
                <a:spcPts val="1200"/>
              </a:spcBef>
              <a:spcAft>
                <a:spcPts val="0"/>
              </a:spcAft>
              <a:buClr>
                <a:schemeClr val="dk1"/>
              </a:buClr>
              <a:buSzPct val="39560"/>
              <a:buNone/>
            </a:pPr>
            <a:r>
              <a:rPr lang="en-US" sz="2780" b="1">
                <a:latin typeface="Merriweather"/>
                <a:ea typeface="Merriweather"/>
                <a:cs typeface="Merriweather"/>
                <a:sym typeface="Merriweather"/>
              </a:rPr>
              <a:t>11 </a:t>
            </a:r>
            <a:r>
              <a:rPr lang="en-US" sz="2780">
                <a:latin typeface="Merriweather"/>
                <a:ea typeface="Merriweather"/>
                <a:cs typeface="Merriweather"/>
                <a:sym typeface="Merriweather"/>
              </a:rPr>
              <a:t>“He who has an ear, </a:t>
            </a:r>
            <a:r>
              <a:rPr lang="en-US" sz="2780" b="1" u="sng">
                <a:solidFill>
                  <a:schemeClr val="accent2"/>
                </a:solidFill>
                <a:latin typeface="Merriweather"/>
                <a:ea typeface="Merriweather"/>
                <a:cs typeface="Merriweather"/>
                <a:sym typeface="Merriweather"/>
              </a:rPr>
              <a:t>let him hear</a:t>
            </a:r>
            <a:r>
              <a:rPr lang="en-US" sz="2780">
                <a:latin typeface="Merriweather"/>
                <a:ea typeface="Merriweather"/>
                <a:cs typeface="Merriweather"/>
                <a:sym typeface="Merriweather"/>
              </a:rPr>
              <a:t> what the Spirit says to the churches. </a:t>
            </a:r>
            <a:r>
              <a:rPr lang="en-US" sz="2780">
                <a:highlight>
                  <a:schemeClr val="accent4"/>
                </a:highlight>
                <a:latin typeface="Merriweather"/>
                <a:ea typeface="Merriweather"/>
                <a:cs typeface="Merriweather"/>
                <a:sym typeface="Merriweather"/>
              </a:rPr>
              <a:t>He who overcomes shall not be hurt by the second death</a:t>
            </a:r>
            <a:r>
              <a:rPr lang="en-US" sz="2780">
                <a:latin typeface="Merriweather"/>
                <a:ea typeface="Merriweather"/>
                <a:cs typeface="Merriweather"/>
                <a:sym typeface="Merriweather"/>
              </a:rPr>
              <a:t>.” ’</a:t>
            </a:r>
            <a:endParaRPr sz="2780">
              <a:latin typeface="Merriweather"/>
              <a:ea typeface="Merriweather"/>
              <a:cs typeface="Merriweather"/>
              <a:sym typeface="Merriweather"/>
            </a:endParaRPr>
          </a:p>
          <a:p>
            <a:pPr marL="171450" lvl="0" indent="0" algn="l" rtl="0">
              <a:lnSpc>
                <a:spcPct val="90000"/>
              </a:lnSpc>
              <a:spcBef>
                <a:spcPts val="1200"/>
              </a:spcBef>
              <a:spcAft>
                <a:spcPts val="0"/>
              </a:spcAft>
              <a:buClr>
                <a:schemeClr val="lt1"/>
              </a:buClr>
              <a:buSzPct val="100000"/>
              <a:buNone/>
            </a:pPr>
            <a:endParaRPr/>
          </a:p>
        </p:txBody>
      </p:sp>
      <p:sp>
        <p:nvSpPr>
          <p:cNvPr id="148" name="Google Shape;148;g10717f4d21c_0_25"/>
          <p:cNvSpPr txBox="1">
            <a:spLocks noGrp="1"/>
          </p:cNvSpPr>
          <p:nvPr>
            <p:ph type="title"/>
          </p:nvPr>
        </p:nvSpPr>
        <p:spPr>
          <a:xfrm>
            <a:off x="278125" y="-4"/>
            <a:ext cx="7886700" cy="1104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Calibri"/>
              <a:buNone/>
            </a:pPr>
            <a:r>
              <a:rPr lang="en-US" sz="3200" b="1">
                <a:solidFill>
                  <a:schemeClr val="accent2"/>
                </a:solidFill>
                <a:latin typeface="Merriweather"/>
                <a:ea typeface="Merriweather"/>
                <a:cs typeface="Merriweather"/>
                <a:sym typeface="Merriweather"/>
              </a:rPr>
              <a:t>Message to Smyrna (Rev. 2:8-11)</a:t>
            </a:r>
            <a:endParaRPr sz="3200" b="1">
              <a:solidFill>
                <a:schemeClr val="accent2"/>
              </a:solidFill>
              <a:latin typeface="Merriweather"/>
              <a:ea typeface="Merriweather"/>
              <a:cs typeface="Merriweather"/>
              <a:sym typeface="Merriweathe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g105dde829f5_0_26"/>
          <p:cNvPicPr preferRelativeResize="0"/>
          <p:nvPr/>
        </p:nvPicPr>
        <p:blipFill rotWithShape="1">
          <a:blip r:embed="rId3">
            <a:alphaModFix/>
          </a:blip>
          <a:srcRect/>
          <a:stretch/>
        </p:blipFill>
        <p:spPr>
          <a:xfrm>
            <a:off x="0" y="0"/>
            <a:ext cx="9144001" cy="5715001"/>
          </a:xfrm>
          <a:prstGeom prst="rect">
            <a:avLst/>
          </a:prstGeom>
          <a:noFill/>
          <a:ln>
            <a:noFill/>
          </a:ln>
        </p:spPr>
      </p:pic>
      <p:sp>
        <p:nvSpPr>
          <p:cNvPr id="154" name="Google Shape;154;g105dde829f5_0_26"/>
          <p:cNvSpPr txBox="1">
            <a:spLocks noGrp="1"/>
          </p:cNvSpPr>
          <p:nvPr>
            <p:ph type="title"/>
          </p:nvPr>
        </p:nvSpPr>
        <p:spPr>
          <a:xfrm>
            <a:off x="369575" y="-5"/>
            <a:ext cx="7886700" cy="108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b="1">
                <a:solidFill>
                  <a:schemeClr val="accent5"/>
                </a:solidFill>
                <a:latin typeface="Merriweather"/>
                <a:ea typeface="Merriweather"/>
                <a:cs typeface="Merriweather"/>
                <a:sym typeface="Merriweather"/>
              </a:rPr>
              <a:t>Commands</a:t>
            </a:r>
            <a:endParaRPr b="1">
              <a:solidFill>
                <a:schemeClr val="accent5"/>
              </a:solidFill>
              <a:latin typeface="Merriweather"/>
              <a:ea typeface="Merriweather"/>
              <a:cs typeface="Merriweather"/>
              <a:sym typeface="Merriweather"/>
            </a:endParaRPr>
          </a:p>
        </p:txBody>
      </p:sp>
      <p:sp>
        <p:nvSpPr>
          <p:cNvPr id="155" name="Google Shape;155;g105dde829f5_0_26"/>
          <p:cNvSpPr txBox="1"/>
          <p:nvPr/>
        </p:nvSpPr>
        <p:spPr>
          <a:xfrm>
            <a:off x="369575" y="1037675"/>
            <a:ext cx="8592000" cy="3370800"/>
          </a:xfrm>
          <a:prstGeom prst="rect">
            <a:avLst/>
          </a:prstGeom>
          <a:noFill/>
          <a:ln>
            <a:noFill/>
          </a:ln>
        </p:spPr>
        <p:txBody>
          <a:bodyPr spcFirstLastPara="1" wrap="square" lIns="91425" tIns="91425" rIns="91425" bIns="91425" anchor="t" anchorCtr="0">
            <a:spAutoFit/>
          </a:bodyPr>
          <a:lstStyle/>
          <a:p>
            <a:pPr marL="457200" lvl="0" indent="-387350" algn="l" rtl="0">
              <a:spcBef>
                <a:spcPts val="0"/>
              </a:spcBef>
              <a:spcAft>
                <a:spcPts val="0"/>
              </a:spcAft>
              <a:buClr>
                <a:schemeClr val="lt1"/>
              </a:buClr>
              <a:buSzPts val="2500"/>
              <a:buFont typeface="Merriweather"/>
              <a:buChar char="●"/>
            </a:pPr>
            <a:r>
              <a:rPr lang="en-US" sz="2500" b="1">
                <a:solidFill>
                  <a:schemeClr val="lt1"/>
                </a:solidFill>
                <a:latin typeface="Merriweather"/>
                <a:ea typeface="Merriweather"/>
                <a:cs typeface="Merriweather"/>
                <a:sym typeface="Merriweather"/>
              </a:rPr>
              <a:t>“Do not fear…”</a:t>
            </a:r>
            <a:endParaRPr sz="2500" b="1">
              <a:solidFill>
                <a:schemeClr val="lt1"/>
              </a:solidFill>
              <a:latin typeface="Merriweather"/>
              <a:ea typeface="Merriweather"/>
              <a:cs typeface="Merriweather"/>
              <a:sym typeface="Merriweather"/>
            </a:endParaRPr>
          </a:p>
          <a:p>
            <a:pPr marL="914400" lvl="1" indent="-368300" algn="l" rtl="0">
              <a:spcBef>
                <a:spcPts val="0"/>
              </a:spcBef>
              <a:spcAft>
                <a:spcPts val="0"/>
              </a:spcAft>
              <a:buClr>
                <a:schemeClr val="lt1"/>
              </a:buClr>
              <a:buSzPts val="2200"/>
              <a:buFont typeface="Merriweather"/>
              <a:buChar char="○"/>
            </a:pPr>
            <a:r>
              <a:rPr lang="en-US" sz="2200">
                <a:solidFill>
                  <a:schemeClr val="lt1"/>
                </a:solidFill>
                <a:latin typeface="Merriweather"/>
                <a:ea typeface="Merriweather"/>
                <a:cs typeface="Merriweather"/>
                <a:sym typeface="Merriweather"/>
              </a:rPr>
              <a:t>Prison; tribulation 10 days</a:t>
            </a:r>
            <a:endParaRPr sz="2200">
              <a:solidFill>
                <a:schemeClr val="lt1"/>
              </a:solidFill>
              <a:latin typeface="Merriweather"/>
              <a:ea typeface="Merriweather"/>
              <a:cs typeface="Merriweather"/>
              <a:sym typeface="Merriweather"/>
            </a:endParaRPr>
          </a:p>
          <a:p>
            <a:pPr marL="457200" lvl="0" indent="0" algn="l" rtl="0">
              <a:spcBef>
                <a:spcPts val="0"/>
              </a:spcBef>
              <a:spcAft>
                <a:spcPts val="0"/>
              </a:spcAft>
              <a:buNone/>
            </a:pPr>
            <a:endParaRPr sz="2200">
              <a:solidFill>
                <a:schemeClr val="lt1"/>
              </a:solidFill>
              <a:latin typeface="Merriweather"/>
              <a:ea typeface="Merriweather"/>
              <a:cs typeface="Merriweather"/>
              <a:sym typeface="Merriweather"/>
            </a:endParaRPr>
          </a:p>
          <a:p>
            <a:pPr marL="457200" lvl="0" indent="-387350" algn="l" rtl="0">
              <a:spcBef>
                <a:spcPts val="0"/>
              </a:spcBef>
              <a:spcAft>
                <a:spcPts val="0"/>
              </a:spcAft>
              <a:buClr>
                <a:schemeClr val="lt1"/>
              </a:buClr>
              <a:buSzPts val="2500"/>
              <a:buFont typeface="Merriweather"/>
              <a:buChar char="●"/>
            </a:pPr>
            <a:r>
              <a:rPr lang="en-US" sz="2500" b="1">
                <a:solidFill>
                  <a:schemeClr val="lt1"/>
                </a:solidFill>
                <a:latin typeface="Merriweather"/>
                <a:ea typeface="Merriweather"/>
                <a:cs typeface="Merriweather"/>
                <a:sym typeface="Merriweather"/>
              </a:rPr>
              <a:t>“Be faithful unto death…”</a:t>
            </a:r>
            <a:endParaRPr sz="2500" b="1">
              <a:solidFill>
                <a:schemeClr val="lt1"/>
              </a:solidFill>
              <a:latin typeface="Merriweather"/>
              <a:ea typeface="Merriweather"/>
              <a:cs typeface="Merriweather"/>
              <a:sym typeface="Merriweather"/>
            </a:endParaRPr>
          </a:p>
          <a:p>
            <a:pPr marL="914400" lvl="1" indent="-368300" algn="l" rtl="0">
              <a:spcBef>
                <a:spcPts val="0"/>
              </a:spcBef>
              <a:spcAft>
                <a:spcPts val="0"/>
              </a:spcAft>
              <a:buClr>
                <a:schemeClr val="lt1"/>
              </a:buClr>
              <a:buSzPts val="2200"/>
              <a:buFont typeface="Merriweather"/>
              <a:buChar char="○"/>
            </a:pPr>
            <a:r>
              <a:rPr lang="en-US" sz="2200">
                <a:solidFill>
                  <a:schemeClr val="lt1"/>
                </a:solidFill>
                <a:latin typeface="Merriweather"/>
                <a:ea typeface="Merriweather"/>
                <a:cs typeface="Merriweather"/>
                <a:sym typeface="Merriweather"/>
              </a:rPr>
              <a:t>Crown of life (consider James 1:12)</a:t>
            </a:r>
            <a:endParaRPr sz="2200">
              <a:solidFill>
                <a:schemeClr val="lt1"/>
              </a:solidFill>
              <a:latin typeface="Merriweather"/>
              <a:ea typeface="Merriweather"/>
              <a:cs typeface="Merriweather"/>
              <a:sym typeface="Merriweather"/>
            </a:endParaRPr>
          </a:p>
          <a:p>
            <a:pPr marL="457200" lvl="0" indent="0" algn="l" rtl="0">
              <a:spcBef>
                <a:spcPts val="0"/>
              </a:spcBef>
              <a:spcAft>
                <a:spcPts val="0"/>
              </a:spcAft>
              <a:buNone/>
            </a:pPr>
            <a:endParaRPr sz="2200">
              <a:solidFill>
                <a:schemeClr val="lt1"/>
              </a:solidFill>
              <a:latin typeface="Merriweather"/>
              <a:ea typeface="Merriweather"/>
              <a:cs typeface="Merriweather"/>
              <a:sym typeface="Merriweather"/>
            </a:endParaRPr>
          </a:p>
          <a:p>
            <a:pPr marL="457200" lvl="0" indent="-387350" algn="l" rtl="0">
              <a:spcBef>
                <a:spcPts val="0"/>
              </a:spcBef>
              <a:spcAft>
                <a:spcPts val="0"/>
              </a:spcAft>
              <a:buClr>
                <a:schemeClr val="lt1"/>
              </a:buClr>
              <a:buSzPts val="2500"/>
              <a:buFont typeface="Merriweather"/>
              <a:buChar char="●"/>
            </a:pPr>
            <a:r>
              <a:rPr lang="en-US" sz="2500" b="1">
                <a:solidFill>
                  <a:schemeClr val="lt1"/>
                </a:solidFill>
                <a:latin typeface="Merriweather"/>
                <a:ea typeface="Merriweather"/>
                <a:cs typeface="Merriweather"/>
                <a:sym typeface="Merriweather"/>
              </a:rPr>
              <a:t>“...Let him hear…”</a:t>
            </a:r>
            <a:endParaRPr sz="2500" b="1">
              <a:solidFill>
                <a:schemeClr val="lt1"/>
              </a:solidFill>
              <a:latin typeface="Merriweather"/>
              <a:ea typeface="Merriweather"/>
              <a:cs typeface="Merriweather"/>
              <a:sym typeface="Merriweather"/>
            </a:endParaRPr>
          </a:p>
          <a:p>
            <a:pPr marL="914400" lvl="1" indent="-368300" algn="l" rtl="0">
              <a:spcBef>
                <a:spcPts val="0"/>
              </a:spcBef>
              <a:spcAft>
                <a:spcPts val="0"/>
              </a:spcAft>
              <a:buClr>
                <a:schemeClr val="lt1"/>
              </a:buClr>
              <a:buSzPts val="2200"/>
              <a:buFont typeface="Merriweather"/>
              <a:buChar char="○"/>
            </a:pPr>
            <a:r>
              <a:rPr lang="en-US" sz="2200">
                <a:solidFill>
                  <a:schemeClr val="lt1"/>
                </a:solidFill>
                <a:latin typeface="Merriweather"/>
                <a:ea typeface="Merriweather"/>
                <a:cs typeface="Merriweather"/>
                <a:sym typeface="Merriweather"/>
              </a:rPr>
              <a:t>“He who overcomes shall not be hurt by the second death.”</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10717f4d21c_0_30"/>
          <p:cNvSpPr txBox="1">
            <a:spLocks noGrp="1"/>
          </p:cNvSpPr>
          <p:nvPr>
            <p:ph type="body" idx="1"/>
          </p:nvPr>
        </p:nvSpPr>
        <p:spPr>
          <a:xfrm>
            <a:off x="278125" y="1044450"/>
            <a:ext cx="8744100" cy="46707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15000"/>
              </a:lnSpc>
              <a:spcBef>
                <a:spcPts val="1200"/>
              </a:spcBef>
              <a:spcAft>
                <a:spcPts val="0"/>
              </a:spcAft>
              <a:buClr>
                <a:schemeClr val="dk1"/>
              </a:buClr>
              <a:buSzPct val="39560"/>
              <a:buNone/>
            </a:pPr>
            <a:r>
              <a:rPr lang="en-US" sz="2780" b="1">
                <a:latin typeface="Merriweather"/>
                <a:ea typeface="Merriweather"/>
                <a:cs typeface="Merriweather"/>
                <a:sym typeface="Merriweather"/>
              </a:rPr>
              <a:t>8 </a:t>
            </a:r>
            <a:r>
              <a:rPr lang="en-US" sz="2780">
                <a:latin typeface="Merriweather"/>
                <a:ea typeface="Merriweather"/>
                <a:cs typeface="Merriweather"/>
                <a:sym typeface="Merriweather"/>
              </a:rPr>
              <a:t>“And to the angel of the church in Smyrna write,</a:t>
            </a:r>
            <a:endParaRPr sz="2780">
              <a:latin typeface="Merriweather"/>
              <a:ea typeface="Merriweather"/>
              <a:cs typeface="Merriweather"/>
              <a:sym typeface="Merriweather"/>
            </a:endParaRPr>
          </a:p>
          <a:p>
            <a:pPr marL="0" lvl="0" indent="0" algn="l" rtl="0">
              <a:lnSpc>
                <a:spcPct val="115000"/>
              </a:lnSpc>
              <a:spcBef>
                <a:spcPts val="1200"/>
              </a:spcBef>
              <a:spcAft>
                <a:spcPts val="0"/>
              </a:spcAft>
              <a:buClr>
                <a:schemeClr val="dk1"/>
              </a:buClr>
              <a:buSzPct val="39560"/>
              <a:buNone/>
            </a:pPr>
            <a:r>
              <a:rPr lang="en-US" sz="2780">
                <a:latin typeface="Merriweather"/>
                <a:ea typeface="Merriweather"/>
                <a:cs typeface="Merriweather"/>
                <a:sym typeface="Merriweather"/>
              </a:rPr>
              <a:t>‘These things says the First and the Last, who was dead, and came to life: </a:t>
            </a:r>
            <a:r>
              <a:rPr lang="en-US" sz="2780" b="1">
                <a:latin typeface="Merriweather"/>
                <a:ea typeface="Merriweather"/>
                <a:cs typeface="Merriweather"/>
                <a:sym typeface="Merriweather"/>
              </a:rPr>
              <a:t>9 </a:t>
            </a:r>
            <a:r>
              <a:rPr lang="en-US" sz="2780">
                <a:latin typeface="Merriweather"/>
                <a:ea typeface="Merriweather"/>
                <a:cs typeface="Merriweather"/>
                <a:sym typeface="Merriweather"/>
              </a:rPr>
              <a:t>“I know your works, tribulation, and poverty (but you are rich); and I know the blasphemy of those who say they are Jews and are not, but are a synagogue of Satan. </a:t>
            </a:r>
            <a:r>
              <a:rPr lang="en-US" sz="2780" b="1">
                <a:latin typeface="Merriweather"/>
                <a:ea typeface="Merriweather"/>
                <a:cs typeface="Merriweather"/>
                <a:sym typeface="Merriweather"/>
              </a:rPr>
              <a:t>10 </a:t>
            </a:r>
            <a:r>
              <a:rPr lang="en-US" sz="2780">
                <a:latin typeface="Merriweather"/>
                <a:ea typeface="Merriweather"/>
                <a:cs typeface="Merriweather"/>
                <a:sym typeface="Merriweather"/>
              </a:rPr>
              <a:t>Do not fear any of those things which you are about to suffer. Indeed, the devil is about to throw some of you into prison, that you may be tested, and you will have tribulation ten days. Be faithful until death, and I will give you the crown of life.</a:t>
            </a:r>
            <a:endParaRPr sz="2780">
              <a:latin typeface="Merriweather"/>
              <a:ea typeface="Merriweather"/>
              <a:cs typeface="Merriweather"/>
              <a:sym typeface="Merriweather"/>
            </a:endParaRPr>
          </a:p>
          <a:p>
            <a:pPr marL="0" lvl="0" indent="0" algn="l" rtl="0">
              <a:lnSpc>
                <a:spcPct val="115000"/>
              </a:lnSpc>
              <a:spcBef>
                <a:spcPts val="1200"/>
              </a:spcBef>
              <a:spcAft>
                <a:spcPts val="0"/>
              </a:spcAft>
              <a:buClr>
                <a:schemeClr val="dk1"/>
              </a:buClr>
              <a:buSzPct val="39560"/>
              <a:buNone/>
            </a:pPr>
            <a:r>
              <a:rPr lang="en-US" sz="2780" b="1">
                <a:latin typeface="Merriweather"/>
                <a:ea typeface="Merriweather"/>
                <a:cs typeface="Merriweather"/>
                <a:sym typeface="Merriweather"/>
              </a:rPr>
              <a:t>11 </a:t>
            </a:r>
            <a:r>
              <a:rPr lang="en-US" sz="2780">
                <a:latin typeface="Merriweather"/>
                <a:ea typeface="Merriweather"/>
                <a:cs typeface="Merriweather"/>
                <a:sym typeface="Merriweather"/>
              </a:rPr>
              <a:t>“He who has an ear, let him hear what the Spirit says to the churches. He who overcomes shall not be hurt by the second death.” ’</a:t>
            </a:r>
            <a:endParaRPr sz="2780">
              <a:latin typeface="Merriweather"/>
              <a:ea typeface="Merriweather"/>
              <a:cs typeface="Merriweather"/>
              <a:sym typeface="Merriweather"/>
            </a:endParaRPr>
          </a:p>
          <a:p>
            <a:pPr marL="171450" lvl="0" indent="0" algn="l" rtl="0">
              <a:lnSpc>
                <a:spcPct val="90000"/>
              </a:lnSpc>
              <a:spcBef>
                <a:spcPts val="1200"/>
              </a:spcBef>
              <a:spcAft>
                <a:spcPts val="0"/>
              </a:spcAft>
              <a:buClr>
                <a:schemeClr val="lt1"/>
              </a:buClr>
              <a:buSzPct val="100000"/>
              <a:buNone/>
            </a:pPr>
            <a:endParaRPr/>
          </a:p>
        </p:txBody>
      </p:sp>
      <p:sp>
        <p:nvSpPr>
          <p:cNvPr id="161" name="Google Shape;161;g10717f4d21c_0_30"/>
          <p:cNvSpPr txBox="1">
            <a:spLocks noGrp="1"/>
          </p:cNvSpPr>
          <p:nvPr>
            <p:ph type="title"/>
          </p:nvPr>
        </p:nvSpPr>
        <p:spPr>
          <a:xfrm>
            <a:off x="278125" y="-4"/>
            <a:ext cx="7886700" cy="1104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Calibri"/>
              <a:buNone/>
            </a:pPr>
            <a:r>
              <a:rPr lang="en-US" sz="3200" b="1">
                <a:solidFill>
                  <a:schemeClr val="accent2"/>
                </a:solidFill>
                <a:latin typeface="Merriweather"/>
                <a:ea typeface="Merriweather"/>
                <a:cs typeface="Merriweather"/>
                <a:sym typeface="Merriweather"/>
              </a:rPr>
              <a:t>Message to Smyrna (Rev. 2:8-11)</a:t>
            </a:r>
            <a:endParaRPr sz="3200" b="1">
              <a:solidFill>
                <a:schemeClr val="accent2"/>
              </a:solidFill>
              <a:latin typeface="Merriweather"/>
              <a:ea typeface="Merriweather"/>
              <a:cs typeface="Merriweather"/>
              <a:sym typeface="Merriweathe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105dde829f5_0_57"/>
          <p:cNvSpPr txBox="1">
            <a:spLocks noGrp="1"/>
          </p:cNvSpPr>
          <p:nvPr>
            <p:ph type="body" idx="1"/>
          </p:nvPr>
        </p:nvSpPr>
        <p:spPr>
          <a:xfrm>
            <a:off x="278125" y="1044450"/>
            <a:ext cx="8744100" cy="46707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15000"/>
              </a:lnSpc>
              <a:spcBef>
                <a:spcPts val="1200"/>
              </a:spcBef>
              <a:spcAft>
                <a:spcPts val="0"/>
              </a:spcAft>
              <a:buClr>
                <a:schemeClr val="dk1"/>
              </a:buClr>
              <a:buSzPct val="39560"/>
              <a:buNone/>
            </a:pPr>
            <a:r>
              <a:rPr lang="en-US" sz="2780" b="1">
                <a:latin typeface="Merriweather"/>
                <a:ea typeface="Merriweather"/>
                <a:cs typeface="Merriweather"/>
                <a:sym typeface="Merriweather"/>
              </a:rPr>
              <a:t>8 </a:t>
            </a:r>
            <a:r>
              <a:rPr lang="en-US" sz="2780">
                <a:latin typeface="Merriweather"/>
                <a:ea typeface="Merriweather"/>
                <a:cs typeface="Merriweather"/>
                <a:sym typeface="Merriweather"/>
              </a:rPr>
              <a:t>“And to the angel of the church in Smyrna write,</a:t>
            </a:r>
            <a:endParaRPr sz="2780">
              <a:latin typeface="Merriweather"/>
              <a:ea typeface="Merriweather"/>
              <a:cs typeface="Merriweather"/>
              <a:sym typeface="Merriweather"/>
            </a:endParaRPr>
          </a:p>
          <a:p>
            <a:pPr marL="0" lvl="0" indent="0" algn="l" rtl="0">
              <a:lnSpc>
                <a:spcPct val="115000"/>
              </a:lnSpc>
              <a:spcBef>
                <a:spcPts val="1200"/>
              </a:spcBef>
              <a:spcAft>
                <a:spcPts val="0"/>
              </a:spcAft>
              <a:buClr>
                <a:schemeClr val="dk1"/>
              </a:buClr>
              <a:buSzPct val="39560"/>
              <a:buNone/>
            </a:pPr>
            <a:r>
              <a:rPr lang="en-US" sz="2780">
                <a:latin typeface="Merriweather"/>
                <a:ea typeface="Merriweather"/>
                <a:cs typeface="Merriweather"/>
                <a:sym typeface="Merriweather"/>
              </a:rPr>
              <a:t>‘These things says </a:t>
            </a:r>
            <a:r>
              <a:rPr lang="en-US" sz="2780" b="1" u="sng">
                <a:solidFill>
                  <a:schemeClr val="accent2"/>
                </a:solidFill>
                <a:latin typeface="Merriweather"/>
                <a:ea typeface="Merriweather"/>
                <a:cs typeface="Merriweather"/>
                <a:sym typeface="Merriweather"/>
              </a:rPr>
              <a:t>the First and the Last</a:t>
            </a:r>
            <a:r>
              <a:rPr lang="en-US" sz="2780">
                <a:latin typeface="Merriweather"/>
                <a:ea typeface="Merriweather"/>
                <a:cs typeface="Merriweather"/>
                <a:sym typeface="Merriweather"/>
              </a:rPr>
              <a:t>, </a:t>
            </a:r>
            <a:r>
              <a:rPr lang="en-US" sz="2780" b="1" u="sng">
                <a:solidFill>
                  <a:schemeClr val="accent2"/>
                </a:solidFill>
                <a:latin typeface="Merriweather"/>
                <a:ea typeface="Merriweather"/>
                <a:cs typeface="Merriweather"/>
                <a:sym typeface="Merriweather"/>
              </a:rPr>
              <a:t>who was dead, and came to life</a:t>
            </a:r>
            <a:r>
              <a:rPr lang="en-US" sz="2780">
                <a:latin typeface="Merriweather"/>
                <a:ea typeface="Merriweather"/>
                <a:cs typeface="Merriweather"/>
                <a:sym typeface="Merriweather"/>
              </a:rPr>
              <a:t>: </a:t>
            </a:r>
            <a:r>
              <a:rPr lang="en-US" sz="2780" b="1">
                <a:latin typeface="Merriweather"/>
                <a:ea typeface="Merriweather"/>
                <a:cs typeface="Merriweather"/>
                <a:sym typeface="Merriweather"/>
              </a:rPr>
              <a:t>9 </a:t>
            </a:r>
            <a:r>
              <a:rPr lang="en-US" sz="2780">
                <a:latin typeface="Merriweather"/>
                <a:ea typeface="Merriweather"/>
                <a:cs typeface="Merriweather"/>
                <a:sym typeface="Merriweather"/>
              </a:rPr>
              <a:t>“I know your works, tribulation, and poverty (but you are rich); and I know the blasphemy of those who say they are Jews and are not, but are a synagogue of Satan. </a:t>
            </a:r>
            <a:r>
              <a:rPr lang="en-US" sz="2780" b="1">
                <a:latin typeface="Merriweather"/>
                <a:ea typeface="Merriweather"/>
                <a:cs typeface="Merriweather"/>
                <a:sym typeface="Merriweather"/>
              </a:rPr>
              <a:t>10 </a:t>
            </a:r>
            <a:r>
              <a:rPr lang="en-US" sz="2780">
                <a:latin typeface="Merriweather"/>
                <a:ea typeface="Merriweather"/>
                <a:cs typeface="Merriweather"/>
                <a:sym typeface="Merriweather"/>
              </a:rPr>
              <a:t>Do not fear any of those things which you are about to suffer. Indeed, the devil is about to throw some of you into prison, that you may be tested, and you will have tribulation ten days. Be faithful until death, and I will give you the crown of life.</a:t>
            </a:r>
            <a:endParaRPr sz="2780">
              <a:latin typeface="Merriweather"/>
              <a:ea typeface="Merriweather"/>
              <a:cs typeface="Merriweather"/>
              <a:sym typeface="Merriweather"/>
            </a:endParaRPr>
          </a:p>
          <a:p>
            <a:pPr marL="0" lvl="0" indent="0" algn="l" rtl="0">
              <a:lnSpc>
                <a:spcPct val="115000"/>
              </a:lnSpc>
              <a:spcBef>
                <a:spcPts val="1200"/>
              </a:spcBef>
              <a:spcAft>
                <a:spcPts val="0"/>
              </a:spcAft>
              <a:buClr>
                <a:schemeClr val="dk1"/>
              </a:buClr>
              <a:buSzPct val="39560"/>
              <a:buNone/>
            </a:pPr>
            <a:r>
              <a:rPr lang="en-US" sz="2780" b="1">
                <a:latin typeface="Merriweather"/>
                <a:ea typeface="Merriweather"/>
                <a:cs typeface="Merriweather"/>
                <a:sym typeface="Merriweather"/>
              </a:rPr>
              <a:t>11 </a:t>
            </a:r>
            <a:r>
              <a:rPr lang="en-US" sz="2780">
                <a:latin typeface="Merriweather"/>
                <a:ea typeface="Merriweather"/>
                <a:cs typeface="Merriweather"/>
                <a:sym typeface="Merriweather"/>
              </a:rPr>
              <a:t>“He who has an ear, let him hear what the Spirit says to the churches. He who overcomes shall not be hurt by the second death.” ’</a:t>
            </a:r>
            <a:endParaRPr sz="2780">
              <a:latin typeface="Merriweather"/>
              <a:ea typeface="Merriweather"/>
              <a:cs typeface="Merriweather"/>
              <a:sym typeface="Merriweather"/>
            </a:endParaRPr>
          </a:p>
          <a:p>
            <a:pPr marL="171450" lvl="0" indent="0" algn="l" rtl="0">
              <a:lnSpc>
                <a:spcPct val="90000"/>
              </a:lnSpc>
              <a:spcBef>
                <a:spcPts val="1200"/>
              </a:spcBef>
              <a:spcAft>
                <a:spcPts val="0"/>
              </a:spcAft>
              <a:buClr>
                <a:schemeClr val="lt1"/>
              </a:buClr>
              <a:buSzPct val="100000"/>
              <a:buNone/>
            </a:pPr>
            <a:endParaRPr/>
          </a:p>
        </p:txBody>
      </p:sp>
      <p:sp>
        <p:nvSpPr>
          <p:cNvPr id="167" name="Google Shape;167;g105dde829f5_0_57"/>
          <p:cNvSpPr txBox="1">
            <a:spLocks noGrp="1"/>
          </p:cNvSpPr>
          <p:nvPr>
            <p:ph type="title"/>
          </p:nvPr>
        </p:nvSpPr>
        <p:spPr>
          <a:xfrm>
            <a:off x="278125" y="-4"/>
            <a:ext cx="7886700" cy="1104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Calibri"/>
              <a:buNone/>
            </a:pPr>
            <a:r>
              <a:rPr lang="en-US" sz="3200" b="1">
                <a:solidFill>
                  <a:schemeClr val="accent2"/>
                </a:solidFill>
                <a:latin typeface="Merriweather"/>
                <a:ea typeface="Merriweather"/>
                <a:cs typeface="Merriweather"/>
                <a:sym typeface="Merriweather"/>
              </a:rPr>
              <a:t>Message to Smyrna (Rev. 2:8-11)</a:t>
            </a:r>
            <a:endParaRPr sz="3200" b="1">
              <a:solidFill>
                <a:schemeClr val="accent2"/>
              </a:solidFill>
              <a:latin typeface="Merriweather"/>
              <a:ea typeface="Merriweather"/>
              <a:cs typeface="Merriweather"/>
              <a:sym typeface="Merriweathe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g105dde829f5_0_67"/>
          <p:cNvPicPr preferRelativeResize="0"/>
          <p:nvPr/>
        </p:nvPicPr>
        <p:blipFill rotWithShape="1">
          <a:blip r:embed="rId3">
            <a:alphaModFix/>
          </a:blip>
          <a:srcRect/>
          <a:stretch/>
        </p:blipFill>
        <p:spPr>
          <a:xfrm>
            <a:off x="0" y="0"/>
            <a:ext cx="9144001" cy="5715001"/>
          </a:xfrm>
          <a:prstGeom prst="rect">
            <a:avLst/>
          </a:prstGeom>
          <a:noFill/>
          <a:ln>
            <a:noFill/>
          </a:ln>
        </p:spPr>
      </p:pic>
      <p:sp>
        <p:nvSpPr>
          <p:cNvPr id="173" name="Google Shape;173;g105dde829f5_0_67"/>
          <p:cNvSpPr txBox="1">
            <a:spLocks noGrp="1"/>
          </p:cNvSpPr>
          <p:nvPr>
            <p:ph type="title"/>
          </p:nvPr>
        </p:nvSpPr>
        <p:spPr>
          <a:xfrm>
            <a:off x="369575" y="-5"/>
            <a:ext cx="7886700" cy="108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b="1">
                <a:solidFill>
                  <a:schemeClr val="accent5"/>
                </a:solidFill>
                <a:latin typeface="Merriweather"/>
                <a:ea typeface="Merriweather"/>
                <a:cs typeface="Merriweather"/>
                <a:sym typeface="Merriweather"/>
              </a:rPr>
              <a:t>The Perfect Messenger</a:t>
            </a:r>
            <a:endParaRPr b="1">
              <a:solidFill>
                <a:schemeClr val="accent5"/>
              </a:solidFill>
              <a:latin typeface="Merriweather"/>
              <a:ea typeface="Merriweather"/>
              <a:cs typeface="Merriweather"/>
              <a:sym typeface="Merriweather"/>
            </a:endParaRPr>
          </a:p>
        </p:txBody>
      </p:sp>
      <p:sp>
        <p:nvSpPr>
          <p:cNvPr id="174" name="Google Shape;174;g105dde829f5_0_67"/>
          <p:cNvSpPr txBox="1">
            <a:spLocks noGrp="1"/>
          </p:cNvSpPr>
          <p:nvPr>
            <p:ph type="title"/>
          </p:nvPr>
        </p:nvSpPr>
        <p:spPr>
          <a:xfrm>
            <a:off x="262900" y="1021093"/>
            <a:ext cx="8713500" cy="1417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ct val="72727"/>
              <a:buNone/>
            </a:pPr>
            <a:r>
              <a:rPr lang="en-US" sz="2750" b="1">
                <a:solidFill>
                  <a:schemeClr val="lt1"/>
                </a:solidFill>
                <a:latin typeface="Merriweather"/>
                <a:ea typeface="Merriweather"/>
                <a:cs typeface="Merriweather"/>
                <a:sym typeface="Merriweather"/>
              </a:rPr>
              <a:t>“The First and the Last”</a:t>
            </a:r>
            <a:endParaRPr sz="2750" b="1">
              <a:solidFill>
                <a:schemeClr val="lt1"/>
              </a:solidFill>
              <a:latin typeface="Merriweather"/>
              <a:ea typeface="Merriweather"/>
              <a:cs typeface="Merriweather"/>
              <a:sym typeface="Merriweather"/>
            </a:endParaRPr>
          </a:p>
          <a:p>
            <a:pPr marL="457200" lvl="0" indent="-365760" algn="l" rtl="0">
              <a:lnSpc>
                <a:spcPct val="100000"/>
              </a:lnSpc>
              <a:spcBef>
                <a:spcPts val="0"/>
              </a:spcBef>
              <a:spcAft>
                <a:spcPts val="0"/>
              </a:spcAft>
              <a:buClr>
                <a:schemeClr val="lt1"/>
              </a:buClr>
              <a:buSzPct val="100000"/>
              <a:buFont typeface="Merriweather"/>
              <a:buChar char="●"/>
            </a:pPr>
            <a:r>
              <a:rPr lang="en-US" sz="2400" b="1">
                <a:solidFill>
                  <a:schemeClr val="lt1"/>
                </a:solidFill>
                <a:latin typeface="Merriweather"/>
                <a:ea typeface="Merriweather"/>
                <a:cs typeface="Merriweather"/>
                <a:sym typeface="Merriweather"/>
              </a:rPr>
              <a:t>Isaiah 44:6-8</a:t>
            </a:r>
            <a:endParaRPr sz="2400" b="1">
              <a:solidFill>
                <a:schemeClr val="lt1"/>
              </a:solidFill>
              <a:latin typeface="Merriweather"/>
              <a:ea typeface="Merriweather"/>
              <a:cs typeface="Merriweather"/>
              <a:sym typeface="Merriweather"/>
            </a:endParaRPr>
          </a:p>
          <a:p>
            <a:pPr marL="0" lvl="0" indent="0" algn="l" rtl="0">
              <a:lnSpc>
                <a:spcPct val="100000"/>
              </a:lnSpc>
              <a:spcBef>
                <a:spcPts val="0"/>
              </a:spcBef>
              <a:spcAft>
                <a:spcPts val="0"/>
              </a:spcAft>
              <a:buSzPct val="90909"/>
              <a:buNone/>
            </a:pPr>
            <a:endParaRPr sz="2200" b="1">
              <a:solidFill>
                <a:schemeClr val="lt1"/>
              </a:solidFill>
              <a:latin typeface="Merriweather"/>
              <a:ea typeface="Merriweather"/>
              <a:cs typeface="Merriweather"/>
              <a:sym typeface="Merriweather"/>
            </a:endParaRPr>
          </a:p>
          <a:p>
            <a:pPr marL="0" lvl="0" indent="0" algn="l" rtl="0">
              <a:lnSpc>
                <a:spcPct val="100000"/>
              </a:lnSpc>
              <a:spcBef>
                <a:spcPts val="0"/>
              </a:spcBef>
              <a:spcAft>
                <a:spcPts val="0"/>
              </a:spcAft>
              <a:buSzPct val="90909"/>
              <a:buNone/>
            </a:pPr>
            <a:endParaRPr sz="2200" b="1">
              <a:solidFill>
                <a:schemeClr val="lt1"/>
              </a:solidFill>
              <a:latin typeface="Merriweather"/>
              <a:ea typeface="Merriweather"/>
              <a:cs typeface="Merriweather"/>
              <a:sym typeface="Merriweather"/>
            </a:endParaRPr>
          </a:p>
          <a:p>
            <a:pPr marL="0" lvl="0" indent="0" algn="l" rtl="0">
              <a:lnSpc>
                <a:spcPct val="100000"/>
              </a:lnSpc>
              <a:spcBef>
                <a:spcPts val="0"/>
              </a:spcBef>
              <a:spcAft>
                <a:spcPts val="0"/>
              </a:spcAft>
              <a:buSzPct val="80000"/>
              <a:buNone/>
            </a:pPr>
            <a:endParaRPr sz="2500" b="1">
              <a:solidFill>
                <a:schemeClr val="lt1"/>
              </a:solidFill>
              <a:latin typeface="Merriweather"/>
              <a:ea typeface="Merriweather"/>
              <a:cs typeface="Merriweather"/>
              <a:sym typeface="Merriweather"/>
            </a:endParaRPr>
          </a:p>
        </p:txBody>
      </p:sp>
      <p:sp>
        <p:nvSpPr>
          <p:cNvPr id="175" name="Google Shape;175;g105dde829f5_0_67"/>
          <p:cNvSpPr/>
          <p:nvPr/>
        </p:nvSpPr>
        <p:spPr>
          <a:xfrm>
            <a:off x="3124200" y="853700"/>
            <a:ext cx="5852100" cy="4739400"/>
          </a:xfrm>
          <a:prstGeom prst="roundRect">
            <a:avLst>
              <a:gd name="adj" fmla="val 16667"/>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1600" b="1" i="0" u="none" strike="noStrike" cap="none">
                <a:solidFill>
                  <a:schemeClr val="lt1"/>
                </a:solidFill>
                <a:latin typeface="Merriweather"/>
                <a:ea typeface="Merriweather"/>
                <a:cs typeface="Merriweather"/>
                <a:sym typeface="Merriweather"/>
              </a:rPr>
              <a:t>6“Thus says the Lord, the King of Israel,</a:t>
            </a:r>
            <a:endParaRPr sz="1600" b="1" i="0" u="none" strike="noStrike" cap="none">
              <a:solidFill>
                <a:schemeClr val="lt1"/>
              </a:solidFill>
              <a:latin typeface="Merriweather"/>
              <a:ea typeface="Merriweather"/>
              <a:cs typeface="Merriweather"/>
              <a:sym typeface="Merriweather"/>
            </a:endParaRPr>
          </a:p>
          <a:p>
            <a:pPr marL="0" marR="0" lvl="0" indent="0" algn="l" rtl="0">
              <a:lnSpc>
                <a:spcPct val="100000"/>
              </a:lnSpc>
              <a:spcBef>
                <a:spcPts val="0"/>
              </a:spcBef>
              <a:spcAft>
                <a:spcPts val="0"/>
              </a:spcAft>
              <a:buClr>
                <a:schemeClr val="dk1"/>
              </a:buClr>
              <a:buSzPts val="1100"/>
              <a:buFont typeface="Arial"/>
              <a:buNone/>
            </a:pPr>
            <a:r>
              <a:rPr lang="en-US" sz="1600" b="1" i="0" u="none" strike="noStrike" cap="none">
                <a:solidFill>
                  <a:schemeClr val="lt1"/>
                </a:solidFill>
                <a:latin typeface="Merriweather"/>
                <a:ea typeface="Merriweather"/>
                <a:cs typeface="Merriweather"/>
                <a:sym typeface="Merriweather"/>
              </a:rPr>
              <a:t>And his Redeemer, the Lord of hosts:</a:t>
            </a:r>
            <a:endParaRPr sz="1600" b="1" i="0" u="none" strike="noStrike" cap="none">
              <a:solidFill>
                <a:schemeClr val="lt1"/>
              </a:solidFill>
              <a:latin typeface="Merriweather"/>
              <a:ea typeface="Merriweather"/>
              <a:cs typeface="Merriweather"/>
              <a:sym typeface="Merriweather"/>
            </a:endParaRPr>
          </a:p>
          <a:p>
            <a:pPr marL="0" marR="0" lvl="0" indent="0" algn="l" rtl="0">
              <a:lnSpc>
                <a:spcPct val="100000"/>
              </a:lnSpc>
              <a:spcBef>
                <a:spcPts val="0"/>
              </a:spcBef>
              <a:spcAft>
                <a:spcPts val="0"/>
              </a:spcAft>
              <a:buClr>
                <a:schemeClr val="dk1"/>
              </a:buClr>
              <a:buSzPts val="1100"/>
              <a:buFont typeface="Arial"/>
              <a:buNone/>
            </a:pPr>
            <a:r>
              <a:rPr lang="en-US" sz="1600" b="1" i="0" u="none" strike="noStrike" cap="none">
                <a:solidFill>
                  <a:schemeClr val="lt1"/>
                </a:solidFill>
                <a:latin typeface="Merriweather"/>
                <a:ea typeface="Merriweather"/>
                <a:cs typeface="Merriweather"/>
                <a:sym typeface="Merriweather"/>
              </a:rPr>
              <a:t>‘I </a:t>
            </a:r>
            <a:r>
              <a:rPr lang="en-US" sz="1600" b="1" i="1" u="none" strike="noStrike" cap="none">
                <a:solidFill>
                  <a:schemeClr val="lt1"/>
                </a:solidFill>
                <a:latin typeface="Merriweather"/>
                <a:ea typeface="Merriweather"/>
                <a:cs typeface="Merriweather"/>
                <a:sym typeface="Merriweather"/>
              </a:rPr>
              <a:t>am</a:t>
            </a:r>
            <a:r>
              <a:rPr lang="en-US" sz="1600" b="1" i="0" u="none" strike="noStrike" cap="none">
                <a:solidFill>
                  <a:schemeClr val="lt1"/>
                </a:solidFill>
                <a:latin typeface="Merriweather"/>
                <a:ea typeface="Merriweather"/>
                <a:cs typeface="Merriweather"/>
                <a:sym typeface="Merriweather"/>
              </a:rPr>
              <a:t> the First and I </a:t>
            </a:r>
            <a:r>
              <a:rPr lang="en-US" sz="1600" b="1" i="1" u="none" strike="noStrike" cap="none">
                <a:solidFill>
                  <a:schemeClr val="lt1"/>
                </a:solidFill>
                <a:latin typeface="Merriweather"/>
                <a:ea typeface="Merriweather"/>
                <a:cs typeface="Merriweather"/>
                <a:sym typeface="Merriweather"/>
              </a:rPr>
              <a:t>am</a:t>
            </a:r>
            <a:r>
              <a:rPr lang="en-US" sz="1600" b="1" i="0" u="none" strike="noStrike" cap="none">
                <a:solidFill>
                  <a:schemeClr val="lt1"/>
                </a:solidFill>
                <a:latin typeface="Merriweather"/>
                <a:ea typeface="Merriweather"/>
                <a:cs typeface="Merriweather"/>
                <a:sym typeface="Merriweather"/>
              </a:rPr>
              <a:t> the Last;</a:t>
            </a:r>
            <a:endParaRPr sz="1600" b="1" i="0" u="none" strike="noStrike" cap="none">
              <a:solidFill>
                <a:schemeClr val="lt1"/>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Merriweather"/>
                <a:ea typeface="Merriweather"/>
                <a:cs typeface="Merriweather"/>
                <a:sym typeface="Merriweather"/>
              </a:rPr>
              <a:t>Besides Me </a:t>
            </a:r>
            <a:r>
              <a:rPr lang="en-US" sz="1600" b="1" i="1" u="none" strike="noStrike" cap="none">
                <a:solidFill>
                  <a:schemeClr val="lt1"/>
                </a:solidFill>
                <a:latin typeface="Merriweather"/>
                <a:ea typeface="Merriweather"/>
                <a:cs typeface="Merriweather"/>
                <a:sym typeface="Merriweather"/>
              </a:rPr>
              <a:t>there is</a:t>
            </a:r>
            <a:r>
              <a:rPr lang="en-US" sz="1600" b="1" i="0" u="none" strike="noStrike" cap="none">
                <a:solidFill>
                  <a:schemeClr val="lt1"/>
                </a:solidFill>
                <a:latin typeface="Merriweather"/>
                <a:ea typeface="Merriweather"/>
                <a:cs typeface="Merriweather"/>
                <a:sym typeface="Merriweather"/>
              </a:rPr>
              <a:t> no God.</a:t>
            </a:r>
            <a:endParaRPr sz="1600" b="1" i="0" u="none" strike="noStrike" cap="none">
              <a:solidFill>
                <a:schemeClr val="lt1"/>
              </a:solidFill>
              <a:latin typeface="Merriweather"/>
              <a:ea typeface="Merriweather"/>
              <a:cs typeface="Merriweather"/>
              <a:sym typeface="Merriweather"/>
            </a:endParaRPr>
          </a:p>
          <a:p>
            <a:pPr marL="0" marR="0" lvl="0" indent="0" algn="l" rtl="0">
              <a:lnSpc>
                <a:spcPct val="100000"/>
              </a:lnSpc>
              <a:spcBef>
                <a:spcPts val="0"/>
              </a:spcBef>
              <a:spcAft>
                <a:spcPts val="0"/>
              </a:spcAft>
              <a:buClr>
                <a:schemeClr val="dk1"/>
              </a:buClr>
              <a:buSzPts val="1100"/>
              <a:buFont typeface="Arial"/>
              <a:buNone/>
            </a:pPr>
            <a:endParaRPr sz="1600" b="1" i="0" u="none" strike="noStrike" cap="none">
              <a:solidFill>
                <a:schemeClr val="lt1"/>
              </a:solidFill>
              <a:latin typeface="Merriweather"/>
              <a:ea typeface="Merriweather"/>
              <a:cs typeface="Merriweather"/>
              <a:sym typeface="Merriweather"/>
            </a:endParaRPr>
          </a:p>
          <a:p>
            <a:pPr marL="0" marR="0" lvl="0" indent="0" algn="l" rtl="0">
              <a:lnSpc>
                <a:spcPct val="115000"/>
              </a:lnSpc>
              <a:spcBef>
                <a:spcPts val="0"/>
              </a:spcBef>
              <a:spcAft>
                <a:spcPts val="0"/>
              </a:spcAft>
              <a:buClr>
                <a:schemeClr val="dk1"/>
              </a:buClr>
              <a:buSzPts val="1100"/>
              <a:buFont typeface="Arial"/>
              <a:buNone/>
            </a:pPr>
            <a:r>
              <a:rPr lang="en-US" sz="1600" b="1" i="0" u="none" strike="noStrike" cap="none">
                <a:solidFill>
                  <a:schemeClr val="lt1"/>
                </a:solidFill>
                <a:latin typeface="Merriweather"/>
                <a:ea typeface="Merriweather"/>
                <a:cs typeface="Merriweather"/>
                <a:sym typeface="Merriweather"/>
              </a:rPr>
              <a:t>7  And who can proclaim as I do?</a:t>
            </a:r>
            <a:endParaRPr sz="1600" b="1" i="0" u="none" strike="noStrike" cap="none">
              <a:solidFill>
                <a:schemeClr val="lt1"/>
              </a:solidFill>
              <a:latin typeface="Merriweather"/>
              <a:ea typeface="Merriweather"/>
              <a:cs typeface="Merriweather"/>
              <a:sym typeface="Merriweather"/>
            </a:endParaRPr>
          </a:p>
          <a:p>
            <a:pPr marL="0" marR="0" lvl="0" indent="0" algn="l" rtl="0">
              <a:lnSpc>
                <a:spcPct val="100000"/>
              </a:lnSpc>
              <a:spcBef>
                <a:spcPts val="0"/>
              </a:spcBef>
              <a:spcAft>
                <a:spcPts val="0"/>
              </a:spcAft>
              <a:buClr>
                <a:schemeClr val="dk1"/>
              </a:buClr>
              <a:buSzPts val="1100"/>
              <a:buFont typeface="Arial"/>
              <a:buNone/>
            </a:pPr>
            <a:r>
              <a:rPr lang="en-US" sz="1600" b="1" i="0" u="none" strike="noStrike" cap="none">
                <a:solidFill>
                  <a:schemeClr val="lt1"/>
                </a:solidFill>
                <a:latin typeface="Merriweather"/>
                <a:ea typeface="Merriweather"/>
                <a:cs typeface="Merriweather"/>
                <a:sym typeface="Merriweather"/>
              </a:rPr>
              <a:t>Then let him declare it and set it in order for Me,</a:t>
            </a:r>
            <a:endParaRPr sz="1600" b="1" i="0" u="none" strike="noStrike" cap="none">
              <a:solidFill>
                <a:schemeClr val="lt1"/>
              </a:solidFill>
              <a:latin typeface="Merriweather"/>
              <a:ea typeface="Merriweather"/>
              <a:cs typeface="Merriweather"/>
              <a:sym typeface="Merriweather"/>
            </a:endParaRPr>
          </a:p>
          <a:p>
            <a:pPr marL="0" marR="0" lvl="0" indent="0" algn="l" rtl="0">
              <a:lnSpc>
                <a:spcPct val="100000"/>
              </a:lnSpc>
              <a:spcBef>
                <a:spcPts val="0"/>
              </a:spcBef>
              <a:spcAft>
                <a:spcPts val="0"/>
              </a:spcAft>
              <a:buClr>
                <a:schemeClr val="dk1"/>
              </a:buClr>
              <a:buSzPts val="1100"/>
              <a:buFont typeface="Arial"/>
              <a:buNone/>
            </a:pPr>
            <a:r>
              <a:rPr lang="en-US" sz="1600" b="1" i="0" u="none" strike="noStrike" cap="none">
                <a:solidFill>
                  <a:schemeClr val="lt1"/>
                </a:solidFill>
                <a:latin typeface="Merriweather"/>
                <a:ea typeface="Merriweather"/>
                <a:cs typeface="Merriweather"/>
                <a:sym typeface="Merriweather"/>
              </a:rPr>
              <a:t>Since I appointed the ancient people.</a:t>
            </a:r>
            <a:endParaRPr sz="1600" b="1" i="0" u="none" strike="noStrike" cap="none">
              <a:solidFill>
                <a:schemeClr val="lt1"/>
              </a:solidFill>
              <a:latin typeface="Merriweather"/>
              <a:ea typeface="Merriweather"/>
              <a:cs typeface="Merriweather"/>
              <a:sym typeface="Merriweather"/>
            </a:endParaRPr>
          </a:p>
          <a:p>
            <a:pPr marL="0" marR="0" lvl="0" indent="0" algn="l" rtl="0">
              <a:lnSpc>
                <a:spcPct val="100000"/>
              </a:lnSpc>
              <a:spcBef>
                <a:spcPts val="0"/>
              </a:spcBef>
              <a:spcAft>
                <a:spcPts val="0"/>
              </a:spcAft>
              <a:buClr>
                <a:schemeClr val="dk1"/>
              </a:buClr>
              <a:buSzPts val="1100"/>
              <a:buFont typeface="Arial"/>
              <a:buNone/>
            </a:pPr>
            <a:r>
              <a:rPr lang="en-US" sz="1600" b="1" i="0" u="none" strike="noStrike" cap="none">
                <a:solidFill>
                  <a:schemeClr val="lt1"/>
                </a:solidFill>
                <a:latin typeface="Merriweather"/>
                <a:ea typeface="Merriweather"/>
                <a:cs typeface="Merriweather"/>
                <a:sym typeface="Merriweather"/>
              </a:rPr>
              <a:t>And the things that are coming and shall come,</a:t>
            </a:r>
            <a:endParaRPr sz="1600" b="1" i="0" u="none" strike="noStrike" cap="none">
              <a:solidFill>
                <a:schemeClr val="lt1"/>
              </a:solidFill>
              <a:latin typeface="Merriweather"/>
              <a:ea typeface="Merriweather"/>
              <a:cs typeface="Merriweather"/>
              <a:sym typeface="Merriweather"/>
            </a:endParaRPr>
          </a:p>
          <a:p>
            <a:pPr marL="0" marR="0" lvl="0" indent="0" algn="l" rtl="0">
              <a:lnSpc>
                <a:spcPct val="100000"/>
              </a:lnSpc>
              <a:spcBef>
                <a:spcPts val="0"/>
              </a:spcBef>
              <a:spcAft>
                <a:spcPts val="0"/>
              </a:spcAft>
              <a:buClr>
                <a:schemeClr val="dk1"/>
              </a:buClr>
              <a:buSzPts val="1100"/>
              <a:buFont typeface="Arial"/>
              <a:buNone/>
            </a:pPr>
            <a:r>
              <a:rPr lang="en-US" sz="1600" b="1" i="0" u="none" strike="noStrike" cap="none">
                <a:solidFill>
                  <a:schemeClr val="lt1"/>
                </a:solidFill>
                <a:latin typeface="Merriweather"/>
                <a:ea typeface="Merriweather"/>
                <a:cs typeface="Merriweather"/>
                <a:sym typeface="Merriweather"/>
              </a:rPr>
              <a:t>Let them show these to them.</a:t>
            </a:r>
            <a:endParaRPr sz="1600" b="1" i="0" u="none" strike="noStrike" cap="none">
              <a:solidFill>
                <a:schemeClr val="lt1"/>
              </a:solidFill>
              <a:latin typeface="Merriweather"/>
              <a:ea typeface="Merriweather"/>
              <a:cs typeface="Merriweather"/>
              <a:sym typeface="Merriweather"/>
            </a:endParaRPr>
          </a:p>
          <a:p>
            <a:pPr marL="0" marR="0" lvl="0" indent="0" algn="l" rtl="0">
              <a:lnSpc>
                <a:spcPct val="115000"/>
              </a:lnSpc>
              <a:spcBef>
                <a:spcPts val="0"/>
              </a:spcBef>
              <a:spcAft>
                <a:spcPts val="0"/>
              </a:spcAft>
              <a:buClr>
                <a:srgbClr val="000000"/>
              </a:buClr>
              <a:buSzPts val="1600"/>
              <a:buFont typeface="Arial"/>
              <a:buNone/>
            </a:pPr>
            <a:endParaRPr sz="1600" b="1" i="0" u="none" strike="noStrike" cap="none">
              <a:solidFill>
                <a:schemeClr val="lt1"/>
              </a:solidFill>
              <a:latin typeface="Merriweather"/>
              <a:ea typeface="Merriweather"/>
              <a:cs typeface="Merriweather"/>
              <a:sym typeface="Merriweather"/>
            </a:endParaRPr>
          </a:p>
          <a:p>
            <a:pPr marL="0" marR="0" lvl="0" indent="0" algn="l" rtl="0">
              <a:lnSpc>
                <a:spcPct val="115000"/>
              </a:lnSpc>
              <a:spcBef>
                <a:spcPts val="0"/>
              </a:spcBef>
              <a:spcAft>
                <a:spcPts val="0"/>
              </a:spcAft>
              <a:buClr>
                <a:schemeClr val="dk1"/>
              </a:buClr>
              <a:buSzPts val="1100"/>
              <a:buFont typeface="Arial"/>
              <a:buNone/>
            </a:pPr>
            <a:r>
              <a:rPr lang="en-US" sz="1600" b="1" i="0" u="none" strike="noStrike" cap="none">
                <a:solidFill>
                  <a:schemeClr val="lt1"/>
                </a:solidFill>
                <a:latin typeface="Merriweather"/>
                <a:ea typeface="Merriweather"/>
                <a:cs typeface="Merriweather"/>
                <a:sym typeface="Merriweather"/>
              </a:rPr>
              <a:t>8 Do not fear, nor be afraid;</a:t>
            </a:r>
            <a:endParaRPr sz="1600" b="1" i="0" u="none" strike="noStrike" cap="none">
              <a:solidFill>
                <a:schemeClr val="lt1"/>
              </a:solidFill>
              <a:latin typeface="Merriweather"/>
              <a:ea typeface="Merriweather"/>
              <a:cs typeface="Merriweather"/>
              <a:sym typeface="Merriweather"/>
            </a:endParaRPr>
          </a:p>
          <a:p>
            <a:pPr marL="0" marR="0" lvl="0" indent="0" algn="l" rtl="0">
              <a:lnSpc>
                <a:spcPct val="100000"/>
              </a:lnSpc>
              <a:spcBef>
                <a:spcPts val="0"/>
              </a:spcBef>
              <a:spcAft>
                <a:spcPts val="0"/>
              </a:spcAft>
              <a:buClr>
                <a:schemeClr val="dk1"/>
              </a:buClr>
              <a:buSzPts val="1100"/>
              <a:buFont typeface="Arial"/>
              <a:buNone/>
            </a:pPr>
            <a:r>
              <a:rPr lang="en-US" sz="1600" b="1" i="0" u="none" strike="noStrike" cap="none">
                <a:solidFill>
                  <a:schemeClr val="lt1"/>
                </a:solidFill>
                <a:latin typeface="Merriweather"/>
                <a:ea typeface="Merriweather"/>
                <a:cs typeface="Merriweather"/>
                <a:sym typeface="Merriweather"/>
              </a:rPr>
              <a:t>Have I not told you from that time, and declared </a:t>
            </a:r>
            <a:r>
              <a:rPr lang="en-US" sz="1600" b="1" i="1" u="none" strike="noStrike" cap="none">
                <a:solidFill>
                  <a:schemeClr val="lt1"/>
                </a:solidFill>
                <a:latin typeface="Merriweather"/>
                <a:ea typeface="Merriweather"/>
                <a:cs typeface="Merriweather"/>
                <a:sym typeface="Merriweather"/>
              </a:rPr>
              <a:t>it?</a:t>
            </a:r>
            <a:endParaRPr sz="1600" b="1" i="1" u="none" strike="noStrike" cap="none">
              <a:solidFill>
                <a:schemeClr val="lt1"/>
              </a:solidFill>
              <a:latin typeface="Merriweather"/>
              <a:ea typeface="Merriweather"/>
              <a:cs typeface="Merriweather"/>
              <a:sym typeface="Merriweather"/>
            </a:endParaRPr>
          </a:p>
          <a:p>
            <a:pPr marL="0" marR="0" lvl="0" indent="0" algn="l" rtl="0">
              <a:lnSpc>
                <a:spcPct val="100000"/>
              </a:lnSpc>
              <a:spcBef>
                <a:spcPts val="0"/>
              </a:spcBef>
              <a:spcAft>
                <a:spcPts val="0"/>
              </a:spcAft>
              <a:buClr>
                <a:schemeClr val="dk1"/>
              </a:buClr>
              <a:buSzPts val="1100"/>
              <a:buFont typeface="Arial"/>
              <a:buNone/>
            </a:pPr>
            <a:r>
              <a:rPr lang="en-US" sz="1600" b="1" i="0" u="none" strike="noStrike" cap="none">
                <a:solidFill>
                  <a:schemeClr val="lt1"/>
                </a:solidFill>
                <a:latin typeface="Merriweather"/>
                <a:ea typeface="Merriweather"/>
                <a:cs typeface="Merriweather"/>
                <a:sym typeface="Merriweather"/>
              </a:rPr>
              <a:t>You </a:t>
            </a:r>
            <a:r>
              <a:rPr lang="en-US" sz="1600" b="1" i="1" u="none" strike="noStrike" cap="none">
                <a:solidFill>
                  <a:schemeClr val="lt1"/>
                </a:solidFill>
                <a:latin typeface="Merriweather"/>
                <a:ea typeface="Merriweather"/>
                <a:cs typeface="Merriweather"/>
                <a:sym typeface="Merriweather"/>
              </a:rPr>
              <a:t>are</a:t>
            </a:r>
            <a:r>
              <a:rPr lang="en-US" sz="1600" b="1" i="0" u="none" strike="noStrike" cap="none">
                <a:solidFill>
                  <a:schemeClr val="lt1"/>
                </a:solidFill>
                <a:latin typeface="Merriweather"/>
                <a:ea typeface="Merriweather"/>
                <a:cs typeface="Merriweather"/>
                <a:sym typeface="Merriweather"/>
              </a:rPr>
              <a:t> My witnesses.</a:t>
            </a:r>
            <a:endParaRPr sz="1600" b="1" i="0" u="none" strike="noStrike" cap="none">
              <a:solidFill>
                <a:schemeClr val="lt1"/>
              </a:solidFill>
              <a:latin typeface="Merriweather"/>
              <a:ea typeface="Merriweather"/>
              <a:cs typeface="Merriweather"/>
              <a:sym typeface="Merriweather"/>
            </a:endParaRPr>
          </a:p>
          <a:p>
            <a:pPr marL="0" marR="0" lvl="0" indent="0" algn="l" rtl="0">
              <a:lnSpc>
                <a:spcPct val="100000"/>
              </a:lnSpc>
              <a:spcBef>
                <a:spcPts val="0"/>
              </a:spcBef>
              <a:spcAft>
                <a:spcPts val="0"/>
              </a:spcAft>
              <a:buClr>
                <a:schemeClr val="dk1"/>
              </a:buClr>
              <a:buSzPts val="1100"/>
              <a:buFont typeface="Arial"/>
              <a:buNone/>
            </a:pPr>
            <a:r>
              <a:rPr lang="en-US" sz="1600" b="1" i="0" u="none" strike="noStrike" cap="none">
                <a:solidFill>
                  <a:schemeClr val="lt1"/>
                </a:solidFill>
                <a:latin typeface="Merriweather"/>
                <a:ea typeface="Merriweather"/>
                <a:cs typeface="Merriweather"/>
                <a:sym typeface="Merriweather"/>
              </a:rPr>
              <a:t>Is there a God besides Me?</a:t>
            </a:r>
            <a:endParaRPr sz="1600" b="1" i="0" u="none" strike="noStrike" cap="none">
              <a:solidFill>
                <a:schemeClr val="lt1"/>
              </a:solidFill>
              <a:latin typeface="Merriweather"/>
              <a:ea typeface="Merriweather"/>
              <a:cs typeface="Merriweather"/>
              <a:sym typeface="Merriweather"/>
            </a:endParaRPr>
          </a:p>
          <a:p>
            <a:pPr marL="0" marR="0" lvl="0" indent="0" algn="l" rtl="0">
              <a:lnSpc>
                <a:spcPct val="100000"/>
              </a:lnSpc>
              <a:spcBef>
                <a:spcPts val="0"/>
              </a:spcBef>
              <a:spcAft>
                <a:spcPts val="0"/>
              </a:spcAft>
              <a:buClr>
                <a:schemeClr val="dk1"/>
              </a:buClr>
              <a:buSzPts val="1100"/>
              <a:buFont typeface="Arial"/>
              <a:buNone/>
            </a:pPr>
            <a:r>
              <a:rPr lang="en-US" sz="1600" b="1" i="0" u="none" strike="noStrike" cap="none">
                <a:solidFill>
                  <a:schemeClr val="lt1"/>
                </a:solidFill>
                <a:latin typeface="Merriweather"/>
                <a:ea typeface="Merriweather"/>
                <a:cs typeface="Merriweather"/>
                <a:sym typeface="Merriweather"/>
              </a:rPr>
              <a:t>Indeed </a:t>
            </a:r>
            <a:r>
              <a:rPr lang="en-US" sz="1600" b="1" i="1" u="none" strike="noStrike" cap="none">
                <a:solidFill>
                  <a:schemeClr val="lt1"/>
                </a:solidFill>
                <a:latin typeface="Merriweather"/>
                <a:ea typeface="Merriweather"/>
                <a:cs typeface="Merriweather"/>
                <a:sym typeface="Merriweather"/>
              </a:rPr>
              <a:t>there is</a:t>
            </a:r>
            <a:r>
              <a:rPr lang="en-US" sz="1600" b="1" i="0" u="none" strike="noStrike" cap="none">
                <a:solidFill>
                  <a:schemeClr val="lt1"/>
                </a:solidFill>
                <a:latin typeface="Merriweather"/>
                <a:ea typeface="Merriweather"/>
                <a:cs typeface="Merriweather"/>
                <a:sym typeface="Merriweather"/>
              </a:rPr>
              <a:t> no other Rock;</a:t>
            </a:r>
            <a:endParaRPr sz="1600" b="1" i="0" u="none" strike="noStrike" cap="none">
              <a:solidFill>
                <a:schemeClr val="lt1"/>
              </a:solidFill>
              <a:latin typeface="Merriweather"/>
              <a:ea typeface="Merriweather"/>
              <a:cs typeface="Merriweather"/>
              <a:sym typeface="Merriweather"/>
            </a:endParaRPr>
          </a:p>
          <a:p>
            <a:pPr marL="0" marR="0" lvl="0" indent="0" algn="l" rtl="0">
              <a:lnSpc>
                <a:spcPct val="100000"/>
              </a:lnSpc>
              <a:spcBef>
                <a:spcPts val="0"/>
              </a:spcBef>
              <a:spcAft>
                <a:spcPts val="0"/>
              </a:spcAft>
              <a:buClr>
                <a:schemeClr val="dk1"/>
              </a:buClr>
              <a:buSzPts val="1100"/>
              <a:buFont typeface="Arial"/>
              <a:buNone/>
            </a:pPr>
            <a:r>
              <a:rPr lang="en-US" sz="1600" b="1" i="0" u="none" strike="noStrike" cap="none">
                <a:solidFill>
                  <a:schemeClr val="lt1"/>
                </a:solidFill>
                <a:latin typeface="Merriweather"/>
                <a:ea typeface="Merriweather"/>
                <a:cs typeface="Merriweather"/>
                <a:sym typeface="Merriweather"/>
              </a:rPr>
              <a:t>I know not </a:t>
            </a:r>
            <a:r>
              <a:rPr lang="en-US" sz="1600" b="1" i="1" u="none" strike="noStrike" cap="none">
                <a:solidFill>
                  <a:schemeClr val="lt1"/>
                </a:solidFill>
                <a:latin typeface="Merriweather"/>
                <a:ea typeface="Merriweather"/>
                <a:cs typeface="Merriweather"/>
                <a:sym typeface="Merriweather"/>
              </a:rPr>
              <a:t>one.</a:t>
            </a:r>
            <a:r>
              <a:rPr lang="en-US" sz="1600" b="1" i="0" u="none" strike="noStrike" cap="none">
                <a:solidFill>
                  <a:schemeClr val="lt1"/>
                </a:solidFill>
                <a:latin typeface="Merriweather"/>
                <a:ea typeface="Merriweather"/>
                <a:cs typeface="Merriweather"/>
                <a:sym typeface="Merriweather"/>
              </a:rPr>
              <a:t>’ ”</a:t>
            </a:r>
            <a:endParaRPr sz="1500" b="1" i="0" u="none" strike="noStrike" cap="none">
              <a:solidFill>
                <a:schemeClr val="lt1"/>
              </a:solidFill>
              <a:latin typeface="Arial"/>
              <a:ea typeface="Arial"/>
              <a:cs typeface="Arial"/>
              <a:sym typeface="Arial"/>
            </a:endParaRPr>
          </a:p>
        </p:txBody>
      </p:sp>
      <p:sp>
        <p:nvSpPr>
          <p:cNvPr id="176" name="Google Shape;176;g105dde829f5_0_67"/>
          <p:cNvSpPr txBox="1">
            <a:spLocks noGrp="1"/>
          </p:cNvSpPr>
          <p:nvPr>
            <p:ph type="title"/>
          </p:nvPr>
        </p:nvSpPr>
        <p:spPr>
          <a:xfrm>
            <a:off x="262900" y="2148893"/>
            <a:ext cx="8713500" cy="1417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ct val="72727"/>
              <a:buNone/>
            </a:pPr>
            <a:r>
              <a:rPr lang="en-US" sz="2750" b="1">
                <a:solidFill>
                  <a:schemeClr val="lt1"/>
                </a:solidFill>
                <a:latin typeface="Merriweather"/>
                <a:ea typeface="Merriweather"/>
                <a:cs typeface="Merriweather"/>
                <a:sym typeface="Merriweather"/>
              </a:rPr>
              <a:t>“Who was dead and came to life”</a:t>
            </a:r>
            <a:endParaRPr sz="2750" b="1">
              <a:solidFill>
                <a:schemeClr val="lt1"/>
              </a:solidFill>
              <a:latin typeface="Merriweather"/>
              <a:ea typeface="Merriweather"/>
              <a:cs typeface="Merriweather"/>
              <a:sym typeface="Merriweather"/>
            </a:endParaRPr>
          </a:p>
          <a:p>
            <a:pPr marL="457200" lvl="0" indent="-365760" algn="l" rtl="0">
              <a:lnSpc>
                <a:spcPct val="100000"/>
              </a:lnSpc>
              <a:spcBef>
                <a:spcPts val="0"/>
              </a:spcBef>
              <a:spcAft>
                <a:spcPts val="0"/>
              </a:spcAft>
              <a:buClr>
                <a:schemeClr val="lt1"/>
              </a:buClr>
              <a:buSzPct val="100000"/>
              <a:buFont typeface="Merriweather"/>
              <a:buChar char="●"/>
            </a:pPr>
            <a:r>
              <a:rPr lang="en-US" sz="2400" b="1">
                <a:solidFill>
                  <a:schemeClr val="lt1"/>
                </a:solidFill>
                <a:latin typeface="Merriweather"/>
                <a:ea typeface="Merriweather"/>
                <a:cs typeface="Merriweather"/>
                <a:sym typeface="Merriweather"/>
              </a:rPr>
              <a:t>Acts 2:22-24</a:t>
            </a:r>
            <a:endParaRPr sz="2400" b="1">
              <a:solidFill>
                <a:schemeClr val="lt1"/>
              </a:solidFill>
              <a:latin typeface="Merriweather"/>
              <a:ea typeface="Merriweather"/>
              <a:cs typeface="Merriweather"/>
              <a:sym typeface="Merriweather"/>
            </a:endParaRPr>
          </a:p>
          <a:p>
            <a:pPr marL="0" lvl="0" indent="0" algn="l" rtl="0">
              <a:lnSpc>
                <a:spcPct val="100000"/>
              </a:lnSpc>
              <a:spcBef>
                <a:spcPts val="0"/>
              </a:spcBef>
              <a:spcAft>
                <a:spcPts val="0"/>
              </a:spcAft>
              <a:buSzPct val="90909"/>
              <a:buNone/>
            </a:pPr>
            <a:endParaRPr sz="2200" b="1">
              <a:solidFill>
                <a:schemeClr val="lt1"/>
              </a:solidFill>
              <a:latin typeface="Merriweather"/>
              <a:ea typeface="Merriweather"/>
              <a:cs typeface="Merriweather"/>
              <a:sym typeface="Merriweather"/>
            </a:endParaRPr>
          </a:p>
          <a:p>
            <a:pPr marL="0" lvl="0" indent="0" algn="l" rtl="0">
              <a:lnSpc>
                <a:spcPct val="100000"/>
              </a:lnSpc>
              <a:spcBef>
                <a:spcPts val="0"/>
              </a:spcBef>
              <a:spcAft>
                <a:spcPts val="0"/>
              </a:spcAft>
              <a:buSzPct val="90909"/>
              <a:buNone/>
            </a:pPr>
            <a:endParaRPr sz="2200" b="1">
              <a:solidFill>
                <a:schemeClr val="lt1"/>
              </a:solidFill>
              <a:latin typeface="Merriweather"/>
              <a:ea typeface="Merriweather"/>
              <a:cs typeface="Merriweather"/>
              <a:sym typeface="Merriweather"/>
            </a:endParaRPr>
          </a:p>
          <a:p>
            <a:pPr marL="0" lvl="0" indent="0" algn="l" rtl="0">
              <a:lnSpc>
                <a:spcPct val="100000"/>
              </a:lnSpc>
              <a:spcBef>
                <a:spcPts val="0"/>
              </a:spcBef>
              <a:spcAft>
                <a:spcPts val="0"/>
              </a:spcAft>
              <a:buSzPct val="80000"/>
              <a:buNone/>
            </a:pPr>
            <a:endParaRPr sz="2500" b="1">
              <a:solidFill>
                <a:schemeClr val="lt1"/>
              </a:solidFill>
              <a:latin typeface="Merriweather"/>
              <a:ea typeface="Merriweather"/>
              <a:cs typeface="Merriweather"/>
              <a:sym typeface="Merriweather"/>
            </a:endParaRPr>
          </a:p>
        </p:txBody>
      </p:sp>
      <p:sp>
        <p:nvSpPr>
          <p:cNvPr id="177" name="Google Shape;177;g105dde829f5_0_67"/>
          <p:cNvSpPr/>
          <p:nvPr/>
        </p:nvSpPr>
        <p:spPr>
          <a:xfrm>
            <a:off x="64650" y="2956550"/>
            <a:ext cx="9003300" cy="2636700"/>
          </a:xfrm>
          <a:prstGeom prst="roundRect">
            <a:avLst>
              <a:gd name="adj" fmla="val 16667"/>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Merriweather"/>
                <a:ea typeface="Merriweather"/>
                <a:cs typeface="Merriweather"/>
                <a:sym typeface="Merriweather"/>
              </a:rPr>
              <a:t>22 “Men of Israel, hear these words: Jesus of Nazareth, a Man attested by God to you by miracles, wonders, and signs which God did through Him in your midst, as you yourselves also know— 23 Him, being delivered by the determined purpose and foreknowledge of God, you have taken by lawless hands, have crucified, and put to death; 24 whom God raised up, having loosed the pains of death, because it was not possible that He should be held by it.</a:t>
            </a:r>
            <a:endParaRPr sz="3000" b="1" i="0" u="none" strike="noStrike" cap="none">
              <a:solidFill>
                <a:schemeClr val="lt1"/>
              </a:solidFill>
              <a:latin typeface="Merriweather"/>
              <a:ea typeface="Merriweather"/>
              <a:cs typeface="Merriweather"/>
              <a:sym typeface="Merriweathe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1000"/>
                                        <p:tgtEl>
                                          <p:spTgt spid="1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5"/>
                                        </p:tgtEl>
                                        <p:attrNameLst>
                                          <p:attrName>style.visibility</p:attrName>
                                        </p:attrNameLst>
                                      </p:cBhvr>
                                      <p:to>
                                        <p:strVal val="visible"/>
                                      </p:to>
                                    </p:set>
                                    <p:animEffect transition="in" filter="fade">
                                      <p:cBhvr>
                                        <p:cTn id="12" dur="1000"/>
                                        <p:tgtEl>
                                          <p:spTgt spid="1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6"/>
                                        </p:tgtEl>
                                        <p:attrNameLst>
                                          <p:attrName>style.visibility</p:attrName>
                                        </p:attrNameLst>
                                      </p:cBhvr>
                                      <p:to>
                                        <p:strVal val="visible"/>
                                      </p:to>
                                    </p:set>
                                    <p:animEffect transition="in" filter="fade">
                                      <p:cBhvr>
                                        <p:cTn id="17" dur="1000"/>
                                        <p:tgtEl>
                                          <p:spTgt spid="176"/>
                                        </p:tgtEl>
                                      </p:cBhvr>
                                    </p:animEffect>
                                  </p:childTnLst>
                                </p:cTn>
                              </p:par>
                              <p:par>
                                <p:cTn id="18" presetID="10" presetClass="exit" presetSubtype="0" fill="hold" nodeType="withEffect">
                                  <p:stCondLst>
                                    <p:cond delay="0"/>
                                  </p:stCondLst>
                                  <p:childTnLst>
                                    <p:animEffect transition="out" filter="fade">
                                      <p:cBhvr>
                                        <p:cTn id="19" dur="1000"/>
                                        <p:tgtEl>
                                          <p:spTgt spid="175"/>
                                        </p:tgtEl>
                                      </p:cBhvr>
                                    </p:animEffect>
                                    <p:set>
                                      <p:cBhvr>
                                        <p:cTn id="20" dur="1" fill="hold">
                                          <p:stCondLst>
                                            <p:cond delay="1000"/>
                                          </p:stCondLst>
                                        </p:cTn>
                                        <p:tgtEl>
                                          <p:spTgt spid="17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7"/>
                                        </p:tgtEl>
                                        <p:attrNameLst>
                                          <p:attrName>style.visibility</p:attrName>
                                        </p:attrNameLst>
                                      </p:cBhvr>
                                      <p:to>
                                        <p:strVal val="visible"/>
                                      </p:to>
                                    </p:set>
                                    <p:animEffect transition="in" filter="fade">
                                      <p:cBhvr>
                                        <p:cTn id="25" dur="10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10717f4d21c_0_4"/>
          <p:cNvSpPr txBox="1">
            <a:spLocks noGrp="1"/>
          </p:cNvSpPr>
          <p:nvPr>
            <p:ph type="ctrTitle"/>
          </p:nvPr>
        </p:nvSpPr>
        <p:spPr>
          <a:xfrm>
            <a:off x="632400" y="1012100"/>
            <a:ext cx="7879200" cy="1989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4500"/>
              <a:buNone/>
            </a:pPr>
            <a:r>
              <a:rPr lang="en-US" sz="5000" b="1">
                <a:solidFill>
                  <a:schemeClr val="lt1"/>
                </a:solidFill>
                <a:latin typeface="Merriweather"/>
                <a:ea typeface="Merriweather"/>
                <a:cs typeface="Merriweather"/>
                <a:sym typeface="Merriweather"/>
              </a:rPr>
              <a:t>Be Faithful Unto Death</a:t>
            </a:r>
            <a:endParaRPr sz="5000" b="1">
              <a:solidFill>
                <a:schemeClr val="lt1"/>
              </a:solidFill>
              <a:latin typeface="Merriweather"/>
              <a:ea typeface="Merriweather"/>
              <a:cs typeface="Merriweather"/>
              <a:sym typeface="Merriweather"/>
            </a:endParaRPr>
          </a:p>
        </p:txBody>
      </p:sp>
      <p:sp>
        <p:nvSpPr>
          <p:cNvPr id="184" name="Google Shape;184;g10717f4d21c_0_4"/>
          <p:cNvSpPr txBox="1">
            <a:spLocks noGrp="1"/>
          </p:cNvSpPr>
          <p:nvPr>
            <p:ph type="subTitle" idx="1"/>
          </p:nvPr>
        </p:nvSpPr>
        <p:spPr>
          <a:xfrm>
            <a:off x="1143000" y="3001698"/>
            <a:ext cx="6858000" cy="1379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750"/>
              </a:spcBef>
              <a:spcAft>
                <a:spcPts val="0"/>
              </a:spcAft>
              <a:buSzPts val="1800"/>
              <a:buNone/>
            </a:pPr>
            <a:r>
              <a:rPr lang="en-US">
                <a:solidFill>
                  <a:schemeClr val="lt1"/>
                </a:solidFill>
                <a:latin typeface="Merriweather"/>
                <a:ea typeface="Merriweather"/>
                <a:cs typeface="Merriweather"/>
                <a:sym typeface="Merriweather"/>
              </a:rPr>
              <a:t>Message to the church at Smyrna</a:t>
            </a:r>
            <a:endParaRPr>
              <a:solidFill>
                <a:schemeClr val="lt1"/>
              </a:solidFill>
              <a:latin typeface="Merriweather"/>
              <a:ea typeface="Merriweather"/>
              <a:cs typeface="Merriweather"/>
              <a:sym typeface="Merriweather"/>
            </a:endParaRPr>
          </a:p>
          <a:p>
            <a:pPr marL="0" lvl="0" indent="0" algn="ctr" rtl="0">
              <a:lnSpc>
                <a:spcPct val="90000"/>
              </a:lnSpc>
              <a:spcBef>
                <a:spcPts val="750"/>
              </a:spcBef>
              <a:spcAft>
                <a:spcPts val="0"/>
              </a:spcAft>
              <a:buSzPts val="1800"/>
              <a:buNone/>
            </a:pPr>
            <a:r>
              <a:rPr lang="en-US">
                <a:solidFill>
                  <a:schemeClr val="lt1"/>
                </a:solidFill>
                <a:latin typeface="Merriweather"/>
                <a:ea typeface="Merriweather"/>
                <a:cs typeface="Merriweather"/>
                <a:sym typeface="Merriweather"/>
              </a:rPr>
              <a:t>(Rev. 2:8-11)</a:t>
            </a:r>
            <a:endParaRPr>
              <a:solidFill>
                <a:schemeClr val="lt1"/>
              </a:solidFill>
              <a:latin typeface="Merriweather"/>
              <a:ea typeface="Merriweather"/>
              <a:cs typeface="Merriweather"/>
              <a:sym typeface="Merriweathe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g105dde829f5_0_80"/>
          <p:cNvPicPr preferRelativeResize="0"/>
          <p:nvPr/>
        </p:nvPicPr>
        <p:blipFill rotWithShape="1">
          <a:blip r:embed="rId3">
            <a:alphaModFix/>
          </a:blip>
          <a:srcRect/>
          <a:stretch/>
        </p:blipFill>
        <p:spPr>
          <a:xfrm>
            <a:off x="0" y="0"/>
            <a:ext cx="9144001" cy="5715001"/>
          </a:xfrm>
          <a:prstGeom prst="rect">
            <a:avLst/>
          </a:prstGeom>
          <a:noFill/>
          <a:ln>
            <a:noFill/>
          </a:ln>
        </p:spPr>
      </p:pic>
      <p:sp>
        <p:nvSpPr>
          <p:cNvPr id="190" name="Google Shape;190;g105dde829f5_0_80"/>
          <p:cNvSpPr txBox="1"/>
          <p:nvPr/>
        </p:nvSpPr>
        <p:spPr>
          <a:xfrm>
            <a:off x="91500" y="1132500"/>
            <a:ext cx="89610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1200"/>
              </a:spcAft>
              <a:buClr>
                <a:srgbClr val="000000"/>
              </a:buClr>
              <a:buSzPts val="1200"/>
              <a:buFont typeface="Arial"/>
              <a:buNone/>
            </a:pPr>
            <a:endParaRPr sz="1200" b="0" i="0" u="none" strike="noStrike" cap="none">
              <a:solidFill>
                <a:schemeClr val="lt1"/>
              </a:solidFill>
              <a:latin typeface="Merriweather"/>
              <a:ea typeface="Merriweather"/>
              <a:cs typeface="Merriweather"/>
              <a:sym typeface="Merriweather"/>
            </a:endParaRPr>
          </a:p>
        </p:txBody>
      </p:sp>
      <p:sp>
        <p:nvSpPr>
          <p:cNvPr id="191" name="Google Shape;191;g105dde829f5_0_80"/>
          <p:cNvSpPr/>
          <p:nvPr/>
        </p:nvSpPr>
        <p:spPr>
          <a:xfrm>
            <a:off x="289500" y="121950"/>
            <a:ext cx="8565000" cy="5471100"/>
          </a:xfrm>
          <a:prstGeom prst="roundRect">
            <a:avLst>
              <a:gd name="adj" fmla="val 16667"/>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1200"/>
              </a:spcBef>
              <a:spcAft>
                <a:spcPts val="0"/>
              </a:spcAft>
              <a:buClr>
                <a:schemeClr val="dk1"/>
              </a:buClr>
              <a:buSzPts val="1100"/>
              <a:buFont typeface="Arial"/>
              <a:buNone/>
            </a:pPr>
            <a:r>
              <a:rPr lang="en-US" sz="1800" b="1" i="0" u="none" strike="noStrike" cap="none" dirty="0">
                <a:solidFill>
                  <a:schemeClr val="lt1"/>
                </a:solidFill>
                <a:latin typeface="Merriweather"/>
                <a:ea typeface="Merriweather"/>
                <a:cs typeface="Merriweather"/>
                <a:sym typeface="Merriweather"/>
              </a:rPr>
              <a:t>50 Now this I say, brethren, that flesh and blood cannot inherit the kingdom of God; nor does corruption inherit incorruption…54 So when this corruptible has put on incorruption, and this mortal has put on immortality, then shall be brought to pass the saying that is written: “Death is swallowed up in victory.”</a:t>
            </a:r>
            <a:endParaRPr sz="1800" b="1" i="0" u="none" strike="noStrike" cap="none" dirty="0">
              <a:solidFill>
                <a:schemeClr val="lt1"/>
              </a:solidFill>
              <a:latin typeface="Merriweather"/>
              <a:ea typeface="Merriweather"/>
              <a:cs typeface="Merriweather"/>
              <a:sym typeface="Merriweather"/>
            </a:endParaRPr>
          </a:p>
          <a:p>
            <a:pPr marL="508000" marR="0" lvl="0" indent="0" algn="l" rtl="0">
              <a:lnSpc>
                <a:spcPct val="115000"/>
              </a:lnSpc>
              <a:spcBef>
                <a:spcPts val="1200"/>
              </a:spcBef>
              <a:spcAft>
                <a:spcPts val="0"/>
              </a:spcAft>
              <a:buClr>
                <a:schemeClr val="dk1"/>
              </a:buClr>
              <a:buSzPts val="1100"/>
              <a:buFont typeface="Arial"/>
              <a:buNone/>
            </a:pPr>
            <a:r>
              <a:rPr lang="en-US" sz="1800" b="1" i="0" u="none" strike="noStrike" cap="none" dirty="0">
                <a:solidFill>
                  <a:schemeClr val="lt1"/>
                </a:solidFill>
                <a:latin typeface="Merriweather"/>
                <a:ea typeface="Merriweather"/>
                <a:cs typeface="Merriweather"/>
                <a:sym typeface="Merriweather"/>
              </a:rPr>
              <a:t>55 “O Death, where </a:t>
            </a:r>
            <a:r>
              <a:rPr lang="en-US" sz="1800" b="1" i="1" u="none" strike="noStrike" cap="none" dirty="0">
                <a:solidFill>
                  <a:schemeClr val="lt1"/>
                </a:solidFill>
                <a:latin typeface="Merriweather"/>
                <a:ea typeface="Merriweather"/>
                <a:cs typeface="Merriweather"/>
                <a:sym typeface="Merriweather"/>
              </a:rPr>
              <a:t>is</a:t>
            </a:r>
            <a:r>
              <a:rPr lang="en-US" sz="1800" b="1" i="0" u="none" strike="noStrike" cap="none" dirty="0">
                <a:solidFill>
                  <a:schemeClr val="lt1"/>
                </a:solidFill>
                <a:latin typeface="Merriweather"/>
                <a:ea typeface="Merriweather"/>
                <a:cs typeface="Merriweather"/>
                <a:sym typeface="Merriweather"/>
              </a:rPr>
              <a:t> your sting?</a:t>
            </a:r>
            <a:endParaRPr sz="1800" b="1" i="0" u="none" strike="noStrike" cap="none" dirty="0">
              <a:solidFill>
                <a:schemeClr val="lt1"/>
              </a:solidFill>
              <a:latin typeface="Merriweather"/>
              <a:ea typeface="Merriweather"/>
              <a:cs typeface="Merriweather"/>
              <a:sym typeface="Merriweather"/>
            </a:endParaRPr>
          </a:p>
          <a:p>
            <a:pPr marL="508000" marR="0" lvl="0" indent="0" algn="l" rtl="0">
              <a:lnSpc>
                <a:spcPct val="115000"/>
              </a:lnSpc>
              <a:spcBef>
                <a:spcPts val="1100"/>
              </a:spcBef>
              <a:spcAft>
                <a:spcPts val="0"/>
              </a:spcAft>
              <a:buClr>
                <a:schemeClr val="dk1"/>
              </a:buClr>
              <a:buSzPts val="1100"/>
              <a:buFont typeface="Arial"/>
              <a:buNone/>
            </a:pPr>
            <a:r>
              <a:rPr lang="en-US" sz="1800" b="1" i="0" u="none" strike="noStrike" cap="none" dirty="0">
                <a:solidFill>
                  <a:schemeClr val="lt1"/>
                </a:solidFill>
                <a:latin typeface="Merriweather"/>
                <a:ea typeface="Merriweather"/>
                <a:cs typeface="Merriweather"/>
                <a:sym typeface="Merriweather"/>
              </a:rPr>
              <a:t>O Hades, where </a:t>
            </a:r>
            <a:r>
              <a:rPr lang="en-US" sz="1800" b="1" i="1" u="none" strike="noStrike" cap="none" dirty="0">
                <a:solidFill>
                  <a:schemeClr val="lt1"/>
                </a:solidFill>
                <a:latin typeface="Merriweather"/>
                <a:ea typeface="Merriweather"/>
                <a:cs typeface="Merriweather"/>
                <a:sym typeface="Merriweather"/>
              </a:rPr>
              <a:t>is</a:t>
            </a:r>
            <a:r>
              <a:rPr lang="en-US" sz="1800" b="1" i="0" u="none" strike="noStrike" cap="none" dirty="0">
                <a:solidFill>
                  <a:schemeClr val="lt1"/>
                </a:solidFill>
                <a:latin typeface="Merriweather"/>
                <a:ea typeface="Merriweather"/>
                <a:cs typeface="Merriweather"/>
                <a:sym typeface="Merriweather"/>
              </a:rPr>
              <a:t> your victory?”</a:t>
            </a:r>
            <a:endParaRPr sz="1800" b="1" i="0" u="none" strike="noStrike" cap="none" dirty="0">
              <a:solidFill>
                <a:schemeClr val="lt1"/>
              </a:solidFill>
              <a:latin typeface="Merriweather"/>
              <a:ea typeface="Merriweather"/>
              <a:cs typeface="Merriweather"/>
              <a:sym typeface="Merriweather"/>
            </a:endParaRPr>
          </a:p>
          <a:p>
            <a:pPr marL="0" marR="0" lvl="0" indent="0" algn="l" rtl="0">
              <a:lnSpc>
                <a:spcPct val="115000"/>
              </a:lnSpc>
              <a:spcBef>
                <a:spcPts val="1200"/>
              </a:spcBef>
              <a:spcAft>
                <a:spcPts val="0"/>
              </a:spcAft>
              <a:buClr>
                <a:schemeClr val="dk1"/>
              </a:buClr>
              <a:buSzPts val="1100"/>
              <a:buFont typeface="Arial"/>
              <a:buNone/>
            </a:pPr>
            <a:r>
              <a:rPr lang="en-US" sz="1800" b="1" i="0" u="none" strike="noStrike" cap="none" dirty="0">
                <a:solidFill>
                  <a:schemeClr val="lt1"/>
                </a:solidFill>
                <a:latin typeface="Merriweather"/>
                <a:ea typeface="Merriweather"/>
                <a:cs typeface="Merriweather"/>
                <a:sym typeface="Merriweather"/>
              </a:rPr>
              <a:t>56 The sting of death </a:t>
            </a:r>
            <a:r>
              <a:rPr lang="en-US" sz="1800" b="1" i="1" u="none" strike="noStrike" cap="none" dirty="0">
                <a:solidFill>
                  <a:schemeClr val="lt1"/>
                </a:solidFill>
                <a:latin typeface="Merriweather"/>
                <a:ea typeface="Merriweather"/>
                <a:cs typeface="Merriweather"/>
                <a:sym typeface="Merriweather"/>
              </a:rPr>
              <a:t>is</a:t>
            </a:r>
            <a:r>
              <a:rPr lang="en-US" sz="1800" b="1" i="0" u="none" strike="noStrike" cap="none" dirty="0">
                <a:solidFill>
                  <a:schemeClr val="lt1"/>
                </a:solidFill>
                <a:latin typeface="Merriweather"/>
                <a:ea typeface="Merriweather"/>
                <a:cs typeface="Merriweather"/>
                <a:sym typeface="Merriweather"/>
              </a:rPr>
              <a:t> sin, and the strength of sin </a:t>
            </a:r>
            <a:r>
              <a:rPr lang="en-US" sz="1800" b="1" i="1" u="none" strike="noStrike" cap="none" dirty="0">
                <a:solidFill>
                  <a:schemeClr val="lt1"/>
                </a:solidFill>
                <a:latin typeface="Merriweather"/>
                <a:ea typeface="Merriweather"/>
                <a:cs typeface="Merriweather"/>
                <a:sym typeface="Merriweather"/>
              </a:rPr>
              <a:t>is</a:t>
            </a:r>
            <a:r>
              <a:rPr lang="en-US" sz="1800" b="1" i="0" u="none" strike="noStrike" cap="none" dirty="0">
                <a:solidFill>
                  <a:schemeClr val="lt1"/>
                </a:solidFill>
                <a:latin typeface="Merriweather"/>
                <a:ea typeface="Merriweather"/>
                <a:cs typeface="Merriweather"/>
                <a:sym typeface="Merriweather"/>
              </a:rPr>
              <a:t> the law. 57 But thanks </a:t>
            </a:r>
            <a:r>
              <a:rPr lang="en-US" sz="1800" b="1" i="1" u="none" strike="noStrike" cap="none" dirty="0">
                <a:solidFill>
                  <a:schemeClr val="lt1"/>
                </a:solidFill>
                <a:latin typeface="Merriweather"/>
                <a:ea typeface="Merriweather"/>
                <a:cs typeface="Merriweather"/>
                <a:sym typeface="Merriweather"/>
              </a:rPr>
              <a:t>be</a:t>
            </a:r>
            <a:r>
              <a:rPr lang="en-US" sz="1800" b="1" i="0" u="none" strike="noStrike" cap="none" dirty="0">
                <a:solidFill>
                  <a:schemeClr val="lt1"/>
                </a:solidFill>
                <a:latin typeface="Merriweather"/>
                <a:ea typeface="Merriweather"/>
                <a:cs typeface="Merriweather"/>
                <a:sym typeface="Merriweather"/>
              </a:rPr>
              <a:t> to God, who gives us the victory through our Lord Jesus Christ.</a:t>
            </a:r>
            <a:endParaRPr sz="1800" b="1" i="0" u="none" strike="noStrike" cap="none" dirty="0">
              <a:solidFill>
                <a:schemeClr val="lt1"/>
              </a:solidFill>
              <a:latin typeface="Merriweather"/>
              <a:ea typeface="Merriweather"/>
              <a:cs typeface="Merriweather"/>
              <a:sym typeface="Merriweather"/>
            </a:endParaRPr>
          </a:p>
          <a:p>
            <a:pPr marL="0" marR="0" lvl="0" indent="0" algn="l" rtl="0">
              <a:lnSpc>
                <a:spcPct val="115000"/>
              </a:lnSpc>
              <a:spcBef>
                <a:spcPts val="1200"/>
              </a:spcBef>
              <a:spcAft>
                <a:spcPts val="1200"/>
              </a:spcAft>
              <a:buClr>
                <a:schemeClr val="dk1"/>
              </a:buClr>
              <a:buSzPts val="1100"/>
              <a:buFont typeface="Arial"/>
              <a:buNone/>
            </a:pPr>
            <a:r>
              <a:rPr lang="en-US" sz="1800" b="1" i="0" u="none" strike="noStrike" cap="none" dirty="0">
                <a:solidFill>
                  <a:schemeClr val="lt1"/>
                </a:solidFill>
                <a:latin typeface="Merriweather"/>
                <a:ea typeface="Merriweather"/>
                <a:cs typeface="Merriweather"/>
                <a:sym typeface="Merriweather"/>
              </a:rPr>
              <a:t>58 Therefore, my beloved brethren, be steadfast, immovable, always abounding in the work of the Lord, knowing that your labor is not in vain in the Lord. 			(1 Cor. 15:50, 54-58)</a:t>
            </a:r>
            <a:endParaRPr sz="1800" b="1" i="0" u="none" strike="noStrike" cap="none" dirty="0">
              <a:solidFill>
                <a:srgbClr val="000000"/>
              </a:solidFill>
              <a:sym typeface="Arial"/>
            </a:endParaRPr>
          </a:p>
        </p:txBody>
      </p:sp>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g105dde829f5_0_6"/>
          <p:cNvPicPr preferRelativeResize="0"/>
          <p:nvPr/>
        </p:nvPicPr>
        <p:blipFill rotWithShape="1">
          <a:blip r:embed="rId3">
            <a:alphaModFix/>
          </a:blip>
          <a:srcRect/>
          <a:stretch/>
        </p:blipFill>
        <p:spPr>
          <a:xfrm>
            <a:off x="287842" y="0"/>
            <a:ext cx="8568315" cy="5714999"/>
          </a:xfrm>
          <a:prstGeom prst="rect">
            <a:avLst/>
          </a:prstGeom>
          <a:noFill/>
          <a:ln>
            <a:noFill/>
          </a:ln>
        </p:spPr>
      </p:pic>
      <p:sp>
        <p:nvSpPr>
          <p:cNvPr id="97" name="Google Shape;97;g105dde829f5_0_6"/>
          <p:cNvSpPr/>
          <p:nvPr/>
        </p:nvSpPr>
        <p:spPr>
          <a:xfrm>
            <a:off x="1021075" y="2651775"/>
            <a:ext cx="960000" cy="6249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3"/>
          <p:cNvPicPr preferRelativeResize="0"/>
          <p:nvPr/>
        </p:nvPicPr>
        <p:blipFill rotWithShape="1">
          <a:blip r:embed="rId3">
            <a:alphaModFix/>
          </a:blip>
          <a:srcRect/>
          <a:stretch/>
        </p:blipFill>
        <p:spPr>
          <a:xfrm>
            <a:off x="0" y="0"/>
            <a:ext cx="9144000" cy="5715000"/>
          </a:xfrm>
          <a:prstGeom prst="rect">
            <a:avLst/>
          </a:prstGeom>
          <a:noFill/>
          <a:ln>
            <a:noFill/>
          </a:ln>
        </p:spPr>
      </p:pic>
      <p:sp>
        <p:nvSpPr>
          <p:cNvPr id="103" name="Google Shape;103;p3"/>
          <p:cNvSpPr txBox="1">
            <a:spLocks noGrp="1"/>
          </p:cNvSpPr>
          <p:nvPr>
            <p:ph type="title"/>
          </p:nvPr>
        </p:nvSpPr>
        <p:spPr>
          <a:xfrm>
            <a:off x="369575" y="-5"/>
            <a:ext cx="7886700" cy="108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b="1">
                <a:solidFill>
                  <a:schemeClr val="accent5"/>
                </a:solidFill>
                <a:latin typeface="Merriweather"/>
                <a:ea typeface="Merriweather"/>
                <a:cs typeface="Merriweather"/>
                <a:sym typeface="Merriweather"/>
              </a:rPr>
              <a:t>Smyrna and the Imperial Cult</a:t>
            </a:r>
            <a:endParaRPr b="1">
              <a:solidFill>
                <a:schemeClr val="accent5"/>
              </a:solidFill>
              <a:latin typeface="Merriweather"/>
              <a:ea typeface="Merriweather"/>
              <a:cs typeface="Merriweather"/>
              <a:sym typeface="Merriweather"/>
            </a:endParaRPr>
          </a:p>
        </p:txBody>
      </p:sp>
      <p:sp>
        <p:nvSpPr>
          <p:cNvPr id="104" name="Google Shape;104;p3"/>
          <p:cNvSpPr txBox="1">
            <a:spLocks noGrp="1"/>
          </p:cNvSpPr>
          <p:nvPr>
            <p:ph type="title"/>
          </p:nvPr>
        </p:nvSpPr>
        <p:spPr>
          <a:xfrm>
            <a:off x="262900" y="1021090"/>
            <a:ext cx="8713500" cy="4572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000"/>
              <a:buFont typeface="Calibri"/>
              <a:buNone/>
            </a:pPr>
            <a:r>
              <a:rPr lang="en-US" sz="2500" b="1">
                <a:solidFill>
                  <a:schemeClr val="lt1"/>
                </a:solidFill>
                <a:latin typeface="Merriweather"/>
                <a:ea typeface="Merriweather"/>
                <a:cs typeface="Merriweather"/>
                <a:sym typeface="Merriweather"/>
              </a:rPr>
              <a:t>Wealthy City</a:t>
            </a:r>
            <a:endParaRPr sz="2500" b="1">
              <a:solidFill>
                <a:schemeClr val="lt1"/>
              </a:solidFill>
              <a:latin typeface="Merriweather"/>
              <a:ea typeface="Merriweather"/>
              <a:cs typeface="Merriweather"/>
              <a:sym typeface="Merriweather"/>
            </a:endParaRPr>
          </a:p>
          <a:p>
            <a:pPr marL="457200" lvl="0" indent="-368300" algn="l" rtl="0">
              <a:lnSpc>
                <a:spcPct val="90000"/>
              </a:lnSpc>
              <a:spcBef>
                <a:spcPts val="0"/>
              </a:spcBef>
              <a:spcAft>
                <a:spcPts val="0"/>
              </a:spcAft>
              <a:buClr>
                <a:schemeClr val="lt1"/>
              </a:buClr>
              <a:buSzPts val="2200"/>
              <a:buFont typeface="Merriweather"/>
              <a:buChar char="●"/>
            </a:pPr>
            <a:r>
              <a:rPr lang="en-US" sz="2200">
                <a:solidFill>
                  <a:schemeClr val="lt1"/>
                </a:solidFill>
                <a:latin typeface="Merriweather"/>
                <a:ea typeface="Merriweather"/>
                <a:cs typeface="Merriweather"/>
                <a:sym typeface="Merriweather"/>
              </a:rPr>
              <a:t>City of great wealth and architecture</a:t>
            </a:r>
            <a:endParaRPr sz="2200">
              <a:solidFill>
                <a:schemeClr val="lt1"/>
              </a:solidFill>
              <a:latin typeface="Merriweather"/>
              <a:ea typeface="Merriweather"/>
              <a:cs typeface="Merriweather"/>
              <a:sym typeface="Merriweather"/>
            </a:endParaRPr>
          </a:p>
          <a:p>
            <a:pPr marL="457200" lvl="0" indent="-368300" algn="l" rtl="0">
              <a:lnSpc>
                <a:spcPct val="90000"/>
              </a:lnSpc>
              <a:spcBef>
                <a:spcPts val="0"/>
              </a:spcBef>
              <a:spcAft>
                <a:spcPts val="0"/>
              </a:spcAft>
              <a:buClr>
                <a:schemeClr val="lt1"/>
              </a:buClr>
              <a:buSzPts val="2200"/>
              <a:buFont typeface="Merriweather"/>
              <a:buChar char="●"/>
            </a:pPr>
            <a:r>
              <a:rPr lang="en-US" sz="2200">
                <a:solidFill>
                  <a:schemeClr val="lt1"/>
                </a:solidFill>
                <a:latin typeface="Merriweather"/>
                <a:ea typeface="Merriweather"/>
                <a:cs typeface="Merriweather"/>
                <a:sym typeface="Merriweather"/>
              </a:rPr>
              <a:t>Gymnasiums, stadiums, theaters, libraries, gardens, and temples encircled Mt. Pagus like a crown*</a:t>
            </a:r>
            <a:endParaRPr sz="2200">
              <a:solidFill>
                <a:schemeClr val="lt1"/>
              </a:solidFill>
              <a:latin typeface="Merriweather"/>
              <a:ea typeface="Merriweather"/>
              <a:cs typeface="Merriweather"/>
              <a:sym typeface="Merriweather"/>
            </a:endParaRPr>
          </a:p>
          <a:p>
            <a:pPr marL="0" lvl="0" indent="0" algn="l" rtl="0">
              <a:lnSpc>
                <a:spcPct val="90000"/>
              </a:lnSpc>
              <a:spcBef>
                <a:spcPts val="0"/>
              </a:spcBef>
              <a:spcAft>
                <a:spcPts val="0"/>
              </a:spcAft>
              <a:buClr>
                <a:schemeClr val="lt1"/>
              </a:buClr>
              <a:buSzPts val="4000"/>
              <a:buFont typeface="Calibri"/>
              <a:buNone/>
            </a:pPr>
            <a:endParaRPr sz="2500" b="1" u="sng">
              <a:solidFill>
                <a:schemeClr val="lt1"/>
              </a:solidFill>
              <a:latin typeface="Merriweather"/>
              <a:ea typeface="Merriweather"/>
              <a:cs typeface="Merriweather"/>
              <a:sym typeface="Merriweather"/>
            </a:endParaRPr>
          </a:p>
          <a:p>
            <a:pPr marL="0" lvl="0" indent="0" algn="l" rtl="0">
              <a:lnSpc>
                <a:spcPct val="90000"/>
              </a:lnSpc>
              <a:spcBef>
                <a:spcPts val="0"/>
              </a:spcBef>
              <a:spcAft>
                <a:spcPts val="0"/>
              </a:spcAft>
              <a:buClr>
                <a:schemeClr val="lt1"/>
              </a:buClr>
              <a:buSzPts val="4000"/>
              <a:buFont typeface="Calibri"/>
              <a:buNone/>
            </a:pPr>
            <a:r>
              <a:rPr lang="en-US" sz="2500" b="1" u="sng">
                <a:solidFill>
                  <a:schemeClr val="lt1"/>
                </a:solidFill>
                <a:latin typeface="Merriweather"/>
                <a:ea typeface="Merriweather"/>
                <a:cs typeface="Merriweather"/>
                <a:sym typeface="Merriweather"/>
              </a:rPr>
              <a:t>Imperial Cult Definition</a:t>
            </a:r>
            <a:r>
              <a:rPr lang="en-US" sz="2500" b="1">
                <a:solidFill>
                  <a:schemeClr val="lt1"/>
                </a:solidFill>
                <a:latin typeface="Merriweather"/>
                <a:ea typeface="Merriweather"/>
                <a:cs typeface="Merriweather"/>
                <a:sym typeface="Merriweather"/>
              </a:rPr>
              <a:t>: worship of the emperor as  deity.</a:t>
            </a:r>
            <a:endParaRPr sz="2500" b="1">
              <a:solidFill>
                <a:schemeClr val="lt1"/>
              </a:solidFill>
              <a:latin typeface="Merriweather"/>
              <a:ea typeface="Merriweather"/>
              <a:cs typeface="Merriweather"/>
              <a:sym typeface="Merriweather"/>
            </a:endParaRPr>
          </a:p>
          <a:p>
            <a:pPr marL="457200" lvl="0" indent="-368300" algn="l" rtl="0">
              <a:lnSpc>
                <a:spcPct val="100000"/>
              </a:lnSpc>
              <a:spcBef>
                <a:spcPts val="0"/>
              </a:spcBef>
              <a:spcAft>
                <a:spcPts val="0"/>
              </a:spcAft>
              <a:buClr>
                <a:schemeClr val="lt1"/>
              </a:buClr>
              <a:buSzPts val="2200"/>
              <a:buFont typeface="Merriweather"/>
              <a:buChar char="●"/>
            </a:pPr>
            <a:r>
              <a:rPr lang="en-US" sz="2200">
                <a:solidFill>
                  <a:schemeClr val="lt1"/>
                </a:solidFill>
                <a:latin typeface="Merriweather"/>
                <a:ea typeface="Merriweather"/>
                <a:cs typeface="Merriweather"/>
                <a:sym typeface="Merriweather"/>
              </a:rPr>
              <a:t>26 AD - temple built to Tiberius (later Domitian in 96AD)</a:t>
            </a:r>
            <a:endParaRPr sz="2200">
              <a:solidFill>
                <a:schemeClr val="lt1"/>
              </a:solidFill>
              <a:latin typeface="Merriweather"/>
              <a:ea typeface="Merriweather"/>
              <a:cs typeface="Merriweather"/>
              <a:sym typeface="Merriweather"/>
            </a:endParaRPr>
          </a:p>
          <a:p>
            <a:pPr marL="914400" lvl="1" indent="-368300" algn="l" rtl="0">
              <a:lnSpc>
                <a:spcPct val="100000"/>
              </a:lnSpc>
              <a:spcBef>
                <a:spcPts val="0"/>
              </a:spcBef>
              <a:spcAft>
                <a:spcPts val="0"/>
              </a:spcAft>
              <a:buClr>
                <a:schemeClr val="lt1"/>
              </a:buClr>
              <a:buSzPts val="2200"/>
              <a:buFont typeface="Merriweather"/>
              <a:buChar char="○"/>
            </a:pPr>
            <a:r>
              <a:rPr lang="en-US" sz="2200">
                <a:solidFill>
                  <a:schemeClr val="lt1"/>
                </a:solidFill>
                <a:latin typeface="Merriweather"/>
                <a:ea typeface="Merriweather"/>
                <a:cs typeface="Merriweather"/>
                <a:sym typeface="Merriweather"/>
              </a:rPr>
              <a:t>won the honor of “temple warden”</a:t>
            </a:r>
            <a:endParaRPr sz="2200">
              <a:solidFill>
                <a:schemeClr val="lt1"/>
              </a:solidFill>
              <a:latin typeface="Merriweather"/>
              <a:ea typeface="Merriweather"/>
              <a:cs typeface="Merriweather"/>
              <a:sym typeface="Merriweather"/>
            </a:endParaRPr>
          </a:p>
          <a:p>
            <a:pPr marL="457200" lvl="0" indent="-368300" algn="l" rtl="0">
              <a:lnSpc>
                <a:spcPct val="100000"/>
              </a:lnSpc>
              <a:spcBef>
                <a:spcPts val="0"/>
              </a:spcBef>
              <a:spcAft>
                <a:spcPts val="0"/>
              </a:spcAft>
              <a:buClr>
                <a:schemeClr val="lt1"/>
              </a:buClr>
              <a:buSzPts val="2200"/>
              <a:buFont typeface="Merriweather"/>
              <a:buChar char="●"/>
            </a:pPr>
            <a:r>
              <a:rPr lang="en-US" sz="2200">
                <a:solidFill>
                  <a:schemeClr val="lt1"/>
                </a:solidFill>
                <a:latin typeface="Merriweather"/>
                <a:ea typeface="Merriweather"/>
                <a:cs typeface="Merriweather"/>
                <a:sym typeface="Merriweather"/>
              </a:rPr>
              <a:t>Polycarp--a famous Christian martyr--was, perhaps,  Smyrna and was killed for not renouncing Christ**</a:t>
            </a:r>
            <a:endParaRPr sz="2200">
              <a:solidFill>
                <a:schemeClr val="lt1"/>
              </a:solidFill>
              <a:latin typeface="Merriweather"/>
              <a:ea typeface="Merriweather"/>
              <a:cs typeface="Merriweather"/>
              <a:sym typeface="Merriweather"/>
            </a:endParaRPr>
          </a:p>
        </p:txBody>
      </p:sp>
      <p:sp>
        <p:nvSpPr>
          <p:cNvPr id="105" name="Google Shape;105;p3"/>
          <p:cNvSpPr txBox="1"/>
          <p:nvPr/>
        </p:nvSpPr>
        <p:spPr>
          <a:xfrm>
            <a:off x="5090100" y="5039000"/>
            <a:ext cx="40539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Lora"/>
                <a:ea typeface="Lora"/>
                <a:cs typeface="Lora"/>
                <a:sym typeface="Lora"/>
              </a:rPr>
              <a:t>*Philostratus, Apollonius of Tyana; Strabo, Geography</a:t>
            </a:r>
            <a:endParaRPr sz="1200" b="0" i="0" u="none" strike="noStrike" cap="none">
              <a:solidFill>
                <a:schemeClr val="lt1"/>
              </a:solidFill>
              <a:latin typeface="Lora"/>
              <a:ea typeface="Lora"/>
              <a:cs typeface="Lora"/>
              <a:sym typeface="Lora"/>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Lora"/>
                <a:ea typeface="Lora"/>
                <a:cs typeface="Lora"/>
                <a:sym typeface="Lora"/>
              </a:rPr>
              <a:t>**</a:t>
            </a:r>
            <a:r>
              <a:rPr lang="en-US" sz="1200" b="0" i="1" u="none" strike="noStrike" cap="none">
                <a:solidFill>
                  <a:schemeClr val="lt1"/>
                </a:solidFill>
                <a:latin typeface="Lora"/>
                <a:ea typeface="Lora"/>
                <a:cs typeface="Lora"/>
                <a:sym typeface="Lora"/>
              </a:rPr>
              <a:t>Martyrdom of Polycarp</a:t>
            </a:r>
            <a:r>
              <a:rPr lang="en-US" sz="1200" b="0" i="0" u="none" strike="noStrike" cap="none">
                <a:solidFill>
                  <a:schemeClr val="lt1"/>
                </a:solidFill>
                <a:latin typeface="Lora"/>
                <a:ea typeface="Lora"/>
                <a:cs typeface="Lora"/>
                <a:sym typeface="Lora"/>
              </a:rPr>
              <a:t>, Letter written in  155AD</a:t>
            </a:r>
            <a:endParaRPr sz="1200" b="0" i="0" u="none" strike="noStrike" cap="none">
              <a:solidFill>
                <a:schemeClr val="lt1"/>
              </a:solidFill>
              <a:latin typeface="Lora"/>
              <a:ea typeface="Lora"/>
              <a:cs typeface="Lora"/>
              <a:sym typeface="Lora"/>
            </a:endParaRPr>
          </a:p>
        </p:txBody>
      </p:sp>
    </p:spTree>
  </p:cSld>
  <p:clrMapOvr>
    <a:masterClrMapping/>
  </p:clrMapOvr>
  <p:transition spd="med">
    <p:strips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105dde829f5_0_19"/>
          <p:cNvSpPr txBox="1">
            <a:spLocks noGrp="1"/>
          </p:cNvSpPr>
          <p:nvPr>
            <p:ph type="body" idx="1"/>
          </p:nvPr>
        </p:nvSpPr>
        <p:spPr>
          <a:xfrm>
            <a:off x="278125" y="1044450"/>
            <a:ext cx="8744100" cy="46707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15000"/>
              </a:lnSpc>
              <a:spcBef>
                <a:spcPts val="1200"/>
              </a:spcBef>
              <a:spcAft>
                <a:spcPts val="0"/>
              </a:spcAft>
              <a:buClr>
                <a:schemeClr val="dk1"/>
              </a:buClr>
              <a:buSzPct val="39560"/>
              <a:buNone/>
            </a:pPr>
            <a:r>
              <a:rPr lang="en-US" sz="2780" b="1">
                <a:latin typeface="Merriweather"/>
                <a:ea typeface="Merriweather"/>
                <a:cs typeface="Merriweather"/>
                <a:sym typeface="Merriweather"/>
              </a:rPr>
              <a:t>8 </a:t>
            </a:r>
            <a:r>
              <a:rPr lang="en-US" sz="2780">
                <a:latin typeface="Merriweather"/>
                <a:ea typeface="Merriweather"/>
                <a:cs typeface="Merriweather"/>
                <a:sym typeface="Merriweather"/>
              </a:rPr>
              <a:t>“And to the angel of the church in Smyrna write,</a:t>
            </a:r>
            <a:endParaRPr sz="2780">
              <a:latin typeface="Merriweather"/>
              <a:ea typeface="Merriweather"/>
              <a:cs typeface="Merriweather"/>
              <a:sym typeface="Merriweather"/>
            </a:endParaRPr>
          </a:p>
          <a:p>
            <a:pPr marL="0" lvl="0" indent="0" algn="l" rtl="0">
              <a:lnSpc>
                <a:spcPct val="115000"/>
              </a:lnSpc>
              <a:spcBef>
                <a:spcPts val="1200"/>
              </a:spcBef>
              <a:spcAft>
                <a:spcPts val="0"/>
              </a:spcAft>
              <a:buClr>
                <a:schemeClr val="dk1"/>
              </a:buClr>
              <a:buSzPct val="39560"/>
              <a:buNone/>
            </a:pPr>
            <a:r>
              <a:rPr lang="en-US" sz="2780">
                <a:latin typeface="Merriweather"/>
                <a:ea typeface="Merriweather"/>
                <a:cs typeface="Merriweather"/>
                <a:sym typeface="Merriweather"/>
              </a:rPr>
              <a:t>‘These things says the First and the Last, who was dead, and came to life: </a:t>
            </a:r>
            <a:r>
              <a:rPr lang="en-US" sz="2780" b="1">
                <a:latin typeface="Merriweather"/>
                <a:ea typeface="Merriweather"/>
                <a:cs typeface="Merriweather"/>
                <a:sym typeface="Merriweather"/>
              </a:rPr>
              <a:t>9 </a:t>
            </a:r>
            <a:r>
              <a:rPr lang="en-US" sz="2780">
                <a:latin typeface="Merriweather"/>
                <a:ea typeface="Merriweather"/>
                <a:cs typeface="Merriweather"/>
                <a:sym typeface="Merriweather"/>
              </a:rPr>
              <a:t>“I know your works, tribulation, and poverty (but you are rich); and I know the blasphemy of those who say they are Jews and are not, but are a synagogue of Satan. </a:t>
            </a:r>
            <a:r>
              <a:rPr lang="en-US" sz="2780" b="1">
                <a:latin typeface="Merriweather"/>
                <a:ea typeface="Merriweather"/>
                <a:cs typeface="Merriweather"/>
                <a:sym typeface="Merriweather"/>
              </a:rPr>
              <a:t>10 </a:t>
            </a:r>
            <a:r>
              <a:rPr lang="en-US" sz="2780">
                <a:latin typeface="Merriweather"/>
                <a:ea typeface="Merriweather"/>
                <a:cs typeface="Merriweather"/>
                <a:sym typeface="Merriweather"/>
              </a:rPr>
              <a:t>Do not fear any of those things which you are about to suffer. Indeed, the devil is about to throw some of you into prison, that you may be tested, and you will have tribulation ten days. Be faithful until death, and I will give you the crown of life.</a:t>
            </a:r>
            <a:endParaRPr sz="2780">
              <a:latin typeface="Merriweather"/>
              <a:ea typeface="Merriweather"/>
              <a:cs typeface="Merriweather"/>
              <a:sym typeface="Merriweather"/>
            </a:endParaRPr>
          </a:p>
          <a:p>
            <a:pPr marL="0" lvl="0" indent="0" algn="l" rtl="0">
              <a:lnSpc>
                <a:spcPct val="115000"/>
              </a:lnSpc>
              <a:spcBef>
                <a:spcPts val="1200"/>
              </a:spcBef>
              <a:spcAft>
                <a:spcPts val="0"/>
              </a:spcAft>
              <a:buClr>
                <a:schemeClr val="dk1"/>
              </a:buClr>
              <a:buSzPct val="39560"/>
              <a:buNone/>
            </a:pPr>
            <a:r>
              <a:rPr lang="en-US" sz="2780" b="1">
                <a:latin typeface="Merriweather"/>
                <a:ea typeface="Merriweather"/>
                <a:cs typeface="Merriweather"/>
                <a:sym typeface="Merriweather"/>
              </a:rPr>
              <a:t>11 </a:t>
            </a:r>
            <a:r>
              <a:rPr lang="en-US" sz="2780">
                <a:latin typeface="Merriweather"/>
                <a:ea typeface="Merriweather"/>
                <a:cs typeface="Merriweather"/>
                <a:sym typeface="Merriweather"/>
              </a:rPr>
              <a:t>“He who has an ear, let him hear what the Spirit says to the churches. He who overcomes shall not be hurt by the second death.” ’</a:t>
            </a:r>
            <a:endParaRPr sz="2780">
              <a:latin typeface="Merriweather"/>
              <a:ea typeface="Merriweather"/>
              <a:cs typeface="Merriweather"/>
              <a:sym typeface="Merriweather"/>
            </a:endParaRPr>
          </a:p>
          <a:p>
            <a:pPr marL="171450" lvl="0" indent="0" algn="l" rtl="0">
              <a:lnSpc>
                <a:spcPct val="90000"/>
              </a:lnSpc>
              <a:spcBef>
                <a:spcPts val="1200"/>
              </a:spcBef>
              <a:spcAft>
                <a:spcPts val="0"/>
              </a:spcAft>
              <a:buClr>
                <a:schemeClr val="lt1"/>
              </a:buClr>
              <a:buSzPct val="100000"/>
              <a:buNone/>
            </a:pPr>
            <a:endParaRPr/>
          </a:p>
        </p:txBody>
      </p:sp>
      <p:sp>
        <p:nvSpPr>
          <p:cNvPr id="111" name="Google Shape;111;g105dde829f5_0_19"/>
          <p:cNvSpPr txBox="1">
            <a:spLocks noGrp="1"/>
          </p:cNvSpPr>
          <p:nvPr>
            <p:ph type="title"/>
          </p:nvPr>
        </p:nvSpPr>
        <p:spPr>
          <a:xfrm>
            <a:off x="278125" y="-4"/>
            <a:ext cx="7886700" cy="1104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Calibri"/>
              <a:buNone/>
            </a:pPr>
            <a:r>
              <a:rPr lang="en-US" sz="3200" b="1">
                <a:solidFill>
                  <a:schemeClr val="accent2"/>
                </a:solidFill>
                <a:latin typeface="Merriweather"/>
                <a:ea typeface="Merriweather"/>
                <a:cs typeface="Merriweather"/>
                <a:sym typeface="Merriweather"/>
              </a:rPr>
              <a:t>Message to Smyrna (Rev. 2:8-11)</a:t>
            </a:r>
            <a:endParaRPr sz="3200" b="1">
              <a:solidFill>
                <a:schemeClr val="accent2"/>
              </a:solidFill>
              <a:latin typeface="Merriweather"/>
              <a:ea typeface="Merriweather"/>
              <a:cs typeface="Merriweather"/>
              <a:sym typeface="Merriweathe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10717f4d21c_0_10"/>
          <p:cNvSpPr txBox="1">
            <a:spLocks noGrp="1"/>
          </p:cNvSpPr>
          <p:nvPr>
            <p:ph type="body" idx="1"/>
          </p:nvPr>
        </p:nvSpPr>
        <p:spPr>
          <a:xfrm>
            <a:off x="278125" y="1044450"/>
            <a:ext cx="8744100" cy="46707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15000"/>
              </a:lnSpc>
              <a:spcBef>
                <a:spcPts val="1200"/>
              </a:spcBef>
              <a:spcAft>
                <a:spcPts val="0"/>
              </a:spcAft>
              <a:buClr>
                <a:schemeClr val="dk1"/>
              </a:buClr>
              <a:buSzPct val="39560"/>
              <a:buNone/>
            </a:pPr>
            <a:r>
              <a:rPr lang="en-US" sz="2780" b="1">
                <a:latin typeface="Merriweather"/>
                <a:ea typeface="Merriweather"/>
                <a:cs typeface="Merriweather"/>
                <a:sym typeface="Merriweather"/>
              </a:rPr>
              <a:t>8 </a:t>
            </a:r>
            <a:r>
              <a:rPr lang="en-US" sz="2780">
                <a:latin typeface="Merriweather"/>
                <a:ea typeface="Merriweather"/>
                <a:cs typeface="Merriweather"/>
                <a:sym typeface="Merriweather"/>
              </a:rPr>
              <a:t>“And to the angel of the church in Smyrna write,</a:t>
            </a:r>
            <a:endParaRPr sz="2780">
              <a:latin typeface="Merriweather"/>
              <a:ea typeface="Merriweather"/>
              <a:cs typeface="Merriweather"/>
              <a:sym typeface="Merriweather"/>
            </a:endParaRPr>
          </a:p>
          <a:p>
            <a:pPr marL="0" lvl="0" indent="0" algn="l" rtl="0">
              <a:lnSpc>
                <a:spcPct val="115000"/>
              </a:lnSpc>
              <a:spcBef>
                <a:spcPts val="1200"/>
              </a:spcBef>
              <a:spcAft>
                <a:spcPts val="0"/>
              </a:spcAft>
              <a:buClr>
                <a:schemeClr val="dk1"/>
              </a:buClr>
              <a:buSzPct val="39560"/>
              <a:buNone/>
            </a:pPr>
            <a:r>
              <a:rPr lang="en-US" sz="2780">
                <a:latin typeface="Merriweather"/>
                <a:ea typeface="Merriweather"/>
                <a:cs typeface="Merriweather"/>
                <a:sym typeface="Merriweather"/>
              </a:rPr>
              <a:t>‘These things says the First and the Last, who was dead, and came to life: </a:t>
            </a:r>
            <a:r>
              <a:rPr lang="en-US" sz="2780" b="1">
                <a:latin typeface="Merriweather"/>
                <a:ea typeface="Merriweather"/>
                <a:cs typeface="Merriweather"/>
                <a:sym typeface="Merriweather"/>
              </a:rPr>
              <a:t>9 </a:t>
            </a:r>
            <a:r>
              <a:rPr lang="en-US" sz="2780">
                <a:latin typeface="Merriweather"/>
                <a:ea typeface="Merriweather"/>
                <a:cs typeface="Merriweather"/>
                <a:sym typeface="Merriweather"/>
              </a:rPr>
              <a:t>“</a:t>
            </a:r>
            <a:r>
              <a:rPr lang="en-US" sz="2780" b="1" u="sng">
                <a:solidFill>
                  <a:srgbClr val="FFFF00"/>
                </a:solidFill>
                <a:latin typeface="Merriweather"/>
                <a:ea typeface="Merriweather"/>
                <a:cs typeface="Merriweather"/>
                <a:sym typeface="Merriweather"/>
              </a:rPr>
              <a:t>I know</a:t>
            </a:r>
            <a:r>
              <a:rPr lang="en-US" sz="2780">
                <a:latin typeface="Merriweather"/>
                <a:ea typeface="Merriweather"/>
                <a:cs typeface="Merriweather"/>
                <a:sym typeface="Merriweather"/>
              </a:rPr>
              <a:t> your works, tribulation, and poverty (but you are rich); and </a:t>
            </a:r>
            <a:r>
              <a:rPr lang="en-US" sz="2780" b="1" u="sng">
                <a:solidFill>
                  <a:srgbClr val="FFFF00"/>
                </a:solidFill>
                <a:latin typeface="Merriweather"/>
                <a:ea typeface="Merriweather"/>
                <a:cs typeface="Merriweather"/>
                <a:sym typeface="Merriweather"/>
              </a:rPr>
              <a:t>I know</a:t>
            </a:r>
            <a:r>
              <a:rPr lang="en-US" sz="2780">
                <a:latin typeface="Merriweather"/>
                <a:ea typeface="Merriweather"/>
                <a:cs typeface="Merriweather"/>
                <a:sym typeface="Merriweather"/>
              </a:rPr>
              <a:t> the blasphemy of those who say they are Jews and are not, but are a synagogue of Satan. </a:t>
            </a:r>
            <a:r>
              <a:rPr lang="en-US" sz="2780" b="1">
                <a:latin typeface="Merriweather"/>
                <a:ea typeface="Merriweather"/>
                <a:cs typeface="Merriweather"/>
                <a:sym typeface="Merriweather"/>
              </a:rPr>
              <a:t>10 </a:t>
            </a:r>
            <a:r>
              <a:rPr lang="en-US" sz="2780">
                <a:latin typeface="Merriweather"/>
                <a:ea typeface="Merriweather"/>
                <a:cs typeface="Merriweather"/>
                <a:sym typeface="Merriweather"/>
              </a:rPr>
              <a:t>Do not fear any of those things which you are about to suffer. Indeed, the devil is about to throw some of you into prison, that you may be tested, and you will have tribulation ten days. Be faithful until death, and I will give you the crown of life.</a:t>
            </a:r>
            <a:endParaRPr sz="2780">
              <a:latin typeface="Merriweather"/>
              <a:ea typeface="Merriweather"/>
              <a:cs typeface="Merriweather"/>
              <a:sym typeface="Merriweather"/>
            </a:endParaRPr>
          </a:p>
          <a:p>
            <a:pPr marL="0" lvl="0" indent="0" algn="l" rtl="0">
              <a:lnSpc>
                <a:spcPct val="115000"/>
              </a:lnSpc>
              <a:spcBef>
                <a:spcPts val="1200"/>
              </a:spcBef>
              <a:spcAft>
                <a:spcPts val="0"/>
              </a:spcAft>
              <a:buClr>
                <a:schemeClr val="dk1"/>
              </a:buClr>
              <a:buSzPct val="39560"/>
              <a:buNone/>
            </a:pPr>
            <a:r>
              <a:rPr lang="en-US" sz="2780" b="1">
                <a:latin typeface="Merriweather"/>
                <a:ea typeface="Merriweather"/>
                <a:cs typeface="Merriweather"/>
                <a:sym typeface="Merriweather"/>
              </a:rPr>
              <a:t>11 </a:t>
            </a:r>
            <a:r>
              <a:rPr lang="en-US" sz="2780">
                <a:latin typeface="Merriweather"/>
                <a:ea typeface="Merriweather"/>
                <a:cs typeface="Merriweather"/>
                <a:sym typeface="Merriweather"/>
              </a:rPr>
              <a:t>“He who has an ear, let him hear what the Spirit says to the churches. He who overcomes shall not be hurt by the second death.” ’</a:t>
            </a:r>
            <a:endParaRPr sz="2780">
              <a:latin typeface="Merriweather"/>
              <a:ea typeface="Merriweather"/>
              <a:cs typeface="Merriweather"/>
              <a:sym typeface="Merriweather"/>
            </a:endParaRPr>
          </a:p>
          <a:p>
            <a:pPr marL="171450" lvl="0" indent="0" algn="l" rtl="0">
              <a:lnSpc>
                <a:spcPct val="90000"/>
              </a:lnSpc>
              <a:spcBef>
                <a:spcPts val="1200"/>
              </a:spcBef>
              <a:spcAft>
                <a:spcPts val="0"/>
              </a:spcAft>
              <a:buClr>
                <a:schemeClr val="lt1"/>
              </a:buClr>
              <a:buSzPct val="100000"/>
              <a:buNone/>
            </a:pPr>
            <a:endParaRPr/>
          </a:p>
        </p:txBody>
      </p:sp>
      <p:sp>
        <p:nvSpPr>
          <p:cNvPr id="117" name="Google Shape;117;g10717f4d21c_0_10"/>
          <p:cNvSpPr txBox="1">
            <a:spLocks noGrp="1"/>
          </p:cNvSpPr>
          <p:nvPr>
            <p:ph type="title"/>
          </p:nvPr>
        </p:nvSpPr>
        <p:spPr>
          <a:xfrm>
            <a:off x="278125" y="-4"/>
            <a:ext cx="7886700" cy="1104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Calibri"/>
              <a:buNone/>
            </a:pPr>
            <a:r>
              <a:rPr lang="en-US" sz="3200" b="1">
                <a:solidFill>
                  <a:schemeClr val="accent2"/>
                </a:solidFill>
                <a:latin typeface="Merriweather"/>
                <a:ea typeface="Merriweather"/>
                <a:cs typeface="Merriweather"/>
                <a:sym typeface="Merriweather"/>
              </a:rPr>
              <a:t>Message to Smyrna (Rev. 2:8-11)</a:t>
            </a:r>
            <a:endParaRPr sz="3200" b="1">
              <a:solidFill>
                <a:schemeClr val="accent2"/>
              </a:solidFill>
              <a:latin typeface="Merriweather"/>
              <a:ea typeface="Merriweather"/>
              <a:cs typeface="Merriweather"/>
              <a:sym typeface="Merriweathe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g105dde829f5_0_43"/>
          <p:cNvPicPr preferRelativeResize="0"/>
          <p:nvPr/>
        </p:nvPicPr>
        <p:blipFill rotWithShape="1">
          <a:blip r:embed="rId3">
            <a:alphaModFix/>
          </a:blip>
          <a:srcRect/>
          <a:stretch/>
        </p:blipFill>
        <p:spPr>
          <a:xfrm>
            <a:off x="0" y="0"/>
            <a:ext cx="9144001" cy="5715001"/>
          </a:xfrm>
          <a:prstGeom prst="rect">
            <a:avLst/>
          </a:prstGeom>
          <a:noFill/>
          <a:ln>
            <a:noFill/>
          </a:ln>
        </p:spPr>
      </p:pic>
      <p:sp>
        <p:nvSpPr>
          <p:cNvPr id="123" name="Google Shape;123;g105dde829f5_0_43"/>
          <p:cNvSpPr txBox="1">
            <a:spLocks noGrp="1"/>
          </p:cNvSpPr>
          <p:nvPr>
            <p:ph type="title"/>
          </p:nvPr>
        </p:nvSpPr>
        <p:spPr>
          <a:xfrm>
            <a:off x="369575" y="-5"/>
            <a:ext cx="7886700" cy="108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b="1">
                <a:solidFill>
                  <a:schemeClr val="accent5"/>
                </a:solidFill>
                <a:latin typeface="Merriweather"/>
                <a:ea typeface="Merriweather"/>
                <a:cs typeface="Merriweather"/>
                <a:sym typeface="Merriweather"/>
              </a:rPr>
              <a:t>“I know…”</a:t>
            </a:r>
            <a:endParaRPr b="1">
              <a:solidFill>
                <a:schemeClr val="accent5"/>
              </a:solidFill>
              <a:latin typeface="Merriweather"/>
              <a:ea typeface="Merriweather"/>
              <a:cs typeface="Merriweather"/>
              <a:sym typeface="Merriweather"/>
            </a:endParaRPr>
          </a:p>
        </p:txBody>
      </p:sp>
      <p:sp>
        <p:nvSpPr>
          <p:cNvPr id="124" name="Google Shape;124;g105dde829f5_0_43"/>
          <p:cNvSpPr txBox="1"/>
          <p:nvPr/>
        </p:nvSpPr>
        <p:spPr>
          <a:xfrm>
            <a:off x="369575" y="1082100"/>
            <a:ext cx="8746200" cy="370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500" b="1">
                <a:solidFill>
                  <a:schemeClr val="lt1"/>
                </a:solidFill>
                <a:latin typeface="Merriweather"/>
                <a:ea typeface="Merriweather"/>
                <a:cs typeface="Merriweather"/>
                <a:sym typeface="Merriweather"/>
              </a:rPr>
              <a:t>“I know your works [and] tribulation…”</a:t>
            </a:r>
            <a:endParaRPr sz="2500" b="1">
              <a:solidFill>
                <a:schemeClr val="lt1"/>
              </a:solidFill>
              <a:latin typeface="Merriweather"/>
              <a:ea typeface="Merriweather"/>
              <a:cs typeface="Merriweather"/>
              <a:sym typeface="Merriweather"/>
            </a:endParaRPr>
          </a:p>
          <a:p>
            <a:pPr marL="457200" lvl="0" indent="-368300" algn="l" rtl="0">
              <a:spcBef>
                <a:spcPts val="0"/>
              </a:spcBef>
              <a:spcAft>
                <a:spcPts val="0"/>
              </a:spcAft>
              <a:buClr>
                <a:schemeClr val="lt1"/>
              </a:buClr>
              <a:buSzPts val="2200"/>
              <a:buFont typeface="Merriweather"/>
              <a:buChar char="●"/>
            </a:pPr>
            <a:r>
              <a:rPr lang="en-US" sz="2200">
                <a:solidFill>
                  <a:schemeClr val="lt1"/>
                </a:solidFill>
                <a:latin typeface="Merriweather"/>
                <a:ea typeface="Merriweather"/>
                <a:cs typeface="Merriweather"/>
                <a:sym typeface="Merriweather"/>
              </a:rPr>
              <a:t>Tribulation: </a:t>
            </a:r>
            <a:r>
              <a:rPr lang="en-US" sz="2200" i="1">
                <a:solidFill>
                  <a:schemeClr val="lt1"/>
                </a:solidFill>
                <a:latin typeface="Merriweather"/>
                <a:ea typeface="Merriweather"/>
                <a:cs typeface="Merriweather"/>
                <a:sym typeface="Merriweather"/>
              </a:rPr>
              <a:t>thlipsis - </a:t>
            </a:r>
            <a:r>
              <a:rPr lang="en-US" sz="2200">
                <a:solidFill>
                  <a:schemeClr val="lt1"/>
                </a:solidFill>
                <a:latin typeface="Merriweather"/>
                <a:ea typeface="Merriweather"/>
                <a:cs typeface="Merriweather"/>
                <a:sym typeface="Merriweather"/>
              </a:rPr>
              <a:t>a pressing or pressure</a:t>
            </a:r>
            <a:endParaRPr sz="2200">
              <a:solidFill>
                <a:schemeClr val="lt1"/>
              </a:solidFill>
              <a:latin typeface="Merriweather"/>
              <a:ea typeface="Merriweather"/>
              <a:cs typeface="Merriweather"/>
              <a:sym typeface="Merriweather"/>
            </a:endParaRPr>
          </a:p>
          <a:p>
            <a:pPr marL="0" lvl="0" indent="0" algn="l" rtl="0">
              <a:spcBef>
                <a:spcPts val="0"/>
              </a:spcBef>
              <a:spcAft>
                <a:spcPts val="0"/>
              </a:spcAft>
              <a:buNone/>
            </a:pPr>
            <a:endParaRPr sz="2500" b="1">
              <a:solidFill>
                <a:schemeClr val="lt1"/>
              </a:solidFill>
              <a:latin typeface="Merriweather"/>
              <a:ea typeface="Merriweather"/>
              <a:cs typeface="Merriweather"/>
              <a:sym typeface="Merriweather"/>
            </a:endParaRPr>
          </a:p>
          <a:p>
            <a:pPr marL="0" lvl="0" indent="0" algn="l" rtl="0">
              <a:spcBef>
                <a:spcPts val="0"/>
              </a:spcBef>
              <a:spcAft>
                <a:spcPts val="0"/>
              </a:spcAft>
              <a:buNone/>
            </a:pPr>
            <a:r>
              <a:rPr lang="en-US" sz="2500" b="1">
                <a:solidFill>
                  <a:schemeClr val="lt1"/>
                </a:solidFill>
                <a:latin typeface="Merriweather"/>
                <a:ea typeface="Merriweather"/>
                <a:cs typeface="Merriweather"/>
                <a:sym typeface="Merriweather"/>
              </a:rPr>
              <a:t>Things are not as they seem:</a:t>
            </a:r>
            <a:endParaRPr sz="2500" b="1">
              <a:solidFill>
                <a:schemeClr val="lt1"/>
              </a:solidFill>
              <a:latin typeface="Merriweather"/>
              <a:ea typeface="Merriweather"/>
              <a:cs typeface="Merriweather"/>
              <a:sym typeface="Merriweather"/>
            </a:endParaRPr>
          </a:p>
          <a:p>
            <a:pPr marL="457200" lvl="0" indent="-368300" algn="l" rtl="0">
              <a:spcBef>
                <a:spcPts val="0"/>
              </a:spcBef>
              <a:spcAft>
                <a:spcPts val="0"/>
              </a:spcAft>
              <a:buClr>
                <a:schemeClr val="lt1"/>
              </a:buClr>
              <a:buSzPts val="2200"/>
              <a:buFont typeface="Merriweather"/>
              <a:buChar char="●"/>
            </a:pPr>
            <a:r>
              <a:rPr lang="en-US" sz="2200">
                <a:solidFill>
                  <a:schemeClr val="lt1"/>
                </a:solidFill>
                <a:latin typeface="Merriweather"/>
                <a:ea typeface="Merriweather"/>
                <a:cs typeface="Merriweather"/>
                <a:sym typeface="Merriweather"/>
              </a:rPr>
              <a:t>“I know your…poverty”</a:t>
            </a:r>
            <a:endParaRPr sz="2200">
              <a:solidFill>
                <a:schemeClr val="lt1"/>
              </a:solidFill>
              <a:latin typeface="Merriweather"/>
              <a:ea typeface="Merriweather"/>
              <a:cs typeface="Merriweather"/>
              <a:sym typeface="Merriweather"/>
            </a:endParaRPr>
          </a:p>
          <a:p>
            <a:pPr marL="914400" lvl="1" indent="-368300" algn="l" rtl="0">
              <a:spcBef>
                <a:spcPts val="0"/>
              </a:spcBef>
              <a:spcAft>
                <a:spcPts val="0"/>
              </a:spcAft>
              <a:buClr>
                <a:schemeClr val="lt1"/>
              </a:buClr>
              <a:buSzPts val="2200"/>
              <a:buFont typeface="Merriweather"/>
              <a:buChar char="○"/>
            </a:pPr>
            <a:r>
              <a:rPr lang="en-US" sz="2200">
                <a:solidFill>
                  <a:schemeClr val="lt1"/>
                </a:solidFill>
                <a:latin typeface="Merriweather"/>
                <a:ea typeface="Merriweather"/>
                <a:cs typeface="Merriweather"/>
                <a:sym typeface="Merriweather"/>
              </a:rPr>
              <a:t>“But you are rich”</a:t>
            </a:r>
            <a:endParaRPr sz="2200">
              <a:solidFill>
                <a:schemeClr val="lt1"/>
              </a:solidFill>
              <a:latin typeface="Merriweather"/>
              <a:ea typeface="Merriweather"/>
              <a:cs typeface="Merriweather"/>
              <a:sym typeface="Merriweather"/>
            </a:endParaRPr>
          </a:p>
          <a:p>
            <a:pPr marL="457200" lvl="0" indent="0" algn="l" rtl="0">
              <a:spcBef>
                <a:spcPts val="0"/>
              </a:spcBef>
              <a:spcAft>
                <a:spcPts val="0"/>
              </a:spcAft>
              <a:buNone/>
            </a:pPr>
            <a:endParaRPr sz="2200">
              <a:solidFill>
                <a:schemeClr val="lt1"/>
              </a:solidFill>
              <a:latin typeface="Merriweather"/>
              <a:ea typeface="Merriweather"/>
              <a:cs typeface="Merriweather"/>
              <a:sym typeface="Merriweather"/>
            </a:endParaRPr>
          </a:p>
          <a:p>
            <a:pPr marL="457200" lvl="0" indent="0" algn="l" rtl="0">
              <a:spcBef>
                <a:spcPts val="0"/>
              </a:spcBef>
              <a:spcAft>
                <a:spcPts val="0"/>
              </a:spcAft>
              <a:buNone/>
            </a:pPr>
            <a:endParaRPr sz="2200">
              <a:solidFill>
                <a:schemeClr val="lt1"/>
              </a:solidFill>
              <a:latin typeface="Merriweather"/>
              <a:ea typeface="Merriweather"/>
              <a:cs typeface="Merriweather"/>
              <a:sym typeface="Merriweather"/>
            </a:endParaRPr>
          </a:p>
          <a:p>
            <a:pPr marL="457200" lvl="0" indent="-368300" algn="l" rtl="0">
              <a:spcBef>
                <a:spcPts val="0"/>
              </a:spcBef>
              <a:spcAft>
                <a:spcPts val="0"/>
              </a:spcAft>
              <a:buClr>
                <a:schemeClr val="lt1"/>
              </a:buClr>
              <a:buSzPts val="2200"/>
              <a:buFont typeface="Merriweather"/>
              <a:buChar char="●"/>
            </a:pPr>
            <a:r>
              <a:rPr lang="en-US" sz="2200">
                <a:solidFill>
                  <a:schemeClr val="lt1"/>
                </a:solidFill>
                <a:latin typeface="Merriweather"/>
                <a:ea typeface="Merriweather"/>
                <a:cs typeface="Merriweather"/>
                <a:sym typeface="Merriweather"/>
              </a:rPr>
              <a:t>“I know…those who say…they are Jews”</a:t>
            </a:r>
            <a:endParaRPr sz="2200">
              <a:solidFill>
                <a:schemeClr val="lt1"/>
              </a:solidFill>
              <a:latin typeface="Merriweather"/>
              <a:ea typeface="Merriweather"/>
              <a:cs typeface="Merriweather"/>
              <a:sym typeface="Merriweather"/>
            </a:endParaRPr>
          </a:p>
          <a:p>
            <a:pPr marL="914400" lvl="1" indent="-368300" algn="l" rtl="0">
              <a:spcBef>
                <a:spcPts val="0"/>
              </a:spcBef>
              <a:spcAft>
                <a:spcPts val="0"/>
              </a:spcAft>
              <a:buClr>
                <a:schemeClr val="lt1"/>
              </a:buClr>
              <a:buSzPts val="2200"/>
              <a:buFont typeface="Merriweather"/>
              <a:buChar char="○"/>
            </a:pPr>
            <a:r>
              <a:rPr lang="en-US" sz="2200">
                <a:solidFill>
                  <a:schemeClr val="lt1"/>
                </a:solidFill>
                <a:latin typeface="Merriweather"/>
                <a:ea typeface="Merriweather"/>
                <a:cs typeface="Merriweather"/>
                <a:sym typeface="Merriweather"/>
              </a:rPr>
              <a:t>“But are a synagogue of Satan.”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xEl>
                                              <p:pRg st="0" end="0"/>
                                            </p:txEl>
                                          </p:spTgt>
                                        </p:tgtEl>
                                        <p:attrNameLst>
                                          <p:attrName>style.visibility</p:attrName>
                                        </p:attrNameLst>
                                      </p:cBhvr>
                                      <p:to>
                                        <p:strVal val="visible"/>
                                      </p:to>
                                    </p:set>
                                    <p:animEffect transition="in" filter="fade">
                                      <p:cBhvr>
                                        <p:cTn id="7" dur="1000"/>
                                        <p:tgtEl>
                                          <p:spTgt spid="1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4">
                                            <p:txEl>
                                              <p:pRg st="1" end="1"/>
                                            </p:txEl>
                                          </p:spTgt>
                                        </p:tgtEl>
                                        <p:attrNameLst>
                                          <p:attrName>style.visibility</p:attrName>
                                        </p:attrNameLst>
                                      </p:cBhvr>
                                      <p:to>
                                        <p:strVal val="visible"/>
                                      </p:to>
                                    </p:set>
                                    <p:animEffect transition="in" filter="fade">
                                      <p:cBhvr>
                                        <p:cTn id="12" dur="1000"/>
                                        <p:tgtEl>
                                          <p:spTgt spid="1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4">
                                            <p:txEl>
                                              <p:pRg st="2" end="2"/>
                                            </p:txEl>
                                          </p:spTgt>
                                        </p:tgtEl>
                                        <p:attrNameLst>
                                          <p:attrName>style.visibility</p:attrName>
                                        </p:attrNameLst>
                                      </p:cBhvr>
                                      <p:to>
                                        <p:strVal val="visible"/>
                                      </p:to>
                                    </p:set>
                                    <p:animEffect transition="in" filter="fade">
                                      <p:cBhvr>
                                        <p:cTn id="17" dur="1000"/>
                                        <p:tgtEl>
                                          <p:spTgt spid="1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4">
                                            <p:txEl>
                                              <p:pRg st="3" end="3"/>
                                            </p:txEl>
                                          </p:spTgt>
                                        </p:tgtEl>
                                        <p:attrNameLst>
                                          <p:attrName>style.visibility</p:attrName>
                                        </p:attrNameLst>
                                      </p:cBhvr>
                                      <p:to>
                                        <p:strVal val="visible"/>
                                      </p:to>
                                    </p:set>
                                    <p:animEffect transition="in" filter="fade">
                                      <p:cBhvr>
                                        <p:cTn id="22" dur="1000"/>
                                        <p:tgtEl>
                                          <p:spTgt spid="12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4">
                                            <p:txEl>
                                              <p:pRg st="4" end="4"/>
                                            </p:txEl>
                                          </p:spTgt>
                                        </p:tgtEl>
                                        <p:attrNameLst>
                                          <p:attrName>style.visibility</p:attrName>
                                        </p:attrNameLst>
                                      </p:cBhvr>
                                      <p:to>
                                        <p:strVal val="visible"/>
                                      </p:to>
                                    </p:set>
                                    <p:animEffect transition="in" filter="fade">
                                      <p:cBhvr>
                                        <p:cTn id="27" dur="1000"/>
                                        <p:tgtEl>
                                          <p:spTgt spid="12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4">
                                            <p:txEl>
                                              <p:pRg st="5" end="5"/>
                                            </p:txEl>
                                          </p:spTgt>
                                        </p:tgtEl>
                                        <p:attrNameLst>
                                          <p:attrName>style.visibility</p:attrName>
                                        </p:attrNameLst>
                                      </p:cBhvr>
                                      <p:to>
                                        <p:strVal val="visible"/>
                                      </p:to>
                                    </p:set>
                                    <p:animEffect transition="in" filter="fade">
                                      <p:cBhvr>
                                        <p:cTn id="32" dur="1000"/>
                                        <p:tgtEl>
                                          <p:spTgt spid="12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4">
                                            <p:txEl>
                                              <p:pRg st="6" end="6"/>
                                            </p:txEl>
                                          </p:spTgt>
                                        </p:tgtEl>
                                        <p:attrNameLst>
                                          <p:attrName>style.visibility</p:attrName>
                                        </p:attrNameLst>
                                      </p:cBhvr>
                                      <p:to>
                                        <p:strVal val="visible"/>
                                      </p:to>
                                    </p:set>
                                    <p:animEffect transition="in" filter="fade">
                                      <p:cBhvr>
                                        <p:cTn id="37" dur="1000"/>
                                        <p:tgtEl>
                                          <p:spTgt spid="12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4">
                                            <p:txEl>
                                              <p:pRg st="7" end="7"/>
                                            </p:txEl>
                                          </p:spTgt>
                                        </p:tgtEl>
                                        <p:attrNameLst>
                                          <p:attrName>style.visibility</p:attrName>
                                        </p:attrNameLst>
                                      </p:cBhvr>
                                      <p:to>
                                        <p:strVal val="visible"/>
                                      </p:to>
                                    </p:set>
                                    <p:animEffect transition="in" filter="fade">
                                      <p:cBhvr>
                                        <p:cTn id="42" dur="1000"/>
                                        <p:tgtEl>
                                          <p:spTgt spid="12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4">
                                            <p:txEl>
                                              <p:pRg st="8" end="8"/>
                                            </p:txEl>
                                          </p:spTgt>
                                        </p:tgtEl>
                                        <p:attrNameLst>
                                          <p:attrName>style.visibility</p:attrName>
                                        </p:attrNameLst>
                                      </p:cBhvr>
                                      <p:to>
                                        <p:strVal val="visible"/>
                                      </p:to>
                                    </p:set>
                                    <p:animEffect transition="in" filter="fade">
                                      <p:cBhvr>
                                        <p:cTn id="47" dur="1000"/>
                                        <p:tgtEl>
                                          <p:spTgt spid="12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4">
                                            <p:txEl>
                                              <p:pRg st="9" end="9"/>
                                            </p:txEl>
                                          </p:spTgt>
                                        </p:tgtEl>
                                        <p:attrNameLst>
                                          <p:attrName>style.visibility</p:attrName>
                                        </p:attrNameLst>
                                      </p:cBhvr>
                                      <p:to>
                                        <p:strVal val="visible"/>
                                      </p:to>
                                    </p:set>
                                    <p:animEffect transition="in" filter="fade">
                                      <p:cBhvr>
                                        <p:cTn id="52" dur="1000"/>
                                        <p:tgtEl>
                                          <p:spTgt spid="12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105dde829f5_0_33"/>
          <p:cNvSpPr txBox="1">
            <a:spLocks noGrp="1"/>
          </p:cNvSpPr>
          <p:nvPr>
            <p:ph type="body" idx="1"/>
          </p:nvPr>
        </p:nvSpPr>
        <p:spPr>
          <a:xfrm>
            <a:off x="278125" y="1044450"/>
            <a:ext cx="8744100" cy="46707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15000"/>
              </a:lnSpc>
              <a:spcBef>
                <a:spcPts val="1200"/>
              </a:spcBef>
              <a:spcAft>
                <a:spcPts val="0"/>
              </a:spcAft>
              <a:buClr>
                <a:schemeClr val="dk1"/>
              </a:buClr>
              <a:buSzPct val="39560"/>
              <a:buNone/>
            </a:pPr>
            <a:r>
              <a:rPr lang="en-US" sz="2780" b="1">
                <a:latin typeface="Merriweather"/>
                <a:ea typeface="Merriweather"/>
                <a:cs typeface="Merriweather"/>
                <a:sym typeface="Merriweather"/>
              </a:rPr>
              <a:t>8 </a:t>
            </a:r>
            <a:r>
              <a:rPr lang="en-US" sz="2780">
                <a:latin typeface="Merriweather"/>
                <a:ea typeface="Merriweather"/>
                <a:cs typeface="Merriweather"/>
                <a:sym typeface="Merriweather"/>
              </a:rPr>
              <a:t>“And to the angel of the church in Smyrna write,</a:t>
            </a:r>
            <a:endParaRPr sz="2780">
              <a:latin typeface="Merriweather"/>
              <a:ea typeface="Merriweather"/>
              <a:cs typeface="Merriweather"/>
              <a:sym typeface="Merriweather"/>
            </a:endParaRPr>
          </a:p>
          <a:p>
            <a:pPr marL="0" lvl="0" indent="0" algn="l" rtl="0">
              <a:lnSpc>
                <a:spcPct val="115000"/>
              </a:lnSpc>
              <a:spcBef>
                <a:spcPts val="1200"/>
              </a:spcBef>
              <a:spcAft>
                <a:spcPts val="0"/>
              </a:spcAft>
              <a:buClr>
                <a:schemeClr val="dk1"/>
              </a:buClr>
              <a:buSzPct val="39560"/>
              <a:buNone/>
            </a:pPr>
            <a:r>
              <a:rPr lang="en-US" sz="2780">
                <a:latin typeface="Merriweather"/>
                <a:ea typeface="Merriweather"/>
                <a:cs typeface="Merriweather"/>
                <a:sym typeface="Merriweather"/>
              </a:rPr>
              <a:t>‘These things says the First and the Last, who was dead, and came to life: </a:t>
            </a:r>
            <a:r>
              <a:rPr lang="en-US" sz="2780" b="1">
                <a:latin typeface="Merriweather"/>
                <a:ea typeface="Merriweather"/>
                <a:cs typeface="Merriweather"/>
                <a:sym typeface="Merriweather"/>
              </a:rPr>
              <a:t>9 </a:t>
            </a:r>
            <a:r>
              <a:rPr lang="en-US" sz="2780">
                <a:latin typeface="Merriweather"/>
                <a:ea typeface="Merriweather"/>
                <a:cs typeface="Merriweather"/>
                <a:sym typeface="Merriweather"/>
              </a:rPr>
              <a:t>“I know your works, tribulation, and poverty (but you are rich); and I know the blasphemy of those who say they are Jews and are not, but are a synagogue of Satan. </a:t>
            </a:r>
            <a:r>
              <a:rPr lang="en-US" sz="2780" b="1">
                <a:latin typeface="Merriweather"/>
                <a:ea typeface="Merriweather"/>
                <a:cs typeface="Merriweather"/>
                <a:sym typeface="Merriweather"/>
              </a:rPr>
              <a:t>10 </a:t>
            </a:r>
            <a:r>
              <a:rPr lang="en-US" sz="2780">
                <a:latin typeface="Merriweather"/>
                <a:ea typeface="Merriweather"/>
                <a:cs typeface="Merriweather"/>
                <a:sym typeface="Merriweather"/>
              </a:rPr>
              <a:t>Do not fear any of those things which you are about to suffer. Indeed, the devil is about to throw some of you into prison, that you may be tested, and you will have tribulation ten days. Be faithful until death, and I will give you the crown of life.</a:t>
            </a:r>
            <a:endParaRPr sz="2780">
              <a:latin typeface="Merriweather"/>
              <a:ea typeface="Merriweather"/>
              <a:cs typeface="Merriweather"/>
              <a:sym typeface="Merriweather"/>
            </a:endParaRPr>
          </a:p>
          <a:p>
            <a:pPr marL="0" lvl="0" indent="0" algn="l" rtl="0">
              <a:lnSpc>
                <a:spcPct val="115000"/>
              </a:lnSpc>
              <a:spcBef>
                <a:spcPts val="1200"/>
              </a:spcBef>
              <a:spcAft>
                <a:spcPts val="0"/>
              </a:spcAft>
              <a:buClr>
                <a:schemeClr val="dk1"/>
              </a:buClr>
              <a:buSzPct val="39560"/>
              <a:buNone/>
            </a:pPr>
            <a:r>
              <a:rPr lang="en-US" sz="2780" b="1">
                <a:latin typeface="Merriweather"/>
                <a:ea typeface="Merriweather"/>
                <a:cs typeface="Merriweather"/>
                <a:sym typeface="Merriweather"/>
              </a:rPr>
              <a:t>11 </a:t>
            </a:r>
            <a:r>
              <a:rPr lang="en-US" sz="2780">
                <a:latin typeface="Merriweather"/>
                <a:ea typeface="Merriweather"/>
                <a:cs typeface="Merriweather"/>
                <a:sym typeface="Merriweather"/>
              </a:rPr>
              <a:t>“He who has an ear, let him hear what the Spirit says to the churches. He who overcomes shall not be hurt by the second death.” ’</a:t>
            </a:r>
            <a:endParaRPr sz="2780">
              <a:latin typeface="Merriweather"/>
              <a:ea typeface="Merriweather"/>
              <a:cs typeface="Merriweather"/>
              <a:sym typeface="Merriweather"/>
            </a:endParaRPr>
          </a:p>
          <a:p>
            <a:pPr marL="171450" lvl="0" indent="0" algn="l" rtl="0">
              <a:lnSpc>
                <a:spcPct val="90000"/>
              </a:lnSpc>
              <a:spcBef>
                <a:spcPts val="1200"/>
              </a:spcBef>
              <a:spcAft>
                <a:spcPts val="0"/>
              </a:spcAft>
              <a:buClr>
                <a:schemeClr val="lt1"/>
              </a:buClr>
              <a:buSzPct val="100000"/>
              <a:buNone/>
            </a:pPr>
            <a:endParaRPr/>
          </a:p>
        </p:txBody>
      </p:sp>
      <p:sp>
        <p:nvSpPr>
          <p:cNvPr id="130" name="Google Shape;130;g105dde829f5_0_33"/>
          <p:cNvSpPr txBox="1">
            <a:spLocks noGrp="1"/>
          </p:cNvSpPr>
          <p:nvPr>
            <p:ph type="title"/>
          </p:nvPr>
        </p:nvSpPr>
        <p:spPr>
          <a:xfrm>
            <a:off x="278125" y="-4"/>
            <a:ext cx="7886700" cy="1104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Calibri"/>
              <a:buNone/>
            </a:pPr>
            <a:r>
              <a:rPr lang="en-US" sz="3200" b="1">
                <a:solidFill>
                  <a:schemeClr val="accent2"/>
                </a:solidFill>
                <a:latin typeface="Merriweather"/>
                <a:ea typeface="Merriweather"/>
                <a:cs typeface="Merriweather"/>
                <a:sym typeface="Merriweather"/>
              </a:rPr>
              <a:t>Message to Smyrna (Rev. 2:8-11)</a:t>
            </a:r>
            <a:endParaRPr sz="3200" b="1">
              <a:solidFill>
                <a:schemeClr val="accent2"/>
              </a:solidFill>
              <a:latin typeface="Merriweather"/>
              <a:ea typeface="Merriweather"/>
              <a:cs typeface="Merriweather"/>
              <a:sym typeface="Merriweathe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10717f4d21c_0_15"/>
          <p:cNvSpPr txBox="1">
            <a:spLocks noGrp="1"/>
          </p:cNvSpPr>
          <p:nvPr>
            <p:ph type="body" idx="1"/>
          </p:nvPr>
        </p:nvSpPr>
        <p:spPr>
          <a:xfrm>
            <a:off x="278125" y="1044450"/>
            <a:ext cx="8744100" cy="46707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15000"/>
              </a:lnSpc>
              <a:spcBef>
                <a:spcPts val="1200"/>
              </a:spcBef>
              <a:spcAft>
                <a:spcPts val="0"/>
              </a:spcAft>
              <a:buClr>
                <a:schemeClr val="dk1"/>
              </a:buClr>
              <a:buSzPct val="39560"/>
              <a:buNone/>
            </a:pPr>
            <a:r>
              <a:rPr lang="en-US" sz="2780" b="1">
                <a:latin typeface="Merriweather"/>
                <a:ea typeface="Merriweather"/>
                <a:cs typeface="Merriweather"/>
                <a:sym typeface="Merriweather"/>
              </a:rPr>
              <a:t>8 </a:t>
            </a:r>
            <a:r>
              <a:rPr lang="en-US" sz="2780">
                <a:latin typeface="Merriweather"/>
                <a:ea typeface="Merriweather"/>
                <a:cs typeface="Merriweather"/>
                <a:sym typeface="Merriweather"/>
              </a:rPr>
              <a:t>“And to the angel of the church in Smyrna write,</a:t>
            </a:r>
            <a:endParaRPr sz="2780">
              <a:latin typeface="Merriweather"/>
              <a:ea typeface="Merriweather"/>
              <a:cs typeface="Merriweather"/>
              <a:sym typeface="Merriweather"/>
            </a:endParaRPr>
          </a:p>
          <a:p>
            <a:pPr marL="0" lvl="0" indent="0" algn="l" rtl="0">
              <a:lnSpc>
                <a:spcPct val="115000"/>
              </a:lnSpc>
              <a:spcBef>
                <a:spcPts val="1200"/>
              </a:spcBef>
              <a:spcAft>
                <a:spcPts val="0"/>
              </a:spcAft>
              <a:buClr>
                <a:schemeClr val="dk1"/>
              </a:buClr>
              <a:buSzPct val="39560"/>
              <a:buNone/>
            </a:pPr>
            <a:r>
              <a:rPr lang="en-US" sz="2780">
                <a:latin typeface="Merriweather"/>
                <a:ea typeface="Merriweather"/>
                <a:cs typeface="Merriweather"/>
                <a:sym typeface="Merriweather"/>
              </a:rPr>
              <a:t>‘These things says the First and the Last, who was dead, and came to life: </a:t>
            </a:r>
            <a:r>
              <a:rPr lang="en-US" sz="2780" b="1">
                <a:latin typeface="Merriweather"/>
                <a:ea typeface="Merriweather"/>
                <a:cs typeface="Merriweather"/>
                <a:sym typeface="Merriweather"/>
              </a:rPr>
              <a:t>9 </a:t>
            </a:r>
            <a:r>
              <a:rPr lang="en-US" sz="2780">
                <a:latin typeface="Merriweather"/>
                <a:ea typeface="Merriweather"/>
                <a:cs typeface="Merriweather"/>
                <a:sym typeface="Merriweather"/>
              </a:rPr>
              <a:t>“I know your works, tribulation, and poverty (but you are rich); and I know the blasphemy of those who say they are Jews and are not, but are a synagogue of Satan. </a:t>
            </a:r>
            <a:r>
              <a:rPr lang="en-US" sz="2780" b="1">
                <a:latin typeface="Merriweather"/>
                <a:ea typeface="Merriweather"/>
                <a:cs typeface="Merriweather"/>
                <a:sym typeface="Merriweather"/>
              </a:rPr>
              <a:t>10 </a:t>
            </a:r>
            <a:r>
              <a:rPr lang="en-US" sz="2780">
                <a:latin typeface="Merriweather"/>
                <a:ea typeface="Merriweather"/>
                <a:cs typeface="Merriweather"/>
                <a:sym typeface="Merriweather"/>
              </a:rPr>
              <a:t>Do not fear any of those things which </a:t>
            </a:r>
            <a:r>
              <a:rPr lang="en-US" sz="2780">
                <a:highlight>
                  <a:schemeClr val="accent4"/>
                </a:highlight>
                <a:latin typeface="Merriweather"/>
                <a:ea typeface="Merriweather"/>
                <a:cs typeface="Merriweather"/>
                <a:sym typeface="Merriweather"/>
              </a:rPr>
              <a:t>you are about to suffer. Indeed, the devil is about to throw some of you into prison, that you may be tested, and you will have tribulation ten days</a:t>
            </a:r>
            <a:r>
              <a:rPr lang="en-US" sz="2780">
                <a:latin typeface="Merriweather"/>
                <a:ea typeface="Merriweather"/>
                <a:cs typeface="Merriweather"/>
                <a:sym typeface="Merriweather"/>
              </a:rPr>
              <a:t>. Be faithful until death, and I will give you the crown of life.</a:t>
            </a:r>
            <a:endParaRPr sz="2780">
              <a:latin typeface="Merriweather"/>
              <a:ea typeface="Merriweather"/>
              <a:cs typeface="Merriweather"/>
              <a:sym typeface="Merriweather"/>
            </a:endParaRPr>
          </a:p>
          <a:p>
            <a:pPr marL="0" lvl="0" indent="0" algn="l" rtl="0">
              <a:lnSpc>
                <a:spcPct val="115000"/>
              </a:lnSpc>
              <a:spcBef>
                <a:spcPts val="1200"/>
              </a:spcBef>
              <a:spcAft>
                <a:spcPts val="0"/>
              </a:spcAft>
              <a:buClr>
                <a:schemeClr val="dk1"/>
              </a:buClr>
              <a:buSzPct val="39560"/>
              <a:buNone/>
            </a:pPr>
            <a:r>
              <a:rPr lang="en-US" sz="2780" b="1">
                <a:latin typeface="Merriweather"/>
                <a:ea typeface="Merriweather"/>
                <a:cs typeface="Merriweather"/>
                <a:sym typeface="Merriweather"/>
              </a:rPr>
              <a:t>11 </a:t>
            </a:r>
            <a:r>
              <a:rPr lang="en-US" sz="2780">
                <a:latin typeface="Merriweather"/>
                <a:ea typeface="Merriweather"/>
                <a:cs typeface="Merriweather"/>
                <a:sym typeface="Merriweather"/>
              </a:rPr>
              <a:t>“He who has an ear, let him hear what the Spirit says to the churches. He who overcomes shall not be hurt by the second death.” ’</a:t>
            </a:r>
            <a:endParaRPr sz="2780">
              <a:latin typeface="Merriweather"/>
              <a:ea typeface="Merriweather"/>
              <a:cs typeface="Merriweather"/>
              <a:sym typeface="Merriweather"/>
            </a:endParaRPr>
          </a:p>
          <a:p>
            <a:pPr marL="171450" lvl="0" indent="0" algn="l" rtl="0">
              <a:lnSpc>
                <a:spcPct val="90000"/>
              </a:lnSpc>
              <a:spcBef>
                <a:spcPts val="1200"/>
              </a:spcBef>
              <a:spcAft>
                <a:spcPts val="0"/>
              </a:spcAft>
              <a:buClr>
                <a:schemeClr val="lt1"/>
              </a:buClr>
              <a:buSzPct val="100000"/>
              <a:buNone/>
            </a:pPr>
            <a:endParaRPr/>
          </a:p>
        </p:txBody>
      </p:sp>
      <p:sp>
        <p:nvSpPr>
          <p:cNvPr id="136" name="Google Shape;136;g10717f4d21c_0_15"/>
          <p:cNvSpPr txBox="1">
            <a:spLocks noGrp="1"/>
          </p:cNvSpPr>
          <p:nvPr>
            <p:ph type="title"/>
          </p:nvPr>
        </p:nvSpPr>
        <p:spPr>
          <a:xfrm>
            <a:off x="278125" y="-4"/>
            <a:ext cx="7886700" cy="1104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Calibri"/>
              <a:buNone/>
            </a:pPr>
            <a:r>
              <a:rPr lang="en-US" sz="3200" b="1">
                <a:solidFill>
                  <a:schemeClr val="accent2"/>
                </a:solidFill>
                <a:latin typeface="Merriweather"/>
                <a:ea typeface="Merriweather"/>
                <a:cs typeface="Merriweather"/>
                <a:sym typeface="Merriweather"/>
              </a:rPr>
              <a:t>Message to Smyrna (Rev. 2:8-11)</a:t>
            </a:r>
            <a:endParaRPr sz="3200" b="1">
              <a:solidFill>
                <a:schemeClr val="accent2"/>
              </a:solidFill>
              <a:latin typeface="Merriweather"/>
              <a:ea typeface="Merriweather"/>
              <a:cs typeface="Merriweather"/>
              <a:sym typeface="Merriweathe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717f4d21c_0_20"/>
          <p:cNvSpPr txBox="1">
            <a:spLocks noGrp="1"/>
          </p:cNvSpPr>
          <p:nvPr>
            <p:ph type="body" idx="1"/>
          </p:nvPr>
        </p:nvSpPr>
        <p:spPr>
          <a:xfrm>
            <a:off x="278125" y="1044450"/>
            <a:ext cx="8744100" cy="46707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15000"/>
              </a:lnSpc>
              <a:spcBef>
                <a:spcPts val="1200"/>
              </a:spcBef>
              <a:spcAft>
                <a:spcPts val="0"/>
              </a:spcAft>
              <a:buClr>
                <a:schemeClr val="dk1"/>
              </a:buClr>
              <a:buSzPct val="39560"/>
              <a:buNone/>
            </a:pPr>
            <a:r>
              <a:rPr lang="en-US" sz="2780" b="1">
                <a:latin typeface="Merriweather"/>
                <a:ea typeface="Merriweather"/>
                <a:cs typeface="Merriweather"/>
                <a:sym typeface="Merriweather"/>
              </a:rPr>
              <a:t>8 </a:t>
            </a:r>
            <a:r>
              <a:rPr lang="en-US" sz="2780">
                <a:latin typeface="Merriweather"/>
                <a:ea typeface="Merriweather"/>
                <a:cs typeface="Merriweather"/>
                <a:sym typeface="Merriweather"/>
              </a:rPr>
              <a:t>“And to the angel of the church in Smyrna write,</a:t>
            </a:r>
            <a:endParaRPr sz="2780">
              <a:latin typeface="Merriweather"/>
              <a:ea typeface="Merriweather"/>
              <a:cs typeface="Merriweather"/>
              <a:sym typeface="Merriweather"/>
            </a:endParaRPr>
          </a:p>
          <a:p>
            <a:pPr marL="0" lvl="0" indent="0" algn="l" rtl="0">
              <a:lnSpc>
                <a:spcPct val="115000"/>
              </a:lnSpc>
              <a:spcBef>
                <a:spcPts val="1200"/>
              </a:spcBef>
              <a:spcAft>
                <a:spcPts val="0"/>
              </a:spcAft>
              <a:buClr>
                <a:schemeClr val="dk1"/>
              </a:buClr>
              <a:buSzPct val="39560"/>
              <a:buNone/>
            </a:pPr>
            <a:r>
              <a:rPr lang="en-US" sz="2780">
                <a:latin typeface="Merriweather"/>
                <a:ea typeface="Merriweather"/>
                <a:cs typeface="Merriweather"/>
                <a:sym typeface="Merriweather"/>
              </a:rPr>
              <a:t>‘These things says the First and the Last, who was dead, and came to life: </a:t>
            </a:r>
            <a:r>
              <a:rPr lang="en-US" sz="2780" b="1">
                <a:latin typeface="Merriweather"/>
                <a:ea typeface="Merriweather"/>
                <a:cs typeface="Merriweather"/>
                <a:sym typeface="Merriweather"/>
              </a:rPr>
              <a:t>9 </a:t>
            </a:r>
            <a:r>
              <a:rPr lang="en-US" sz="2780">
                <a:latin typeface="Merriweather"/>
                <a:ea typeface="Merriweather"/>
                <a:cs typeface="Merriweather"/>
                <a:sym typeface="Merriweather"/>
              </a:rPr>
              <a:t>“I know your works, tribulation, and poverty (but you are rich); and I know the blasphemy of those who say they are Jews and are not, but are a synagogue of Satan. </a:t>
            </a:r>
            <a:r>
              <a:rPr lang="en-US" sz="2780" b="1">
                <a:latin typeface="Merriweather"/>
                <a:ea typeface="Merriweather"/>
                <a:cs typeface="Merriweather"/>
                <a:sym typeface="Merriweather"/>
              </a:rPr>
              <a:t>10 </a:t>
            </a:r>
            <a:r>
              <a:rPr lang="en-US" sz="2780" b="1" u="sng">
                <a:solidFill>
                  <a:schemeClr val="accent2"/>
                </a:solidFill>
                <a:latin typeface="Merriweather"/>
                <a:ea typeface="Merriweather"/>
                <a:cs typeface="Merriweather"/>
                <a:sym typeface="Merriweather"/>
              </a:rPr>
              <a:t>Do not fear</a:t>
            </a:r>
            <a:r>
              <a:rPr lang="en-US" sz="2780">
                <a:latin typeface="Merriweather"/>
                <a:ea typeface="Merriweather"/>
                <a:cs typeface="Merriweather"/>
                <a:sym typeface="Merriweather"/>
              </a:rPr>
              <a:t> any of those things which </a:t>
            </a:r>
            <a:r>
              <a:rPr lang="en-US" sz="2780">
                <a:highlight>
                  <a:schemeClr val="accent4"/>
                </a:highlight>
                <a:latin typeface="Merriweather"/>
                <a:ea typeface="Merriweather"/>
                <a:cs typeface="Merriweather"/>
                <a:sym typeface="Merriweather"/>
              </a:rPr>
              <a:t>you are about to suffer. Indeed, the devil is about to throw some of you into prison, that you may be tested, and you will have tribulation ten days</a:t>
            </a:r>
            <a:r>
              <a:rPr lang="en-US" sz="2780">
                <a:latin typeface="Merriweather"/>
                <a:ea typeface="Merriweather"/>
                <a:cs typeface="Merriweather"/>
                <a:sym typeface="Merriweather"/>
              </a:rPr>
              <a:t>. </a:t>
            </a:r>
            <a:r>
              <a:rPr lang="en-US" sz="2780" b="1" u="sng">
                <a:solidFill>
                  <a:schemeClr val="accent2"/>
                </a:solidFill>
                <a:latin typeface="Merriweather"/>
                <a:ea typeface="Merriweather"/>
                <a:cs typeface="Merriweather"/>
                <a:sym typeface="Merriweather"/>
              </a:rPr>
              <a:t>Be faithful until death</a:t>
            </a:r>
            <a:r>
              <a:rPr lang="en-US" sz="2780">
                <a:latin typeface="Merriweather"/>
                <a:ea typeface="Merriweather"/>
                <a:cs typeface="Merriweather"/>
                <a:sym typeface="Merriweather"/>
              </a:rPr>
              <a:t>, and I will give you the crown of life.</a:t>
            </a:r>
            <a:endParaRPr sz="2780">
              <a:latin typeface="Merriweather"/>
              <a:ea typeface="Merriweather"/>
              <a:cs typeface="Merriweather"/>
              <a:sym typeface="Merriweather"/>
            </a:endParaRPr>
          </a:p>
          <a:p>
            <a:pPr marL="0" lvl="0" indent="0" algn="l" rtl="0">
              <a:lnSpc>
                <a:spcPct val="115000"/>
              </a:lnSpc>
              <a:spcBef>
                <a:spcPts val="1200"/>
              </a:spcBef>
              <a:spcAft>
                <a:spcPts val="0"/>
              </a:spcAft>
              <a:buClr>
                <a:schemeClr val="dk1"/>
              </a:buClr>
              <a:buSzPct val="39560"/>
              <a:buNone/>
            </a:pPr>
            <a:r>
              <a:rPr lang="en-US" sz="2780" b="1">
                <a:latin typeface="Merriweather"/>
                <a:ea typeface="Merriweather"/>
                <a:cs typeface="Merriweather"/>
                <a:sym typeface="Merriweather"/>
              </a:rPr>
              <a:t>11 </a:t>
            </a:r>
            <a:r>
              <a:rPr lang="en-US" sz="2780">
                <a:latin typeface="Merriweather"/>
                <a:ea typeface="Merriweather"/>
                <a:cs typeface="Merriweather"/>
                <a:sym typeface="Merriweather"/>
              </a:rPr>
              <a:t>“He who has an ear, </a:t>
            </a:r>
            <a:r>
              <a:rPr lang="en-US" sz="2780" b="1" u="sng">
                <a:solidFill>
                  <a:schemeClr val="accent2"/>
                </a:solidFill>
                <a:latin typeface="Merriweather"/>
                <a:ea typeface="Merriweather"/>
                <a:cs typeface="Merriweather"/>
                <a:sym typeface="Merriweather"/>
              </a:rPr>
              <a:t>let him hear</a:t>
            </a:r>
            <a:r>
              <a:rPr lang="en-US" sz="2780">
                <a:latin typeface="Merriweather"/>
                <a:ea typeface="Merriweather"/>
                <a:cs typeface="Merriweather"/>
                <a:sym typeface="Merriweather"/>
              </a:rPr>
              <a:t> what the Spirit says to the churches. He who overcomes shall not be hurt by the second death.” ’</a:t>
            </a:r>
            <a:endParaRPr sz="2780">
              <a:latin typeface="Merriweather"/>
              <a:ea typeface="Merriweather"/>
              <a:cs typeface="Merriweather"/>
              <a:sym typeface="Merriweather"/>
            </a:endParaRPr>
          </a:p>
          <a:p>
            <a:pPr marL="171450" lvl="0" indent="0" algn="l" rtl="0">
              <a:lnSpc>
                <a:spcPct val="90000"/>
              </a:lnSpc>
              <a:spcBef>
                <a:spcPts val="1200"/>
              </a:spcBef>
              <a:spcAft>
                <a:spcPts val="0"/>
              </a:spcAft>
              <a:buClr>
                <a:schemeClr val="lt1"/>
              </a:buClr>
              <a:buSzPct val="100000"/>
              <a:buNone/>
            </a:pPr>
            <a:endParaRPr/>
          </a:p>
        </p:txBody>
      </p:sp>
      <p:sp>
        <p:nvSpPr>
          <p:cNvPr id="142" name="Google Shape;142;g10717f4d21c_0_20"/>
          <p:cNvSpPr txBox="1">
            <a:spLocks noGrp="1"/>
          </p:cNvSpPr>
          <p:nvPr>
            <p:ph type="title"/>
          </p:nvPr>
        </p:nvSpPr>
        <p:spPr>
          <a:xfrm>
            <a:off x="278125" y="-4"/>
            <a:ext cx="7886700" cy="1104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Calibri"/>
              <a:buNone/>
            </a:pPr>
            <a:r>
              <a:rPr lang="en-US" sz="3200" b="1">
                <a:solidFill>
                  <a:schemeClr val="accent2"/>
                </a:solidFill>
                <a:latin typeface="Merriweather"/>
                <a:ea typeface="Merriweather"/>
                <a:cs typeface="Merriweather"/>
                <a:sym typeface="Merriweather"/>
              </a:rPr>
              <a:t>Message to Smyrna (Rev. 2:8-11)</a:t>
            </a:r>
            <a:endParaRPr sz="3200" b="1">
              <a:solidFill>
                <a:schemeClr val="accent2"/>
              </a:solidFill>
              <a:latin typeface="Merriweather"/>
              <a:ea typeface="Merriweather"/>
              <a:cs typeface="Merriweather"/>
              <a:sym typeface="Merriweathe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2101</Words>
  <Application>Microsoft Office PowerPoint</Application>
  <PresentationFormat>On-screen Show (16:10)</PresentationFormat>
  <Paragraphs>120</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Lora</vt:lpstr>
      <vt:lpstr>Merriweather</vt:lpstr>
      <vt:lpstr>Calibri</vt:lpstr>
      <vt:lpstr>Office Theme</vt:lpstr>
      <vt:lpstr>Be Faithful Unto Death</vt:lpstr>
      <vt:lpstr>PowerPoint Presentation</vt:lpstr>
      <vt:lpstr>Smyrna and the Imperial Cult</vt:lpstr>
      <vt:lpstr>Message to Smyrna (Rev. 2:8-11)</vt:lpstr>
      <vt:lpstr>Message to Smyrna (Rev. 2:8-11)</vt:lpstr>
      <vt:lpstr>“I know…”</vt:lpstr>
      <vt:lpstr>Message to Smyrna (Rev. 2:8-11)</vt:lpstr>
      <vt:lpstr>Message to Smyrna (Rev. 2:8-11)</vt:lpstr>
      <vt:lpstr>Message to Smyrna (Rev. 2:8-11)</vt:lpstr>
      <vt:lpstr>Message to Smyrna (Rev. 2:8-11)</vt:lpstr>
      <vt:lpstr>Commands</vt:lpstr>
      <vt:lpstr>Message to Smyrna (Rev. 2:8-11)</vt:lpstr>
      <vt:lpstr>Message to Smyrna (Rev. 2:8-11)</vt:lpstr>
      <vt:lpstr>The Perfect Messenger</vt:lpstr>
      <vt:lpstr>Be Faithful Unto Death</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Faithful Unto Death</dc:title>
  <dc:creator>Phillip Shumake</dc:creator>
  <cp:lastModifiedBy>gkreis</cp:lastModifiedBy>
  <cp:revision>1</cp:revision>
  <dcterms:created xsi:type="dcterms:W3CDTF">2021-11-11T21:52:46Z</dcterms:created>
  <dcterms:modified xsi:type="dcterms:W3CDTF">2021-12-12T02:39:46Z</dcterms:modified>
</cp:coreProperties>
</file>