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5.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89" r:id="rId2"/>
    <p:sldMasterId id="2147483692" r:id="rId3"/>
    <p:sldMasterId id="2147483695" r:id="rId4"/>
    <p:sldMasterId id="2147483707" r:id="rId5"/>
    <p:sldMasterId id="2147483732" r:id="rId6"/>
  </p:sldMasterIdLst>
  <p:sldIdLst>
    <p:sldId id="260" r:id="rId7"/>
    <p:sldId id="263" r:id="rId8"/>
    <p:sldId id="262" r:id="rId9"/>
    <p:sldId id="321" r:id="rId10"/>
    <p:sldId id="331" r:id="rId11"/>
    <p:sldId id="332" r:id="rId12"/>
    <p:sldId id="333" r:id="rId13"/>
    <p:sldId id="334" r:id="rId14"/>
    <p:sldId id="335" r:id="rId15"/>
    <p:sldId id="336" r:id="rId16"/>
    <p:sldId id="337" r:id="rId17"/>
    <p:sldId id="338" r:id="rId18"/>
    <p:sldId id="339" r:id="rId19"/>
    <p:sldId id="340" r:id="rId20"/>
    <p:sldId id="341" r:id="rId21"/>
    <p:sldId id="342" r:id="rId22"/>
    <p:sldId id="343" r:id="rId23"/>
    <p:sldId id="329" r:id="rId24"/>
    <p:sldId id="330" r:id="rId25"/>
  </p:sldIdLst>
  <p:sldSz cx="12192000" cy="6858000"/>
  <p:notesSz cx="6858000" cy="9144000"/>
  <p:defaultTextStyle>
    <a:defPPr>
      <a:defRPr lang="en-US"/>
    </a:defPPr>
    <a:lvl1pPr marL="0" algn="l" defTabSz="586130" rtl="0" eaLnBrk="1" latinLnBrk="0" hangingPunct="1">
      <a:defRPr sz="2308" kern="1200">
        <a:solidFill>
          <a:schemeClr val="tx1"/>
        </a:solidFill>
        <a:latin typeface="+mn-lt"/>
        <a:ea typeface="+mn-ea"/>
        <a:cs typeface="+mn-cs"/>
      </a:defRPr>
    </a:lvl1pPr>
    <a:lvl2pPr marL="586130" algn="l" defTabSz="586130" rtl="0" eaLnBrk="1" latinLnBrk="0" hangingPunct="1">
      <a:defRPr sz="2308" kern="1200">
        <a:solidFill>
          <a:schemeClr val="tx1"/>
        </a:solidFill>
        <a:latin typeface="+mn-lt"/>
        <a:ea typeface="+mn-ea"/>
        <a:cs typeface="+mn-cs"/>
      </a:defRPr>
    </a:lvl2pPr>
    <a:lvl3pPr marL="1172261" algn="l" defTabSz="586130" rtl="0" eaLnBrk="1" latinLnBrk="0" hangingPunct="1">
      <a:defRPr sz="2308" kern="1200">
        <a:solidFill>
          <a:schemeClr val="tx1"/>
        </a:solidFill>
        <a:latin typeface="+mn-lt"/>
        <a:ea typeface="+mn-ea"/>
        <a:cs typeface="+mn-cs"/>
      </a:defRPr>
    </a:lvl3pPr>
    <a:lvl4pPr marL="1758391" algn="l" defTabSz="586130" rtl="0" eaLnBrk="1" latinLnBrk="0" hangingPunct="1">
      <a:defRPr sz="2308" kern="1200">
        <a:solidFill>
          <a:schemeClr val="tx1"/>
        </a:solidFill>
        <a:latin typeface="+mn-lt"/>
        <a:ea typeface="+mn-ea"/>
        <a:cs typeface="+mn-cs"/>
      </a:defRPr>
    </a:lvl4pPr>
    <a:lvl5pPr marL="2344522" algn="l" defTabSz="586130" rtl="0" eaLnBrk="1" latinLnBrk="0" hangingPunct="1">
      <a:defRPr sz="2308" kern="1200">
        <a:solidFill>
          <a:schemeClr val="tx1"/>
        </a:solidFill>
        <a:latin typeface="+mn-lt"/>
        <a:ea typeface="+mn-ea"/>
        <a:cs typeface="+mn-cs"/>
      </a:defRPr>
    </a:lvl5pPr>
    <a:lvl6pPr marL="2930652" algn="l" defTabSz="586130" rtl="0" eaLnBrk="1" latinLnBrk="0" hangingPunct="1">
      <a:defRPr sz="2308" kern="1200">
        <a:solidFill>
          <a:schemeClr val="tx1"/>
        </a:solidFill>
        <a:latin typeface="+mn-lt"/>
        <a:ea typeface="+mn-ea"/>
        <a:cs typeface="+mn-cs"/>
      </a:defRPr>
    </a:lvl6pPr>
    <a:lvl7pPr marL="3516782" algn="l" defTabSz="586130" rtl="0" eaLnBrk="1" latinLnBrk="0" hangingPunct="1">
      <a:defRPr sz="2308" kern="1200">
        <a:solidFill>
          <a:schemeClr val="tx1"/>
        </a:solidFill>
        <a:latin typeface="+mn-lt"/>
        <a:ea typeface="+mn-ea"/>
        <a:cs typeface="+mn-cs"/>
      </a:defRPr>
    </a:lvl7pPr>
    <a:lvl8pPr marL="4102913" algn="l" defTabSz="586130" rtl="0" eaLnBrk="1" latinLnBrk="0" hangingPunct="1">
      <a:defRPr sz="2308" kern="1200">
        <a:solidFill>
          <a:schemeClr val="tx1"/>
        </a:solidFill>
        <a:latin typeface="+mn-lt"/>
        <a:ea typeface="+mn-ea"/>
        <a:cs typeface="+mn-cs"/>
      </a:defRPr>
    </a:lvl8pPr>
    <a:lvl9pPr marL="4689043" algn="l" defTabSz="586130" rtl="0" eaLnBrk="1" latinLnBrk="0" hangingPunct="1">
      <a:defRPr sz="2308"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2E2DE"/>
    <a:srgbClr val="545454"/>
    <a:srgbClr val="334C74"/>
    <a:srgbClr val="A72828"/>
    <a:srgbClr val="D1D5D1"/>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20" d="100"/>
          <a:sy n="120" d="100"/>
        </p:scale>
        <p:origin x="96" y="2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74046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88286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1104508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0473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4DA80-56AE-4DE6-8EF2-0972481C6804}"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6454320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483597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50860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65652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2425453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9515095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5268949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3/10/2022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39125936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1376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396880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5036746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502510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9480865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65085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51340066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931562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3754661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9654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8845739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6870696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096108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6946600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820052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3/10/2022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686445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3/10/2022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77786495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F4DA80-56AE-4DE6-8EF2-0972481C6804}" type="datetimeFigureOut">
              <a:rPr lang="en-US" smtClean="0"/>
              <a:t>3/10/2022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30226413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54431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3/10/2022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83384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6897367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3/10/2022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61913216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9962259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30015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3BF4DA80-56AE-4DE6-8EF2-0972481C6804}" type="datetimeFigureOut">
              <a:rPr lang="en-US" smtClean="0"/>
              <a:t>3/10/2022</a:t>
            </a:fld>
            <a:endParaRPr lang="en-US"/>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E0602790-A72C-4CD7-9F43-68A3CA714910}" type="slidenum">
              <a:rPr lang="en-US" smtClean="0"/>
              <a:t>‹#›</a:t>
            </a:fld>
            <a:endParaRPr lang="en-US"/>
          </a:p>
        </p:txBody>
      </p:sp>
    </p:spTree>
    <p:extLst>
      <p:ext uri="{BB962C8B-B14F-4D97-AF65-F5344CB8AC3E}">
        <p14:creationId xmlns:p14="http://schemas.microsoft.com/office/powerpoint/2010/main" val="15877258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13315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41304485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3/10/2022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622058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4.xml"/><Relationship Id="rId13" Type="http://schemas.openxmlformats.org/officeDocument/2006/relationships/image" Target="../media/image1.png"/><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4.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theme" Target="../theme/theme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image" Target="../media/image1.png"/><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image" Target="../media/image4.png"/><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2.png"/><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6.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now covered slope&#10;&#10;Description automatically generated">
            <a:extLst>
              <a:ext uri="{FF2B5EF4-FFF2-40B4-BE49-F238E27FC236}">
                <a16:creationId xmlns:a16="http://schemas.microsoft.com/office/drawing/2014/main" id="{E96EB468-1A68-47A7-AA16-80DE23AB9C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5ABF8063-0408-4206-AA1C-C1C8E8919F10}"/>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8"/>
          </a:p>
        </p:txBody>
      </p:sp>
    </p:spTree>
    <p:extLst>
      <p:ext uri="{BB962C8B-B14F-4D97-AF65-F5344CB8AC3E}">
        <p14:creationId xmlns:p14="http://schemas.microsoft.com/office/powerpoint/2010/main" val="3905740669"/>
      </p:ext>
    </p:extLst>
  </p:cSld>
  <p:clrMap bg1="lt1" tx1="dk1" bg2="lt2" tx2="dk2" accent1="accent1" accent2="accent2" accent3="accent3" accent4="accent4" accent5="accent5" accent6="accent6" hlink="hlink" folHlink="folHlink"/>
  <p:sldLayoutIdLst>
    <p:sldLayoutId id="2147483685" r:id="rId1"/>
    <p:sldLayoutId id="2147483686"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snow covered slope&#10;&#10;Description automatically generated">
            <a:extLst>
              <a:ext uri="{FF2B5EF4-FFF2-40B4-BE49-F238E27FC236}">
                <a16:creationId xmlns:a16="http://schemas.microsoft.com/office/drawing/2014/main" id="{E96EB468-1A68-47A7-AA16-80DE23AB9C0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59358453"/>
      </p:ext>
    </p:extLst>
  </p:cSld>
  <p:clrMap bg1="lt1" tx1="dk1" bg2="lt2" tx2="dk2" accent1="accent1" accent2="accent2" accent3="accent3" accent4="accent4" accent5="accent5" accent6="accent6" hlink="hlink" folHlink="folHlink"/>
  <p:sldLayoutIdLst>
    <p:sldLayoutId id="2147483690" r:id="rId1"/>
    <p:sldLayoutId id="2147483691"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picture containing snow, skiing, person, covered&#10;&#10;Description automatically generated">
            <a:extLst>
              <a:ext uri="{FF2B5EF4-FFF2-40B4-BE49-F238E27FC236}">
                <a16:creationId xmlns:a16="http://schemas.microsoft.com/office/drawing/2014/main" id="{74453423-3D0D-47BD-8116-8F68104DECB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007693"/>
      </p:ext>
    </p:extLst>
  </p:cSld>
  <p:clrMap bg1="lt1" tx1="dk1" bg2="lt2" tx2="dk2" accent1="accent1" accent2="accent2" accent3="accent3" accent4="accent4" accent5="accent5" accent6="accent6" hlink="hlink" folHlink="folHlink"/>
  <p:sldLayoutIdLst>
    <p:sldLayoutId id="2147483693" r:id="rId1"/>
    <p:sldLayoutId id="2147483694" r:id="rId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snow covered slope&#10;&#10;Description automatically generated">
            <a:extLst>
              <a:ext uri="{FF2B5EF4-FFF2-40B4-BE49-F238E27FC236}">
                <a16:creationId xmlns:a16="http://schemas.microsoft.com/office/drawing/2014/main" id="{40D6A12E-DBA7-4B0F-9CDB-B40A03985C7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71B09491-0891-452E-927E-B63BB51E9ECD}"/>
              </a:ext>
            </a:extLst>
          </p:cNvPr>
          <p:cNvSpPr/>
          <p:nvPr userDrawn="1"/>
        </p:nvSpPr>
        <p:spPr>
          <a:xfrm>
            <a:off x="0" y="1"/>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308"/>
          </a:p>
        </p:txBody>
      </p:sp>
    </p:spTree>
    <p:extLst>
      <p:ext uri="{BB962C8B-B14F-4D97-AF65-F5344CB8AC3E}">
        <p14:creationId xmlns:p14="http://schemas.microsoft.com/office/powerpoint/2010/main" val="1635411738"/>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Diagram&#10;&#10;Description automatically generated">
            <a:extLst>
              <a:ext uri="{FF2B5EF4-FFF2-40B4-BE49-F238E27FC236}">
                <a16:creationId xmlns:a16="http://schemas.microsoft.com/office/drawing/2014/main" id="{E8E28FBA-8EB4-4896-A985-2D894C8FF018}"/>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descr="Text&#10;&#10;Description automatically generated">
            <a:extLst>
              <a:ext uri="{FF2B5EF4-FFF2-40B4-BE49-F238E27FC236}">
                <a16:creationId xmlns:a16="http://schemas.microsoft.com/office/drawing/2014/main" id="{49C33832-ED29-4635-8EF1-6D2A634AAA9B}"/>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5696" r="5696"/>
          <a:stretch/>
        </p:blipFill>
        <p:spPr>
          <a:xfrm>
            <a:off x="694482" y="0"/>
            <a:ext cx="10803037" cy="6858000"/>
          </a:xfrm>
          <a:prstGeom prst="rect">
            <a:avLst/>
          </a:prstGeom>
        </p:spPr>
      </p:pic>
      <p:pic>
        <p:nvPicPr>
          <p:cNvPr id="9" name="Picture 8" descr="A picture containing snow&#10;&#10;Description automatically generated">
            <a:extLst>
              <a:ext uri="{FF2B5EF4-FFF2-40B4-BE49-F238E27FC236}">
                <a16:creationId xmlns:a16="http://schemas.microsoft.com/office/drawing/2014/main" id="{AB6452BB-7CF8-4377-9C1B-1CC0631C9AC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0495025"/>
      </p:ext>
    </p:extLst>
  </p:cSld>
  <p:clrMap bg1="dk1" tx1="lt1" bg2="dk2" tx2="lt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3/10/2022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picture containing snow, skiing, person, covered&#10;&#10;Description automatically generated">
            <a:extLst>
              <a:ext uri="{FF2B5EF4-FFF2-40B4-BE49-F238E27FC236}">
                <a16:creationId xmlns:a16="http://schemas.microsoft.com/office/drawing/2014/main" id="{E8CCF191-058F-4DF6-A815-048AEC3DC859}"/>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5733206"/>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575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1665226" y="4080846"/>
            <a:ext cx="6559898" cy="1384995"/>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“There is a way that seems right to a man,</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But it’s end is the way of death.”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Proverbs 14:12</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1665226" y="1914329"/>
            <a:ext cx="7627725"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Your steps are directed by God, </a:t>
            </a:r>
            <a:b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b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not your feelings.</a:t>
            </a:r>
          </a:p>
        </p:txBody>
      </p:sp>
    </p:spTree>
    <p:extLst>
      <p:ext uri="{BB962C8B-B14F-4D97-AF65-F5344CB8AC3E}">
        <p14:creationId xmlns:p14="http://schemas.microsoft.com/office/powerpoint/2010/main" val="777837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uiExpan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1283839" y="1914329"/>
            <a:ext cx="8390499"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What you’re doing in the kingdom is seen </a:t>
            </a:r>
            <a:b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b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in heaven and a blessing on earth.</a:t>
            </a:r>
          </a:p>
        </p:txBody>
      </p:sp>
      <p:sp>
        <p:nvSpPr>
          <p:cNvPr id="19" name="TextBox 18">
            <a:extLst>
              <a:ext uri="{FF2B5EF4-FFF2-40B4-BE49-F238E27FC236}">
                <a16:creationId xmlns:a16="http://schemas.microsoft.com/office/drawing/2014/main" id="{31CAA141-90F7-4651-8A05-151415A51024}"/>
              </a:ext>
            </a:extLst>
          </p:cNvPr>
          <p:cNvSpPr txBox="1"/>
          <p:nvPr/>
        </p:nvSpPr>
        <p:spPr>
          <a:xfrm>
            <a:off x="1283839" y="3934948"/>
            <a:ext cx="7071098" cy="1815882"/>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“And whoever gives one of these little ones only a cup of cold water in the name of </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 disciple, assuredly, I say to you, he shall by no means lose his reward.”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Matthew 10:42</a:t>
            </a:r>
          </a:p>
        </p:txBody>
      </p:sp>
      <p:sp>
        <p:nvSpPr>
          <p:cNvPr id="12" name="Freeform: Shape 11">
            <a:extLst>
              <a:ext uri="{FF2B5EF4-FFF2-40B4-BE49-F238E27FC236}">
                <a16:creationId xmlns:a16="http://schemas.microsoft.com/office/drawing/2014/main" id="{1307D6B6-FAE4-4EE0-9B8E-E017CCF0C7D4}"/>
              </a:ext>
            </a:extLst>
          </p:cNvPr>
          <p:cNvSpPr/>
          <p:nvPr/>
        </p:nvSpPr>
        <p:spPr>
          <a:xfrm rot="60000">
            <a:off x="2115515" y="4796439"/>
            <a:ext cx="2958537"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68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animBg="1"/>
      <p:bldP spid="19" grpId="0"/>
      <p:bldP spid="12"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2330459" y="2209529"/>
            <a:ext cx="6297256" cy="1292662"/>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“Unless you have a following,</a:t>
            </a:r>
            <a:br>
              <a:rPr lang="en-US" sz="3600" dirty="0">
                <a:ln w="12700" cap="sq">
                  <a:solidFill>
                    <a:srgbClr val="E2E2DE"/>
                  </a:solidFill>
                  <a:miter lim="800000"/>
                </a:ln>
                <a:solidFill>
                  <a:srgbClr val="E2E2DE"/>
                </a:solidFill>
                <a:latin typeface="Neutra Text" panose="02000000000000000000" pitchFamily="50" charset="0"/>
              </a:rPr>
            </a:br>
            <a:r>
              <a:rPr lang="en-US" sz="3600" dirty="0">
                <a:ln w="12700" cap="sq">
                  <a:solidFill>
                    <a:srgbClr val="E2E2DE"/>
                  </a:solidFill>
                  <a:miter lim="800000"/>
                </a:ln>
                <a:solidFill>
                  <a:srgbClr val="E2E2DE"/>
                </a:solidFill>
                <a:latin typeface="Neutra Text" panose="02000000000000000000" pitchFamily="50" charset="0"/>
              </a:rPr>
              <a:t>you’re nobody.”</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1665226" y="2209529"/>
            <a:ext cx="7627725"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You have the approval of God – </a:t>
            </a:r>
            <a:b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b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You don’t need the approval of others.</a:t>
            </a:r>
          </a:p>
        </p:txBody>
      </p:sp>
    </p:spTree>
    <p:extLst>
      <p:ext uri="{BB962C8B-B14F-4D97-AF65-F5344CB8AC3E}">
        <p14:creationId xmlns:p14="http://schemas.microsoft.com/office/powerpoint/2010/main" val="37569389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2330459" y="2209529"/>
            <a:ext cx="6297256" cy="738664"/>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“You can’t escape your past.”</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2327136" y="2209529"/>
            <a:ext cx="6303905"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What happened</a:t>
            </a:r>
            <a: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 in the past,</a:t>
            </a:r>
            <a:b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br>
            <a: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is in the past</a:t>
            </a: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a:t>
            </a:r>
          </a:p>
        </p:txBody>
      </p:sp>
    </p:spTree>
    <p:extLst>
      <p:ext uri="{BB962C8B-B14F-4D97-AF65-F5344CB8AC3E}">
        <p14:creationId xmlns:p14="http://schemas.microsoft.com/office/powerpoint/2010/main" val="199085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childTnLst>
                          </p:cTn>
                        </p:par>
                        <p:par>
                          <p:cTn id="13" fill="hold">
                            <p:stCondLst>
                              <p:cond delay="500"/>
                            </p:stCondLst>
                            <p:childTnLst>
                              <p:par>
                                <p:cTn id="14" presetID="10" presetClass="exit" presetSubtype="0" fill="hold" grpId="1" nodeType="afterEffect">
                                  <p:stCondLst>
                                    <p:cond delay="0"/>
                                  </p:stCondLst>
                                  <p:childTnLst>
                                    <p:animEffect transition="out" filter="fade">
                                      <p:cBhvr>
                                        <p:cTn id="15" dur="500"/>
                                        <p:tgtEl>
                                          <p:spTgt spid="12"/>
                                        </p:tgtEl>
                                      </p:cBhvr>
                                    </p:animEffect>
                                    <p:set>
                                      <p:cBhvr>
                                        <p:cTn id="16"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1669247" y="2209529"/>
            <a:ext cx="7619680" cy="1846659"/>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“You’re nothing unless you’ve traveled </a:t>
            </a:r>
            <a:br>
              <a:rPr lang="en-US" sz="3600" dirty="0">
                <a:ln w="12700" cap="sq">
                  <a:solidFill>
                    <a:srgbClr val="E2E2DE"/>
                  </a:solidFill>
                  <a:miter lim="800000"/>
                </a:ln>
                <a:solidFill>
                  <a:srgbClr val="E2E2DE"/>
                </a:solidFill>
                <a:latin typeface="Neutra Text" panose="02000000000000000000" pitchFamily="50" charset="0"/>
              </a:rPr>
            </a:br>
            <a:r>
              <a:rPr lang="en-US" sz="3600" dirty="0">
                <a:ln w="12700" cap="sq">
                  <a:solidFill>
                    <a:srgbClr val="E2E2DE"/>
                  </a:solidFill>
                  <a:miter lim="800000"/>
                </a:ln>
                <a:solidFill>
                  <a:srgbClr val="E2E2DE"/>
                </a:solidFill>
                <a:latin typeface="Neutra Text" panose="02000000000000000000" pitchFamily="50" charset="0"/>
              </a:rPr>
              <a:t>to the most exotic, bought the latest, </a:t>
            </a:r>
            <a:br>
              <a:rPr lang="en-US" sz="3600" dirty="0">
                <a:ln w="12700" cap="sq">
                  <a:solidFill>
                    <a:srgbClr val="E2E2DE"/>
                  </a:solidFill>
                  <a:miter lim="800000"/>
                </a:ln>
                <a:solidFill>
                  <a:srgbClr val="E2E2DE"/>
                </a:solidFill>
                <a:latin typeface="Neutra Text" panose="02000000000000000000" pitchFamily="50" charset="0"/>
              </a:rPr>
            </a:br>
            <a:r>
              <a:rPr lang="en-US" sz="3600" dirty="0">
                <a:ln w="12700" cap="sq">
                  <a:solidFill>
                    <a:srgbClr val="E2E2DE"/>
                  </a:solidFill>
                  <a:miter lim="800000"/>
                </a:ln>
                <a:solidFill>
                  <a:srgbClr val="E2E2DE"/>
                </a:solidFill>
                <a:latin typeface="Neutra Text" panose="02000000000000000000" pitchFamily="50" charset="0"/>
              </a:rPr>
              <a:t>and have the best.”</a:t>
            </a:r>
          </a:p>
        </p:txBody>
      </p:sp>
      <p:sp>
        <p:nvSpPr>
          <p:cNvPr id="15" name="TextBox 14">
            <a:extLst>
              <a:ext uri="{FF2B5EF4-FFF2-40B4-BE49-F238E27FC236}">
                <a16:creationId xmlns:a16="http://schemas.microsoft.com/office/drawing/2014/main" id="{091D9E68-5C5F-45A0-996E-FB5ABFE124A7}"/>
              </a:ext>
            </a:extLst>
          </p:cNvPr>
          <p:cNvSpPr txBox="1"/>
          <p:nvPr/>
        </p:nvSpPr>
        <p:spPr>
          <a:xfrm>
            <a:off x="1665225" y="2209529"/>
            <a:ext cx="7627726"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Your value is based on who you are, not what you have.</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Tree>
    <p:extLst>
      <p:ext uri="{BB962C8B-B14F-4D97-AF65-F5344CB8AC3E}">
        <p14:creationId xmlns:p14="http://schemas.microsoft.com/office/powerpoint/2010/main" val="970185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2616698" y="2209529"/>
            <a:ext cx="5724778" cy="738664"/>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“God can’t help you.”</a:t>
            </a:r>
          </a:p>
        </p:txBody>
      </p:sp>
      <p:sp>
        <p:nvSpPr>
          <p:cNvPr id="15" name="TextBox 14">
            <a:extLst>
              <a:ext uri="{FF2B5EF4-FFF2-40B4-BE49-F238E27FC236}">
                <a16:creationId xmlns:a16="http://schemas.microsoft.com/office/drawing/2014/main" id="{091D9E68-5C5F-45A0-996E-FB5ABFE124A7}"/>
              </a:ext>
            </a:extLst>
          </p:cNvPr>
          <p:cNvSpPr txBox="1"/>
          <p:nvPr/>
        </p:nvSpPr>
        <p:spPr>
          <a:xfrm>
            <a:off x="2613677" y="2209529"/>
            <a:ext cx="5730823"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You know God </a:t>
            </a:r>
            <a:b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b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and God knows you.</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Tree>
    <p:extLst>
      <p:ext uri="{BB962C8B-B14F-4D97-AF65-F5344CB8AC3E}">
        <p14:creationId xmlns:p14="http://schemas.microsoft.com/office/powerpoint/2010/main" val="4364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2015596" y="2209529"/>
            <a:ext cx="6926982" cy="1292662"/>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“You have to do what your heart tells you.”</a:t>
            </a:r>
          </a:p>
        </p:txBody>
      </p:sp>
      <p:sp>
        <p:nvSpPr>
          <p:cNvPr id="15" name="TextBox 14">
            <a:extLst>
              <a:ext uri="{FF2B5EF4-FFF2-40B4-BE49-F238E27FC236}">
                <a16:creationId xmlns:a16="http://schemas.microsoft.com/office/drawing/2014/main" id="{091D9E68-5C5F-45A0-996E-FB5ABFE124A7}"/>
              </a:ext>
            </a:extLst>
          </p:cNvPr>
          <p:cNvSpPr txBox="1"/>
          <p:nvPr/>
        </p:nvSpPr>
        <p:spPr>
          <a:xfrm>
            <a:off x="2011940" y="2209529"/>
            <a:ext cx="6934296"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Your steps</a:t>
            </a:r>
            <a: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 are directed by God, not your feelings</a:t>
            </a: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Tree>
    <p:extLst>
      <p:ext uri="{BB962C8B-B14F-4D97-AF65-F5344CB8AC3E}">
        <p14:creationId xmlns:p14="http://schemas.microsoft.com/office/powerpoint/2010/main" val="640720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04699AA1-4BA5-4AF7-BDE9-CCB7EDB43CDF}"/>
              </a:ext>
            </a:extLst>
          </p:cNvPr>
          <p:cNvSpPr txBox="1"/>
          <p:nvPr/>
        </p:nvSpPr>
        <p:spPr>
          <a:xfrm>
            <a:off x="1288263" y="2209529"/>
            <a:ext cx="8381648" cy="1292662"/>
          </a:xfrm>
          <a:prstGeom prst="rect">
            <a:avLst/>
          </a:prstGeom>
          <a:solidFill>
            <a:srgbClr val="275170"/>
          </a:solidFill>
        </p:spPr>
        <p:txBody>
          <a:bodyPr wrap="square" tIns="91440" bIns="91440" rtlCol="0">
            <a:spAutoFit/>
          </a:bodyPr>
          <a:lstStyle/>
          <a:p>
            <a:pPr algn="ctr" defTabSz="457200">
              <a:defRPr/>
            </a:pPr>
            <a:r>
              <a:rPr lang="en-US" sz="3600" dirty="0">
                <a:ln w="12700" cap="sq">
                  <a:solidFill>
                    <a:srgbClr val="E2E2DE"/>
                  </a:solidFill>
                  <a:miter lim="800000"/>
                </a:ln>
                <a:solidFill>
                  <a:srgbClr val="E2E2DE"/>
                </a:solidFill>
                <a:latin typeface="Neutra Text" panose="02000000000000000000" pitchFamily="50" charset="0"/>
              </a:rPr>
              <a:t>“You’re wasting your time doing things </a:t>
            </a:r>
            <a:br>
              <a:rPr lang="en-US" sz="3600" dirty="0">
                <a:ln w="12700" cap="sq">
                  <a:solidFill>
                    <a:srgbClr val="E2E2DE"/>
                  </a:solidFill>
                  <a:miter lim="800000"/>
                </a:ln>
                <a:solidFill>
                  <a:srgbClr val="E2E2DE"/>
                </a:solidFill>
                <a:latin typeface="Neutra Text" panose="02000000000000000000" pitchFamily="50" charset="0"/>
              </a:rPr>
            </a:br>
            <a:r>
              <a:rPr lang="en-US" sz="3600" dirty="0">
                <a:ln w="12700" cap="sq">
                  <a:solidFill>
                    <a:srgbClr val="E2E2DE"/>
                  </a:solidFill>
                  <a:miter lim="800000"/>
                </a:ln>
                <a:solidFill>
                  <a:srgbClr val="E2E2DE"/>
                </a:solidFill>
                <a:latin typeface="Neutra Text" panose="02000000000000000000" pitchFamily="50" charset="0"/>
              </a:rPr>
              <a:t>for people who can’t repay you.”</a:t>
            </a:r>
          </a:p>
        </p:txBody>
      </p:sp>
      <p:sp>
        <p:nvSpPr>
          <p:cNvPr id="15" name="TextBox 14">
            <a:extLst>
              <a:ext uri="{FF2B5EF4-FFF2-40B4-BE49-F238E27FC236}">
                <a16:creationId xmlns:a16="http://schemas.microsoft.com/office/drawing/2014/main" id="{091D9E68-5C5F-45A0-996E-FB5ABFE124A7}"/>
              </a:ext>
            </a:extLst>
          </p:cNvPr>
          <p:cNvSpPr txBox="1"/>
          <p:nvPr/>
        </p:nvSpPr>
        <p:spPr>
          <a:xfrm>
            <a:off x="1283839" y="2209529"/>
            <a:ext cx="8390499" cy="1292662"/>
          </a:xfrm>
          <a:prstGeom prst="rect">
            <a:avLst/>
          </a:prstGeom>
          <a:solidFill>
            <a:srgbClr val="A72828"/>
          </a:solidFill>
          <a:ln w="19050">
            <a:solidFill>
              <a:srgbClr val="334C74"/>
            </a:solidFill>
          </a:ln>
        </p:spPr>
        <p:txBody>
          <a:bodyPr wrap="square" tIns="91440" bIns="91440" rtlCol="0">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What you’re doing</a:t>
            </a:r>
            <a: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 in the kingdom is seen </a:t>
            </a:r>
            <a:b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br>
            <a:r>
              <a:rPr kumimoji="0" lang="en-US" sz="3600" b="0" i="0" u="none" strike="noStrike" kern="1200" cap="none" spc="0" normalizeH="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rPr>
              <a:t>in heaven and a blessing on earth.</a:t>
            </a:r>
            <a:endParaRPr kumimoji="0" lang="en-US" sz="3600" b="0" i="0" u="none" strike="noStrike" kern="1200" cap="none" spc="0" normalizeH="0" baseline="0" noProof="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uLnTx/>
              <a:uFillTx/>
              <a:latin typeface="Neutra Text" panose="02000000000000000000" pitchFamily="50" charset="0"/>
              <a:ea typeface="+mn-ea"/>
              <a:cs typeface="+mn-cs"/>
            </a:endParaRP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marL="0" marR="0" lvl="0" indent="0" algn="r" defTabSz="586130" rtl="0" eaLnBrk="1" fontAlgn="auto" latinLnBrk="0" hangingPunct="1">
              <a:lnSpc>
                <a:spcPts val="4200"/>
              </a:lnSpc>
              <a:spcBef>
                <a:spcPts val="0"/>
              </a:spcBef>
              <a:spcAft>
                <a:spcPts val="0"/>
              </a:spcAft>
              <a:buClrTx/>
              <a:buSzTx/>
              <a:buFontTx/>
              <a:buNone/>
              <a:tabLst/>
              <a:defRPr/>
            </a:pPr>
            <a:r>
              <a:rPr kumimoji="0" lang="en-US" sz="60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rPr>
              <a:t>ONE BOOK, SIX DEFENSES</a:t>
            </a:r>
            <a:endParaRPr kumimoji="0" lang="en-US" sz="5400" b="1" i="0" u="none" strike="noStrike" kern="1200" cap="none" spc="100" normalizeH="0" baseline="0" noProof="0" dirty="0">
              <a:ln>
                <a:noFill/>
              </a:ln>
              <a:solidFill>
                <a:srgbClr val="275170"/>
              </a:solidFill>
              <a:effectLst>
                <a:glow rad="127000">
                  <a:srgbClr val="E2E2DE">
                    <a:alpha val="88000"/>
                  </a:srgbClr>
                </a:glow>
              </a:effectLst>
              <a:uLnTx/>
              <a:uFillTx/>
              <a:latin typeface="Neutra Text" panose="02000000000000000000" pitchFamily="50" charset="0"/>
              <a:ea typeface="+mn-ea"/>
              <a:cs typeface="+mn-cs"/>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Tree>
    <p:extLst>
      <p:ext uri="{BB962C8B-B14F-4D97-AF65-F5344CB8AC3E}">
        <p14:creationId xmlns:p14="http://schemas.microsoft.com/office/powerpoint/2010/main" val="41144288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up)">
                                      <p:cBhvr>
                                        <p:cTn id="12" dur="500"/>
                                        <p:tgtEl>
                                          <p:spTgt spid="15"/>
                                        </p:tgtEl>
                                      </p:cBhvr>
                                    </p:animEffect>
                                  </p:childTnLst>
                                </p:cTn>
                              </p:par>
                              <p:par>
                                <p:cTn id="13" presetID="10" presetClass="exit" presetSubtype="0" fill="hold" grpId="1" nodeType="withEffect">
                                  <p:stCondLst>
                                    <p:cond delay="0"/>
                                  </p:stCondLst>
                                  <p:childTnLst>
                                    <p:animEffect transition="out" filter="fade">
                                      <p:cBhvr>
                                        <p:cTn id="14" dur="500"/>
                                        <p:tgtEl>
                                          <p:spTgt spid="12"/>
                                        </p:tgtEl>
                                      </p:cBhvr>
                                    </p:animEffect>
                                    <p:set>
                                      <p:cBhvr>
                                        <p:cTn id="15"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5" grpId="0" uiExpand="1"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Diagram&#10;&#10;Description automatically generated">
            <a:extLst>
              <a:ext uri="{FF2B5EF4-FFF2-40B4-BE49-F238E27FC236}">
                <a16:creationId xmlns:a16="http://schemas.microsoft.com/office/drawing/2014/main" id="{4B0A3465-153F-4662-B0DD-E617F1A856E5}"/>
              </a:ext>
            </a:extLst>
          </p:cNvPr>
          <p:cNvPicPr>
            <a:picLocks noChangeAspect="1"/>
          </p:cNvPicPr>
          <p:nvPr/>
        </p:nvPicPr>
        <p:blipFill rotWithShape="1">
          <a:blip r:embed="rId2">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pic>
        <p:nvPicPr>
          <p:cNvPr id="17" name="Picture 16" descr="Text&#10;&#10;Description automatically generated">
            <a:extLst>
              <a:ext uri="{FF2B5EF4-FFF2-40B4-BE49-F238E27FC236}">
                <a16:creationId xmlns:a16="http://schemas.microsoft.com/office/drawing/2014/main" id="{6F938EBD-B363-423C-B182-F9C7DDB7F8D4}"/>
              </a:ext>
            </a:extLst>
          </p:cNvPr>
          <p:cNvPicPr>
            <a:picLocks noChangeAspect="1"/>
          </p:cNvPicPr>
          <p:nvPr/>
        </p:nvPicPr>
        <p:blipFill rotWithShape="1">
          <a:blip r:embed="rId3">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sp>
        <p:nvSpPr>
          <p:cNvPr id="13" name="TextBox 12">
            <a:extLst>
              <a:ext uri="{FF2B5EF4-FFF2-40B4-BE49-F238E27FC236}">
                <a16:creationId xmlns:a16="http://schemas.microsoft.com/office/drawing/2014/main" id="{F88E4DDA-0CC9-49EB-A889-5BB32EFAABEB}"/>
              </a:ext>
            </a:extLst>
          </p:cNvPr>
          <p:cNvSpPr txBox="1"/>
          <p:nvPr/>
        </p:nvSpPr>
        <p:spPr>
          <a:xfrm>
            <a:off x="2622550" y="5663199"/>
            <a:ext cx="9569451" cy="857222"/>
          </a:xfrm>
          <a:prstGeom prst="rect">
            <a:avLst/>
          </a:prstGeom>
          <a:solidFill>
            <a:srgbClr val="214571"/>
          </a:solidFill>
        </p:spPr>
        <p:txBody>
          <a:bodyPr wrap="square" tIns="365760" bIns="91440" rtlCol="0">
            <a:spAutoFit/>
          </a:bodyPr>
          <a:lstStyle/>
          <a:p>
            <a:pPr algn="ctr" defTabSz="457200">
              <a:lnSpc>
                <a:spcPts val="2600"/>
              </a:lnSpc>
              <a:defRPr/>
            </a:pPr>
            <a:r>
              <a:rPr lang="en-US" sz="4800" dirty="0">
                <a:ln w="25400" cap="sq">
                  <a:solidFill>
                    <a:srgbClr val="E2E2DE"/>
                  </a:solidFill>
                  <a:miter lim="800000"/>
                </a:ln>
                <a:solidFill>
                  <a:srgbClr val="E2E2DE"/>
                </a:solidFill>
                <a:latin typeface="Neutra Text" panose="02000000000000000000" pitchFamily="50" charset="0"/>
              </a:rPr>
              <a:t>DEFENSE WINS CHAMPIONSHIPS</a:t>
            </a:r>
          </a:p>
        </p:txBody>
      </p:sp>
    </p:spTree>
    <p:extLst>
      <p:ext uri="{BB962C8B-B14F-4D97-AF65-F5344CB8AC3E}">
        <p14:creationId xmlns:p14="http://schemas.microsoft.com/office/powerpoint/2010/main" val="17392206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029619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Diagram&#10;&#10;Description automatically generated">
            <a:extLst>
              <a:ext uri="{FF2B5EF4-FFF2-40B4-BE49-F238E27FC236}">
                <a16:creationId xmlns:a16="http://schemas.microsoft.com/office/drawing/2014/main" id="{301DAAE3-3E69-4FA0-968F-F48E52BBB595}"/>
              </a:ext>
            </a:extLst>
          </p:cNvPr>
          <p:cNvPicPr>
            <a:picLocks noChangeAspect="1"/>
          </p:cNvPicPr>
          <p:nvPr/>
        </p:nvPicPr>
        <p:blipFill rotWithShape="1">
          <a:blip r:embed="rId4">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pic>
        <p:nvPicPr>
          <p:cNvPr id="7" name="Picture 6" descr="Text&#10;&#10;Description automatically generated">
            <a:extLst>
              <a:ext uri="{FF2B5EF4-FFF2-40B4-BE49-F238E27FC236}">
                <a16:creationId xmlns:a16="http://schemas.microsoft.com/office/drawing/2014/main" id="{235F9B9E-2CC1-4D8C-8131-F43443969EF6}"/>
              </a:ext>
            </a:extLst>
          </p:cNvPr>
          <p:cNvPicPr>
            <a:picLocks noChangeAspect="1"/>
          </p:cNvPicPr>
          <p:nvPr/>
        </p:nvPicPr>
        <p:blipFill rotWithShape="1">
          <a:blip r:embed="rId5">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pic>
        <p:nvPicPr>
          <p:cNvPr id="2" name="Lensflare2021a">
            <a:hlinkClick r:id="" action="ppaction://media"/>
            <a:extLst>
              <a:ext uri="{FF2B5EF4-FFF2-40B4-BE49-F238E27FC236}">
                <a16:creationId xmlns:a16="http://schemas.microsoft.com/office/drawing/2014/main" id="{8D00C437-A5BD-4439-89B8-EB169446A93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5000" r="5000"/>
          <a:stretch/>
        </p:blipFill>
        <p:spPr>
          <a:xfrm>
            <a:off x="0" y="-762000"/>
            <a:ext cx="12192002" cy="7620000"/>
          </a:xfrm>
          <a:prstGeom prst="rect">
            <a:avLst/>
          </a:prstGeom>
        </p:spPr>
      </p:pic>
    </p:spTree>
    <p:extLst>
      <p:ext uri="{BB962C8B-B14F-4D97-AF65-F5344CB8AC3E}">
        <p14:creationId xmlns:p14="http://schemas.microsoft.com/office/powerpoint/2010/main" val="311697884"/>
      </p:ext>
    </p:extLst>
  </p:cSld>
  <p:clrMapOvr>
    <a:masterClrMapping/>
  </p:clrMapOvr>
  <mc:AlternateContent xmlns:mc="http://schemas.openxmlformats.org/markup-compatibility/2006" xmlns:p14="http://schemas.microsoft.com/office/powerpoint/2010/main">
    <mc:Choice Requires="p14">
      <p:transition spd="med" p14:dur="700" advClick="0" advTm="20500">
        <p:fade/>
      </p:transition>
    </mc:Choice>
    <mc:Fallback xmlns="">
      <p:transition spd="med" advClick="0" advTm="205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24" fill="hold"/>
                                        <p:tgtEl>
                                          <p:spTgt spid="2"/>
                                        </p:tgtEl>
                                      </p:cBhvr>
                                    </p:cmd>
                                  </p:childTnLst>
                                </p:cTn>
                              </p:par>
                            </p:childTnLst>
                          </p:cTn>
                        </p:par>
                        <p:par>
                          <p:cTn id="7" fill="hold">
                            <p:stCondLst>
                              <p:cond delay="22024"/>
                            </p:stCondLst>
                            <p:childTnLst>
                              <p:par>
                                <p:cTn id="8" presetID="10" presetClass="exit" presetSubtype="0" fill="hold" nodeType="afterEffect">
                                  <p:stCondLst>
                                    <p:cond delay="0"/>
                                  </p:stCondLst>
                                  <p:childTnLst>
                                    <p:animEffect transition="out" filter="fade">
                                      <p:cBhvr>
                                        <p:cTn id="9" dur="500"/>
                                        <p:tgtEl>
                                          <p:spTgt spid="2"/>
                                        </p:tgtEl>
                                      </p:cBhvr>
                                    </p:animEffect>
                                    <p:set>
                                      <p:cBhvr>
                                        <p:cTn id="10" dur="1" fill="hold">
                                          <p:stCondLst>
                                            <p:cond delay="499"/>
                                          </p:stCondLst>
                                        </p:cTn>
                                        <p:tgtEl>
                                          <p:spTgt spid="2"/>
                                        </p:tgtEl>
                                        <p:attrNameLst>
                                          <p:attrName>style.visibility</p:attrName>
                                        </p:attrNameLst>
                                      </p:cBhvr>
                                      <p:to>
                                        <p:strVal val="hidden"/>
                                      </p:to>
                                    </p:set>
                                    <p:cmd type="call" cmd="stop">
                                      <p:cBhvr>
                                        <p:cTn id="11" dur="1">
                                          <p:stCondLst>
                                            <p:cond delay="499"/>
                                          </p:stCondLst>
                                        </p:cTn>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iagram&#10;&#10;Description automatically generated">
            <a:extLst>
              <a:ext uri="{FF2B5EF4-FFF2-40B4-BE49-F238E27FC236}">
                <a16:creationId xmlns:a16="http://schemas.microsoft.com/office/drawing/2014/main" id="{7C972FB6-9C1E-469F-A420-0C1A6A5E645B}"/>
              </a:ext>
            </a:extLst>
          </p:cNvPr>
          <p:cNvPicPr>
            <a:picLocks noChangeAspect="1"/>
          </p:cNvPicPr>
          <p:nvPr/>
        </p:nvPicPr>
        <p:blipFill rotWithShape="1">
          <a:blip r:embed="rId2">
            <a:extLst>
              <a:ext uri="{28A0092B-C50C-407E-A947-70E740481C1C}">
                <a14:useLocalDpi xmlns:a14="http://schemas.microsoft.com/office/drawing/2010/main" val="0"/>
              </a:ext>
            </a:extLst>
          </a:blip>
          <a:srcRect t="9960" b="39"/>
          <a:stretch/>
        </p:blipFill>
        <p:spPr>
          <a:xfrm>
            <a:off x="0" y="0"/>
            <a:ext cx="12192000" cy="6858000"/>
          </a:xfrm>
          <a:prstGeom prst="rect">
            <a:avLst/>
          </a:prstGeom>
        </p:spPr>
      </p:pic>
      <p:pic>
        <p:nvPicPr>
          <p:cNvPr id="14" name="Picture 13" descr="Text&#10;&#10;Description automatically generated">
            <a:extLst>
              <a:ext uri="{FF2B5EF4-FFF2-40B4-BE49-F238E27FC236}">
                <a16:creationId xmlns:a16="http://schemas.microsoft.com/office/drawing/2014/main" id="{F8A488B5-B974-4517-85D2-A25F7DBA39E9}"/>
              </a:ext>
            </a:extLst>
          </p:cNvPr>
          <p:cNvPicPr>
            <a:picLocks noChangeAspect="1"/>
          </p:cNvPicPr>
          <p:nvPr/>
        </p:nvPicPr>
        <p:blipFill rotWithShape="1">
          <a:blip r:embed="rId3">
            <a:extLst>
              <a:ext uri="{28A0092B-C50C-407E-A947-70E740481C1C}">
                <a14:useLocalDpi xmlns:a14="http://schemas.microsoft.com/office/drawing/2010/main" val="0"/>
              </a:ext>
            </a:extLst>
          </a:blip>
          <a:srcRect l="5696" t="5000" r="5696" b="14212"/>
          <a:stretch/>
        </p:blipFill>
        <p:spPr>
          <a:xfrm>
            <a:off x="694481" y="-378000"/>
            <a:ext cx="10803038" cy="6156000"/>
          </a:xfrm>
          <a:prstGeom prst="rect">
            <a:avLst/>
          </a:prstGeom>
        </p:spPr>
      </p:pic>
      <p:sp>
        <p:nvSpPr>
          <p:cNvPr id="9" name="TextBox 8">
            <a:extLst>
              <a:ext uri="{FF2B5EF4-FFF2-40B4-BE49-F238E27FC236}">
                <a16:creationId xmlns:a16="http://schemas.microsoft.com/office/drawing/2014/main" id="{642334A4-CA5F-416F-9D1F-E81B7AAF5D20}"/>
              </a:ext>
            </a:extLst>
          </p:cNvPr>
          <p:cNvSpPr txBox="1"/>
          <p:nvPr/>
        </p:nvSpPr>
        <p:spPr>
          <a:xfrm>
            <a:off x="2622550" y="5663199"/>
            <a:ext cx="9569451" cy="857222"/>
          </a:xfrm>
          <a:prstGeom prst="rect">
            <a:avLst/>
          </a:prstGeom>
          <a:solidFill>
            <a:srgbClr val="214571"/>
          </a:solidFill>
        </p:spPr>
        <p:txBody>
          <a:bodyPr wrap="square" tIns="365760" bIns="91440" rtlCol="0">
            <a:spAutoFit/>
          </a:bodyPr>
          <a:lstStyle/>
          <a:p>
            <a:pPr algn="ctr" defTabSz="457200">
              <a:lnSpc>
                <a:spcPts val="2600"/>
              </a:lnSpc>
              <a:defRPr/>
            </a:pPr>
            <a:r>
              <a:rPr lang="en-US" sz="4800" dirty="0">
                <a:ln w="25400" cap="sq">
                  <a:solidFill>
                    <a:srgbClr val="E2E2DE"/>
                  </a:solidFill>
                  <a:miter lim="800000"/>
                </a:ln>
                <a:solidFill>
                  <a:srgbClr val="E2E2DE"/>
                </a:solidFill>
                <a:latin typeface="Neutra Text" panose="02000000000000000000" pitchFamily="50" charset="0"/>
              </a:rPr>
              <a:t>DEFENSE WINS CHAMPIONSHIPS</a:t>
            </a:r>
          </a:p>
        </p:txBody>
      </p:sp>
      <p:sp>
        <p:nvSpPr>
          <p:cNvPr id="12" name="TextBox 11">
            <a:extLst>
              <a:ext uri="{FF2B5EF4-FFF2-40B4-BE49-F238E27FC236}">
                <a16:creationId xmlns:a16="http://schemas.microsoft.com/office/drawing/2014/main" id="{9E5F061C-AF19-4C94-9761-E4CAFB35D68C}"/>
              </a:ext>
            </a:extLst>
          </p:cNvPr>
          <p:cNvSpPr txBox="1"/>
          <p:nvPr/>
        </p:nvSpPr>
        <p:spPr>
          <a:xfrm>
            <a:off x="2622549" y="5189260"/>
            <a:ext cx="9569451" cy="1574790"/>
          </a:xfrm>
          <a:prstGeom prst="rect">
            <a:avLst/>
          </a:prstGeom>
          <a:solidFill>
            <a:srgbClr val="545454"/>
          </a:solidFill>
          <a:ln w="22225" cap="sq">
            <a:noFill/>
            <a:miter lim="800000"/>
          </a:ln>
        </p:spPr>
        <p:txBody>
          <a:bodyPr wrap="square" tIns="91440" rtlCol="0">
            <a:spAutoFit/>
          </a:bodyPr>
          <a:lstStyle/>
          <a:p>
            <a:pPr marL="111125" indent="-111125" defTabSz="457200">
              <a:lnSpc>
                <a:spcPts val="2800"/>
              </a:lnSpc>
              <a:tabLst>
                <a:tab pos="173038" algn="l"/>
              </a:tabLst>
              <a:defRPr/>
            </a:pPr>
            <a:r>
              <a:rPr lang="en-US" sz="28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“Retain the standard of sound words which you have heard </a:t>
            </a:r>
            <a:br>
              <a:rPr lang="en-US" sz="28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br>
            <a:r>
              <a:rPr lang="en-US" sz="28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from me, in the faith and love which are in Christ Jesus. </a:t>
            </a:r>
            <a:br>
              <a:rPr lang="en-US" sz="28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br>
            <a:r>
              <a:rPr lang="en-US" sz="2800" dirty="0">
                <a:ln w="12700" cap="sq">
                  <a:solidFill>
                    <a:srgbClr val="E2E2DE"/>
                  </a:solidFill>
                  <a:miter lim="800000"/>
                </a:ln>
                <a:solidFill>
                  <a:srgbClr val="E2E2DE"/>
                </a:solidFill>
                <a:latin typeface="Neutra Text" panose="02000000000000000000" pitchFamily="50" charset="0"/>
                <a:cs typeface="Poppins" panose="00000500000000000000" pitchFamily="50" charset="0"/>
              </a:rPr>
              <a:t>Guard, through the Holy Spirit who dwells in us, the treasure which has been entrusted to you.”</a:t>
            </a:r>
            <a:r>
              <a:rPr lang="en-US" sz="2800" dirty="0">
                <a:ln w="12700" cap="sq">
                  <a:solidFill>
                    <a:srgbClr val="E2E2DE"/>
                  </a:solidFill>
                  <a:miter lim="800000"/>
                </a:ln>
                <a:solidFill>
                  <a:prstClr val="white"/>
                </a:solidFill>
                <a:latin typeface="Neutra Text" panose="02000000000000000000" pitchFamily="50" charset="0"/>
                <a:cs typeface="Poppins" panose="00000500000000000000" pitchFamily="50" charset="0"/>
              </a:rPr>
              <a:t>	  	   </a:t>
            </a:r>
            <a:r>
              <a:rPr lang="en-US" sz="2800" dirty="0">
                <a:ln w="12700" cap="sq">
                  <a:solidFill>
                    <a:srgbClr val="A5C6DF"/>
                  </a:solidFill>
                  <a:miter lim="800000"/>
                </a:ln>
                <a:solidFill>
                  <a:srgbClr val="A5C6DF"/>
                </a:solidFill>
                <a:effectLst>
                  <a:outerShdw blurRad="25400" dist="25400" dir="9000000" algn="ctr" rotWithShape="0">
                    <a:prstClr val="black"/>
                  </a:outerShdw>
                </a:effectLst>
                <a:latin typeface="Neutra Text" panose="02000000000000000000" pitchFamily="50" charset="0"/>
                <a:cs typeface="Poppins" panose="00000500000000000000" pitchFamily="50" charset="0"/>
              </a:rPr>
              <a:t>2 Timothy 1:13, 14</a:t>
            </a:r>
          </a:p>
        </p:txBody>
      </p:sp>
      <p:sp>
        <p:nvSpPr>
          <p:cNvPr id="6" name="Freeform: Shape 5">
            <a:extLst>
              <a:ext uri="{FF2B5EF4-FFF2-40B4-BE49-F238E27FC236}">
                <a16:creationId xmlns:a16="http://schemas.microsoft.com/office/drawing/2014/main" id="{F13D2933-48B3-4B99-9FC5-9514300DD17D}"/>
              </a:ext>
            </a:extLst>
          </p:cNvPr>
          <p:cNvSpPr/>
          <p:nvPr/>
        </p:nvSpPr>
        <p:spPr>
          <a:xfrm rot="60000">
            <a:off x="10471097" y="6307840"/>
            <a:ext cx="1252962"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00786D88-D462-44AE-9A04-B42D5B82A801}"/>
              </a:ext>
            </a:extLst>
          </p:cNvPr>
          <p:cNvSpPr/>
          <p:nvPr/>
        </p:nvSpPr>
        <p:spPr>
          <a:xfrm rot="60000">
            <a:off x="5132535" y="6664312"/>
            <a:ext cx="1516084" cy="45719"/>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FFFF99"/>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1031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98717"/>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NOT MY JOB…</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sp>
        <p:nvSpPr>
          <p:cNvPr id="11" name="TextBox 10">
            <a:extLst>
              <a:ext uri="{FF2B5EF4-FFF2-40B4-BE49-F238E27FC236}">
                <a16:creationId xmlns:a16="http://schemas.microsoft.com/office/drawing/2014/main" id="{DBF4C9A7-F316-4DBF-96A3-FB88813E1915}"/>
              </a:ext>
            </a:extLst>
          </p:cNvPr>
          <p:cNvSpPr txBox="1"/>
          <p:nvPr/>
        </p:nvSpPr>
        <p:spPr>
          <a:xfrm>
            <a:off x="521614" y="4207765"/>
            <a:ext cx="8111186" cy="2144177"/>
          </a:xfrm>
          <a:prstGeom prst="rect">
            <a:avLst/>
          </a:prstGeom>
          <a:noFill/>
          <a:ln w="22225" cap="sq">
            <a:noFill/>
            <a:miter lim="800000"/>
          </a:ln>
        </p:spPr>
        <p:txBody>
          <a:bodyPr wrap="square" rtlCol="0">
            <a:spAutoFit/>
          </a:bodyPr>
          <a:lstStyle/>
          <a:p>
            <a:pPr marL="111125" indent="-111125">
              <a:lnSpc>
                <a:spcPts val="3200"/>
              </a:lnSpc>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“All Scripture is given by inspiration of God, and is profitable for doctrine, for reproof, for correction, for instruction in righteousness, that the man of God may be complete, thoroughly equipped for every good work.”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2 Timothy 3:16, 17</a:t>
            </a:r>
          </a:p>
        </p:txBody>
      </p:sp>
      <p:sp>
        <p:nvSpPr>
          <p:cNvPr id="6" name="Freeform: Shape 5">
            <a:extLst>
              <a:ext uri="{FF2B5EF4-FFF2-40B4-BE49-F238E27FC236}">
                <a16:creationId xmlns:a16="http://schemas.microsoft.com/office/drawing/2014/main" id="{59F0C067-C70E-4C92-9564-3B4608AB65C7}"/>
              </a:ext>
            </a:extLst>
          </p:cNvPr>
          <p:cNvSpPr/>
          <p:nvPr/>
        </p:nvSpPr>
        <p:spPr>
          <a:xfrm rot="60000">
            <a:off x="1874035" y="5851193"/>
            <a:ext cx="1380179"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337F8C06-960E-4505-8A48-BC3C7317AFFA}"/>
              </a:ext>
            </a:extLst>
          </p:cNvPr>
          <p:cNvSpPr txBox="1"/>
          <p:nvPr/>
        </p:nvSpPr>
        <p:spPr>
          <a:xfrm>
            <a:off x="521614" y="2210811"/>
            <a:ext cx="2775986"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Running </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the </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universe</a:t>
            </a: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10" name="TextBox 9">
            <a:extLst>
              <a:ext uri="{FF2B5EF4-FFF2-40B4-BE49-F238E27FC236}">
                <a16:creationId xmlns:a16="http://schemas.microsoft.com/office/drawing/2014/main" id="{FBED57D4-D909-40D2-95D8-CBB0B37742D8}"/>
              </a:ext>
            </a:extLst>
          </p:cNvPr>
          <p:cNvSpPr txBox="1"/>
          <p:nvPr/>
        </p:nvSpPr>
        <p:spPr>
          <a:xfrm>
            <a:off x="4122814" y="2210811"/>
            <a:ext cx="2775986"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Revealing right </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and wrong</a:t>
            </a:r>
          </a:p>
        </p:txBody>
      </p:sp>
      <p:sp>
        <p:nvSpPr>
          <p:cNvPr id="12" name="TextBox 11">
            <a:extLst>
              <a:ext uri="{FF2B5EF4-FFF2-40B4-BE49-F238E27FC236}">
                <a16:creationId xmlns:a16="http://schemas.microsoft.com/office/drawing/2014/main" id="{F73D9AD8-52A4-4D87-B30A-E8CEF52A14A5}"/>
              </a:ext>
            </a:extLst>
          </p:cNvPr>
          <p:cNvSpPr txBox="1"/>
          <p:nvPr/>
        </p:nvSpPr>
        <p:spPr>
          <a:xfrm>
            <a:off x="7724014" y="2210811"/>
            <a:ext cx="2775986"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Deciding eternal destinies</a:t>
            </a:r>
          </a:p>
        </p:txBody>
      </p:sp>
    </p:spTree>
    <p:extLst>
      <p:ext uri="{BB962C8B-B14F-4D97-AF65-F5344CB8AC3E}">
        <p14:creationId xmlns:p14="http://schemas.microsoft.com/office/powerpoint/2010/main" val="31940647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out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out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5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grpId="1" nodeType="clickEffect">
                                  <p:stCondLst>
                                    <p:cond delay="0"/>
                                  </p:stCondLst>
                                  <p:childTnLst>
                                    <p:animEffect transition="out" filter="fade">
                                      <p:cBhvr>
                                        <p:cTn id="25" dur="500"/>
                                        <p:tgtEl>
                                          <p:spTgt spid="11"/>
                                        </p:tgtEl>
                                      </p:cBhvr>
                                    </p:animEffect>
                                    <p:set>
                                      <p:cBhvr>
                                        <p:cTn id="26" dur="1" fill="hold">
                                          <p:stCondLst>
                                            <p:cond delay="499"/>
                                          </p:stCondLst>
                                        </p:cTn>
                                        <p:tgtEl>
                                          <p:spTgt spid="11"/>
                                        </p:tgtEl>
                                        <p:attrNameLst>
                                          <p:attrName>style.visibility</p:attrName>
                                        </p:attrNameLst>
                                      </p:cBhvr>
                                      <p:to>
                                        <p:strVal val="hidden"/>
                                      </p:to>
                                    </p:set>
                                  </p:childTnLst>
                                </p:cTn>
                              </p:par>
                              <p:par>
                                <p:cTn id="27" presetID="10" presetClass="exit" presetSubtype="0" fill="hold" grpId="1" nodeType="withEffect">
                                  <p:stCondLst>
                                    <p:cond delay="0"/>
                                  </p:stCondLst>
                                  <p:childTnLst>
                                    <p:animEffect transition="out" filter="fade">
                                      <p:cBhvr>
                                        <p:cTn id="28" dur="500"/>
                                        <p:tgtEl>
                                          <p:spTgt spid="6"/>
                                        </p:tgtEl>
                                      </p:cBhvr>
                                    </p:animEffect>
                                    <p:set>
                                      <p:cBhvr>
                                        <p:cTn id="29" dur="1" fill="hold">
                                          <p:stCondLst>
                                            <p:cond delay="499"/>
                                          </p:stCondLst>
                                        </p:cTn>
                                        <p:tgtEl>
                                          <p:spTgt spid="6"/>
                                        </p:tgtEl>
                                        <p:attrNameLst>
                                          <p:attrName>style.visibility</p:attrName>
                                        </p:attrNameLst>
                                      </p:cBhvr>
                                      <p:to>
                                        <p:strVal val="hidden"/>
                                      </p:to>
                                    </p:set>
                                  </p:childTnLst>
                                </p:cTn>
                              </p:par>
                            </p:childTnLst>
                          </p:cTn>
                        </p:par>
                        <p:par>
                          <p:cTn id="30" fill="hold">
                            <p:stCondLst>
                              <p:cond delay="500"/>
                            </p:stCondLst>
                            <p:childTnLst>
                              <p:par>
                                <p:cTn id="31" presetID="16" presetClass="entr" presetSubtype="37"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outVertical)">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animBg="1"/>
      <p:bldP spid="6" grpId="1" animBg="1"/>
      <p:bldP spid="8" grpId="0" animBg="1"/>
      <p:bldP spid="10"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1896814" y="2210811"/>
            <a:ext cx="7520786" cy="1384995"/>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“Hold fast the pattern of sound words which you have heard from me, in faith and love which are in Christ Jesus.”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2 Timothy 1:13</a:t>
            </a:r>
          </a:p>
        </p:txBody>
      </p:sp>
      <p:sp>
        <p:nvSpPr>
          <p:cNvPr id="6" name="Freeform: Shape 5">
            <a:extLst>
              <a:ext uri="{FF2B5EF4-FFF2-40B4-BE49-F238E27FC236}">
                <a16:creationId xmlns:a16="http://schemas.microsoft.com/office/drawing/2014/main" id="{59F0C067-C70E-4C92-9564-3B4608AB65C7}"/>
              </a:ext>
            </a:extLst>
          </p:cNvPr>
          <p:cNvSpPr/>
          <p:nvPr/>
        </p:nvSpPr>
        <p:spPr>
          <a:xfrm rot="60000">
            <a:off x="5698027" y="2649354"/>
            <a:ext cx="1837019"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Freeform: Shape 12">
            <a:extLst>
              <a:ext uri="{FF2B5EF4-FFF2-40B4-BE49-F238E27FC236}">
                <a16:creationId xmlns:a16="http://schemas.microsoft.com/office/drawing/2014/main" id="{00EE3FA4-E131-4288-9F4F-D8ED4217AB66}"/>
              </a:ext>
            </a:extLst>
          </p:cNvPr>
          <p:cNvSpPr/>
          <p:nvPr/>
        </p:nvSpPr>
        <p:spPr>
          <a:xfrm rot="60000">
            <a:off x="5486599" y="3068154"/>
            <a:ext cx="779075"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Freeform: Shape 13">
            <a:extLst>
              <a:ext uri="{FF2B5EF4-FFF2-40B4-BE49-F238E27FC236}">
                <a16:creationId xmlns:a16="http://schemas.microsoft.com/office/drawing/2014/main" id="{110CC170-0F89-40CE-86CE-C20DB10ED326}"/>
              </a:ext>
            </a:extLst>
          </p:cNvPr>
          <p:cNvSpPr/>
          <p:nvPr/>
        </p:nvSpPr>
        <p:spPr>
          <a:xfrm rot="60000">
            <a:off x="6834199" y="3076554"/>
            <a:ext cx="779075"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98717"/>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“NOBODY STEALS PENNIES”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sp>
        <p:nvSpPr>
          <p:cNvPr id="8" name="TextBox 7">
            <a:extLst>
              <a:ext uri="{FF2B5EF4-FFF2-40B4-BE49-F238E27FC236}">
                <a16:creationId xmlns:a16="http://schemas.microsoft.com/office/drawing/2014/main" id="{337F8C06-960E-4505-8A48-BC3C7317AFFA}"/>
              </a:ext>
            </a:extLst>
          </p:cNvPr>
          <p:cNvSpPr txBox="1"/>
          <p:nvPr/>
        </p:nvSpPr>
        <p:spPr>
          <a:xfrm>
            <a:off x="1367305" y="2210811"/>
            <a:ext cx="2294204"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Your</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church</a:t>
            </a:r>
          </a:p>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family</a:t>
            </a: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728738" y="4751999"/>
            <a:ext cx="3307060" cy="2332659"/>
          </a:xfrm>
          <a:prstGeom prst="rect">
            <a:avLst/>
          </a:prstGeom>
        </p:spPr>
      </p:pic>
      <p:sp>
        <p:nvSpPr>
          <p:cNvPr id="10" name="TextBox 9">
            <a:extLst>
              <a:ext uri="{FF2B5EF4-FFF2-40B4-BE49-F238E27FC236}">
                <a16:creationId xmlns:a16="http://schemas.microsoft.com/office/drawing/2014/main" id="{FBED57D4-D909-40D2-95D8-CBB0B37742D8}"/>
              </a:ext>
            </a:extLst>
          </p:cNvPr>
          <p:cNvSpPr txBox="1"/>
          <p:nvPr/>
        </p:nvSpPr>
        <p:spPr>
          <a:xfrm>
            <a:off x="4522105" y="2210811"/>
            <a:ext cx="2294204"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Your </a:t>
            </a:r>
          </a:p>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physical</a:t>
            </a:r>
          </a:p>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family</a:t>
            </a:r>
          </a:p>
        </p:txBody>
      </p:sp>
      <p:sp>
        <p:nvSpPr>
          <p:cNvPr id="12" name="TextBox 11">
            <a:extLst>
              <a:ext uri="{FF2B5EF4-FFF2-40B4-BE49-F238E27FC236}">
                <a16:creationId xmlns:a16="http://schemas.microsoft.com/office/drawing/2014/main" id="{F73D9AD8-52A4-4D87-B30A-E8CEF52A14A5}"/>
              </a:ext>
            </a:extLst>
          </p:cNvPr>
          <p:cNvSpPr txBox="1"/>
          <p:nvPr/>
        </p:nvSpPr>
        <p:spPr>
          <a:xfrm>
            <a:off x="7676905" y="2210811"/>
            <a:ext cx="2294204" cy="1492716"/>
          </a:xfrm>
          <a:prstGeom prst="rect">
            <a:avLst/>
          </a:prstGeom>
          <a:solidFill>
            <a:srgbClr val="275170"/>
          </a:solidFill>
        </p:spPr>
        <p:txBody>
          <a:bodyPr wrap="square" tIns="91440" bIns="91440" rtlCol="0">
            <a:spAutoFit/>
          </a:bodyPr>
          <a:lstStyle/>
          <a:p>
            <a:pPr algn="ctr" defTabSz="457200">
              <a:lnSpc>
                <a:spcPts val="3400"/>
              </a:lnSpc>
              <a:defRPr/>
            </a:pPr>
            <a:r>
              <a:rPr lang="en-US" sz="3500" dirty="0">
                <a:ln w="19050" cap="sq">
                  <a:solidFill>
                    <a:srgbClr val="E2E2DE"/>
                  </a:solidFill>
                  <a:miter lim="800000"/>
                </a:ln>
                <a:solidFill>
                  <a:srgbClr val="E2E2DE"/>
                </a:solidFill>
                <a:latin typeface="Neutra Text" panose="02000000000000000000" pitchFamily="50" charset="0"/>
              </a:rPr>
              <a:t>Your </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eternal </a:t>
            </a:r>
            <a:br>
              <a:rPr lang="en-US" sz="3500" dirty="0">
                <a:ln w="19050" cap="sq">
                  <a:solidFill>
                    <a:srgbClr val="E2E2DE"/>
                  </a:solidFill>
                  <a:miter lim="800000"/>
                </a:ln>
                <a:solidFill>
                  <a:srgbClr val="E2E2DE"/>
                </a:solidFill>
                <a:latin typeface="Neutra Text" panose="02000000000000000000" pitchFamily="50" charset="0"/>
              </a:rPr>
            </a:br>
            <a:r>
              <a:rPr lang="en-US" sz="3500" dirty="0">
                <a:ln w="19050" cap="sq">
                  <a:solidFill>
                    <a:srgbClr val="E2E2DE"/>
                  </a:solidFill>
                  <a:miter lim="800000"/>
                </a:ln>
                <a:solidFill>
                  <a:srgbClr val="E2E2DE"/>
                </a:solidFill>
                <a:latin typeface="Neutra Text" panose="02000000000000000000" pitchFamily="50" charset="0"/>
              </a:rPr>
              <a:t>soul</a:t>
            </a:r>
          </a:p>
        </p:txBody>
      </p:sp>
      <p:sp>
        <p:nvSpPr>
          <p:cNvPr id="15" name="TextBox 14">
            <a:extLst>
              <a:ext uri="{FF2B5EF4-FFF2-40B4-BE49-F238E27FC236}">
                <a16:creationId xmlns:a16="http://schemas.microsoft.com/office/drawing/2014/main" id="{091D9E68-5C5F-45A0-996E-FB5ABFE124A7}"/>
              </a:ext>
            </a:extLst>
          </p:cNvPr>
          <p:cNvSpPr txBox="1"/>
          <p:nvPr/>
        </p:nvSpPr>
        <p:spPr>
          <a:xfrm>
            <a:off x="1367305" y="4431675"/>
            <a:ext cx="6479430" cy="181588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2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Fight for your family.</a:t>
            </a:r>
          </a:p>
          <a:p>
            <a:pPr algn="ctr" defTabSz="457200">
              <a:spcBef>
                <a:spcPts val="600"/>
              </a:spcBef>
              <a:defRPr/>
            </a:pPr>
            <a:r>
              <a:rPr lang="en-US" sz="32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Model respect for authority.</a:t>
            </a:r>
          </a:p>
          <a:p>
            <a:pPr algn="ctr" defTabSz="457200">
              <a:spcBef>
                <a:spcPts val="600"/>
              </a:spcBef>
              <a:defRPr/>
            </a:pPr>
            <a:r>
              <a:rPr lang="en-US" sz="32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Value character over performance.</a:t>
            </a:r>
          </a:p>
        </p:txBody>
      </p:sp>
    </p:spTree>
    <p:extLst>
      <p:ext uri="{BB962C8B-B14F-4D97-AF65-F5344CB8AC3E}">
        <p14:creationId xmlns:p14="http://schemas.microsoft.com/office/powerpoint/2010/main" val="334631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grpId="1"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par>
                                <p:cTn id="28" presetID="10" presetClass="exit" presetSubtype="0" fill="hold" grpId="1" nodeType="withEffect">
                                  <p:stCondLst>
                                    <p:cond delay="0"/>
                                  </p:stCondLst>
                                  <p:childTnLst>
                                    <p:animEffect transition="out" filter="fade">
                                      <p:cBhvr>
                                        <p:cTn id="29" dur="500"/>
                                        <p:tgtEl>
                                          <p:spTgt spid="13"/>
                                        </p:tgtEl>
                                      </p:cBhvr>
                                    </p:animEffect>
                                    <p:set>
                                      <p:cBhvr>
                                        <p:cTn id="30" dur="1" fill="hold">
                                          <p:stCondLst>
                                            <p:cond delay="499"/>
                                          </p:stCondLst>
                                        </p:cTn>
                                        <p:tgtEl>
                                          <p:spTgt spid="13"/>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4"/>
                                        </p:tgtEl>
                                      </p:cBhvr>
                                    </p:animEffect>
                                    <p:set>
                                      <p:cBhvr>
                                        <p:cTn id="33" dur="1" fill="hold">
                                          <p:stCondLst>
                                            <p:cond delay="499"/>
                                          </p:stCondLst>
                                        </p:cTn>
                                        <p:tgtEl>
                                          <p:spTgt spid="14"/>
                                        </p:tgtEl>
                                        <p:attrNameLst>
                                          <p:attrName>style.visibility</p:attrName>
                                        </p:attrNameLst>
                                      </p:cBhvr>
                                      <p:to>
                                        <p:strVal val="hidden"/>
                                      </p:to>
                                    </p:set>
                                  </p:childTnLst>
                                </p:cTn>
                              </p:par>
                            </p:childTnLst>
                          </p:cTn>
                        </p:par>
                        <p:par>
                          <p:cTn id="34" fill="hold">
                            <p:stCondLst>
                              <p:cond delay="500"/>
                            </p:stCondLst>
                            <p:childTnLst>
                              <p:par>
                                <p:cTn id="35" presetID="16" presetClass="entr" presetSubtype="37"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out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out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5">
                                            <p:bg/>
                                          </p:spTgt>
                                        </p:tgtEl>
                                        <p:attrNameLst>
                                          <p:attrName>style.visibility</p:attrName>
                                        </p:attrNameLst>
                                      </p:cBhvr>
                                      <p:to>
                                        <p:strVal val="visible"/>
                                      </p:to>
                                    </p:set>
                                    <p:animEffect transition="in" filter="wipe(up)">
                                      <p:cBhvr>
                                        <p:cTn id="47" dur="500"/>
                                        <p:tgtEl>
                                          <p:spTgt spid="15">
                                            <p:bg/>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15">
                                            <p:txEl>
                                              <p:pRg st="0" end="0"/>
                                            </p:txEl>
                                          </p:spTgt>
                                        </p:tgtEl>
                                        <p:attrNameLst>
                                          <p:attrName>style.visibility</p:attrName>
                                        </p:attrNameLst>
                                      </p:cBhvr>
                                      <p:to>
                                        <p:strVal val="visible"/>
                                      </p:to>
                                    </p:set>
                                    <p:animEffect transition="in" filter="wipe(up)">
                                      <p:cBhvr>
                                        <p:cTn id="50" dur="500"/>
                                        <p:tgtEl>
                                          <p:spTgt spid="15">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15">
                                            <p:txEl>
                                              <p:pRg st="1" end="1"/>
                                            </p:txEl>
                                          </p:spTgt>
                                        </p:tgtEl>
                                        <p:attrNameLst>
                                          <p:attrName>style.visibility</p:attrName>
                                        </p:attrNameLst>
                                      </p:cBhvr>
                                      <p:to>
                                        <p:strVal val="visible"/>
                                      </p:to>
                                    </p:set>
                                    <p:animEffect transition="in" filter="wipe(up)">
                                      <p:cBhvr>
                                        <p:cTn id="55" dur="500"/>
                                        <p:tgtEl>
                                          <p:spTgt spid="15">
                                            <p:txEl>
                                              <p:pRg st="1" end="1"/>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1" fill="hold" grpId="0" nodeType="clickEffect">
                                  <p:stCondLst>
                                    <p:cond delay="0"/>
                                  </p:stCondLst>
                                  <p:childTnLst>
                                    <p:set>
                                      <p:cBhvr>
                                        <p:cTn id="59" dur="1" fill="hold">
                                          <p:stCondLst>
                                            <p:cond delay="0"/>
                                          </p:stCondLst>
                                        </p:cTn>
                                        <p:tgtEl>
                                          <p:spTgt spid="15">
                                            <p:txEl>
                                              <p:pRg st="2" end="2"/>
                                            </p:txEl>
                                          </p:spTgt>
                                        </p:tgtEl>
                                        <p:attrNameLst>
                                          <p:attrName>style.visibility</p:attrName>
                                        </p:attrNameLst>
                                      </p:cBhvr>
                                      <p:to>
                                        <p:strVal val="visible"/>
                                      </p:to>
                                    </p:set>
                                    <p:animEffect transition="in" filter="wipe(up)">
                                      <p:cBhvr>
                                        <p:cTn id="60" dur="500"/>
                                        <p:tgtEl>
                                          <p:spTgt spid="15">
                                            <p:txEl>
                                              <p:pRg st="2" end="2"/>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xit" presetSubtype="0" fill="hold" grpId="1" nodeType="clickEffect">
                                  <p:stCondLst>
                                    <p:cond delay="0"/>
                                  </p:stCondLst>
                                  <p:childTnLst>
                                    <p:animEffect transition="out" filter="fade">
                                      <p:cBhvr>
                                        <p:cTn id="64" dur="500"/>
                                        <p:tgtEl>
                                          <p:spTgt spid="15">
                                            <p:txEl>
                                              <p:pRg st="0" end="0"/>
                                            </p:txEl>
                                          </p:spTgt>
                                        </p:tgtEl>
                                      </p:cBhvr>
                                    </p:animEffect>
                                    <p:set>
                                      <p:cBhvr>
                                        <p:cTn id="65" dur="1" fill="hold">
                                          <p:stCondLst>
                                            <p:cond delay="499"/>
                                          </p:stCondLst>
                                        </p:cTn>
                                        <p:tgtEl>
                                          <p:spTgt spid="15">
                                            <p:txEl>
                                              <p:pRg st="0" end="0"/>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5">
                                            <p:txEl>
                                              <p:pRg st="1" end="1"/>
                                            </p:txEl>
                                          </p:spTgt>
                                        </p:tgtEl>
                                      </p:cBhvr>
                                    </p:animEffect>
                                    <p:set>
                                      <p:cBhvr>
                                        <p:cTn id="68" dur="1" fill="hold">
                                          <p:stCondLst>
                                            <p:cond delay="499"/>
                                          </p:stCondLst>
                                        </p:cTn>
                                        <p:tgtEl>
                                          <p:spTgt spid="15">
                                            <p:txEl>
                                              <p:pRg st="1" end="1"/>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5">
                                            <p:txEl>
                                              <p:pRg st="2" end="2"/>
                                            </p:txEl>
                                          </p:spTgt>
                                        </p:tgtEl>
                                      </p:cBhvr>
                                    </p:animEffect>
                                    <p:set>
                                      <p:cBhvr>
                                        <p:cTn id="71" dur="1" fill="hold">
                                          <p:stCondLst>
                                            <p:cond delay="499"/>
                                          </p:stCondLst>
                                        </p:cTn>
                                        <p:tgtEl>
                                          <p:spTgt spid="15">
                                            <p:txEl>
                                              <p:pRg st="2" end="2"/>
                                            </p:txEl>
                                          </p:spTgt>
                                        </p:tgtEl>
                                        <p:attrNameLst>
                                          <p:attrName>style.visibility</p:attrName>
                                        </p:attrNameLst>
                                      </p:cBhvr>
                                      <p:to>
                                        <p:strVal val="hidden"/>
                                      </p:to>
                                    </p:set>
                                  </p:childTnLst>
                                </p:cTn>
                              </p:par>
                              <p:par>
                                <p:cTn id="72" presetID="10" presetClass="exit" presetSubtype="0" fill="hold" grpId="1" nodeType="withEffect">
                                  <p:stCondLst>
                                    <p:cond delay="0"/>
                                  </p:stCondLst>
                                  <p:childTnLst>
                                    <p:animEffect transition="out" filter="fade">
                                      <p:cBhvr>
                                        <p:cTn id="73" dur="500"/>
                                        <p:tgtEl>
                                          <p:spTgt spid="15">
                                            <p:bg/>
                                          </p:spTgt>
                                        </p:tgtEl>
                                      </p:cBhvr>
                                    </p:animEffect>
                                    <p:set>
                                      <p:cBhvr>
                                        <p:cTn id="74" dur="1" fill="hold">
                                          <p:stCondLst>
                                            <p:cond delay="499"/>
                                          </p:stCondLst>
                                        </p:cTn>
                                        <p:tgtEl>
                                          <p:spTgt spid="15">
                                            <p:bg/>
                                          </p:spTgt>
                                        </p:tgtEl>
                                        <p:attrNameLst>
                                          <p:attrName>style.visibility</p:attrName>
                                        </p:attrNameLst>
                                      </p:cBhvr>
                                      <p:to>
                                        <p:strVal val="hidden"/>
                                      </p:to>
                                    </p:set>
                                  </p:childTnLst>
                                </p:cTn>
                              </p:par>
                            </p:childTnLst>
                          </p:cTn>
                        </p:par>
                        <p:par>
                          <p:cTn id="75" fill="hold">
                            <p:stCondLst>
                              <p:cond delay="500"/>
                            </p:stCondLst>
                            <p:childTnLst>
                              <p:par>
                                <p:cTn id="76" presetID="16" presetClass="entr" presetSubtype="37" fill="hold" grpId="0" nodeType="afterEffect">
                                  <p:stCondLst>
                                    <p:cond delay="0"/>
                                  </p:stCondLst>
                                  <p:childTnLst>
                                    <p:set>
                                      <p:cBhvr>
                                        <p:cTn id="77" dur="1" fill="hold">
                                          <p:stCondLst>
                                            <p:cond delay="0"/>
                                          </p:stCondLst>
                                        </p:cTn>
                                        <p:tgtEl>
                                          <p:spTgt spid="12"/>
                                        </p:tgtEl>
                                        <p:attrNameLst>
                                          <p:attrName>style.visibility</p:attrName>
                                        </p:attrNameLst>
                                      </p:cBhvr>
                                      <p:to>
                                        <p:strVal val="visible"/>
                                      </p:to>
                                    </p:set>
                                    <p:animEffect transition="in" filter="barn(outVertical)">
                                      <p:cBhvr>
                                        <p:cTn id="7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6" grpId="0" animBg="1"/>
      <p:bldP spid="6" grpId="1" animBg="1"/>
      <p:bldP spid="13" grpId="0" animBg="1"/>
      <p:bldP spid="13" grpId="1" animBg="1"/>
      <p:bldP spid="14" grpId="0" animBg="1"/>
      <p:bldP spid="14" grpId="1" animBg="1"/>
      <p:bldP spid="8" grpId="0" animBg="1"/>
      <p:bldP spid="10" grpId="0" animBg="1"/>
      <p:bldP spid="12" grpId="0" animBg="1"/>
      <p:bldP spid="15" grpId="0" uiExpand="1" build="p" animBg="1"/>
      <p:bldP spid="15" grpId="1" uiExpand="1" build="p"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646958" y="3969872"/>
            <a:ext cx="7863785" cy="1815882"/>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“His lord said to him, ‘Well done, good and faithful servant; you were faithful over a few things, I will make you ruler over many things. Enter into the joy of your lord.’”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Matthew 25:21</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1665226" y="1914329"/>
            <a:ext cx="7627725"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You have the approval of God – </a:t>
            </a:r>
            <a:b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b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You don’t need the approval of others.</a:t>
            </a:r>
          </a:p>
        </p:txBody>
      </p:sp>
      <p:sp>
        <p:nvSpPr>
          <p:cNvPr id="16" name="TextBox 15">
            <a:extLst>
              <a:ext uri="{FF2B5EF4-FFF2-40B4-BE49-F238E27FC236}">
                <a16:creationId xmlns:a16="http://schemas.microsoft.com/office/drawing/2014/main" id="{1D8D9964-F7B3-48DA-AB1E-08B804E9F4A6}"/>
              </a:ext>
            </a:extLst>
          </p:cNvPr>
          <p:cNvSpPr txBox="1"/>
          <p:nvPr/>
        </p:nvSpPr>
        <p:spPr>
          <a:xfrm>
            <a:off x="924544" y="4259300"/>
            <a:ext cx="2003015" cy="1046440"/>
          </a:xfrm>
          <a:prstGeom prst="rect">
            <a:avLst/>
          </a:prstGeom>
          <a:solidFill>
            <a:srgbClr val="E2E2DE"/>
          </a:solidFill>
          <a:ln w="19050">
            <a:solidFill>
              <a:srgbClr val="334C74"/>
            </a:solidFill>
          </a:ln>
        </p:spPr>
        <p:txBody>
          <a:bodyPr wrap="square" tIns="91440" bIns="91440" rtlCol="0">
            <a:spAutoFit/>
          </a:bodyPr>
          <a:lstStyle/>
          <a:p>
            <a:pPr algn="ctr" defTabSz="457200">
              <a:defRPr/>
            </a:pPr>
            <a:r>
              <a:rPr lang="en-US" sz="3200" spc="100" dirty="0">
                <a:ln w="19050" cap="sq">
                  <a:solidFill>
                    <a:srgbClr val="A72828"/>
                  </a:solidFill>
                  <a:miter lim="800000"/>
                </a:ln>
                <a:solidFill>
                  <a:srgbClr val="A72828"/>
                </a:solidFill>
                <a:latin typeface="Neutra Text" panose="02000000000000000000" pitchFamily="50" charset="0"/>
              </a:rPr>
              <a:t>Noah</a:t>
            </a:r>
            <a:br>
              <a:rPr lang="en-US" sz="3200" spc="100" dirty="0">
                <a:ln w="19050" cap="sq">
                  <a:solidFill>
                    <a:srgbClr val="A72828"/>
                  </a:solidFill>
                  <a:miter lim="800000"/>
                </a:ln>
                <a:solidFill>
                  <a:srgbClr val="A72828"/>
                </a:solidFill>
                <a:latin typeface="Neutra Text" panose="02000000000000000000" pitchFamily="50" charset="0"/>
              </a:rPr>
            </a:br>
            <a:r>
              <a:rPr lang="en-US" sz="2400" spc="100" dirty="0">
                <a:ln w="19050" cap="sq">
                  <a:solidFill>
                    <a:srgbClr val="545454"/>
                  </a:solidFill>
                  <a:miter lim="800000"/>
                </a:ln>
                <a:solidFill>
                  <a:srgbClr val="545454"/>
                </a:solidFill>
                <a:latin typeface="Neutra Text" panose="02000000000000000000" pitchFamily="50" charset="0"/>
              </a:rPr>
              <a:t>Genesis 6:8</a:t>
            </a:r>
            <a:endParaRPr lang="en-US" sz="3200" spc="100" dirty="0">
              <a:ln w="19050" cap="sq">
                <a:solidFill>
                  <a:srgbClr val="545454"/>
                </a:solidFill>
                <a:miter lim="800000"/>
              </a:ln>
              <a:solidFill>
                <a:srgbClr val="545454"/>
              </a:solidFill>
              <a:latin typeface="Neutra Text" panose="02000000000000000000" pitchFamily="50" charset="0"/>
            </a:endParaRPr>
          </a:p>
        </p:txBody>
      </p:sp>
      <p:sp>
        <p:nvSpPr>
          <p:cNvPr id="17" name="TextBox 16">
            <a:extLst>
              <a:ext uri="{FF2B5EF4-FFF2-40B4-BE49-F238E27FC236}">
                <a16:creationId xmlns:a16="http://schemas.microsoft.com/office/drawing/2014/main" id="{A0297A00-3B94-4089-8E5C-39B4EF806E5D}"/>
              </a:ext>
            </a:extLst>
          </p:cNvPr>
          <p:cNvSpPr txBox="1"/>
          <p:nvPr/>
        </p:nvSpPr>
        <p:spPr>
          <a:xfrm>
            <a:off x="3577342" y="4259300"/>
            <a:ext cx="2003015" cy="1046440"/>
          </a:xfrm>
          <a:prstGeom prst="rect">
            <a:avLst/>
          </a:prstGeom>
          <a:solidFill>
            <a:srgbClr val="E2E2DE"/>
          </a:solidFill>
          <a:ln w="19050">
            <a:solidFill>
              <a:srgbClr val="334C74"/>
            </a:solidFill>
          </a:ln>
        </p:spPr>
        <p:txBody>
          <a:bodyPr wrap="square" tIns="91440" bIns="91440" rtlCol="0">
            <a:spAutoFit/>
          </a:bodyPr>
          <a:lstStyle/>
          <a:p>
            <a:pPr algn="ctr" defTabSz="457200">
              <a:defRPr/>
            </a:pPr>
            <a:r>
              <a:rPr lang="en-US" sz="3200" spc="100" dirty="0">
                <a:ln w="19050" cap="sq">
                  <a:solidFill>
                    <a:srgbClr val="A72828"/>
                  </a:solidFill>
                  <a:miter lim="800000"/>
                </a:ln>
                <a:solidFill>
                  <a:srgbClr val="A72828"/>
                </a:solidFill>
                <a:latin typeface="Neutra Text" panose="02000000000000000000" pitchFamily="50" charset="0"/>
              </a:rPr>
              <a:t>David</a:t>
            </a:r>
            <a:br>
              <a:rPr lang="en-US" sz="3200" spc="100" dirty="0">
                <a:ln w="19050" cap="sq">
                  <a:solidFill>
                    <a:srgbClr val="A72828"/>
                  </a:solidFill>
                  <a:miter lim="800000"/>
                </a:ln>
                <a:solidFill>
                  <a:srgbClr val="A72828"/>
                </a:solidFill>
                <a:latin typeface="Neutra Text" panose="02000000000000000000" pitchFamily="50" charset="0"/>
              </a:rPr>
            </a:br>
            <a:r>
              <a:rPr lang="en-US" sz="2400" spc="100" dirty="0">
                <a:ln w="19050" cap="sq">
                  <a:solidFill>
                    <a:srgbClr val="545454"/>
                  </a:solidFill>
                  <a:miter lim="800000"/>
                </a:ln>
                <a:solidFill>
                  <a:srgbClr val="545454"/>
                </a:solidFill>
                <a:latin typeface="Neutra Text" panose="02000000000000000000" pitchFamily="50" charset="0"/>
              </a:rPr>
              <a:t>Acts 7:46</a:t>
            </a:r>
            <a:endParaRPr lang="en-US" sz="3200" spc="100" dirty="0">
              <a:ln w="19050" cap="sq">
                <a:solidFill>
                  <a:srgbClr val="545454"/>
                </a:solidFill>
                <a:miter lim="800000"/>
              </a:ln>
              <a:solidFill>
                <a:srgbClr val="545454"/>
              </a:solidFill>
              <a:latin typeface="Neutra Text" panose="02000000000000000000" pitchFamily="50" charset="0"/>
            </a:endParaRPr>
          </a:p>
        </p:txBody>
      </p:sp>
      <p:sp>
        <p:nvSpPr>
          <p:cNvPr id="18" name="TextBox 17">
            <a:extLst>
              <a:ext uri="{FF2B5EF4-FFF2-40B4-BE49-F238E27FC236}">
                <a16:creationId xmlns:a16="http://schemas.microsoft.com/office/drawing/2014/main" id="{32858EA2-45D2-452A-815B-6A1F4E628808}"/>
              </a:ext>
            </a:extLst>
          </p:cNvPr>
          <p:cNvSpPr txBox="1"/>
          <p:nvPr/>
        </p:nvSpPr>
        <p:spPr>
          <a:xfrm>
            <a:off x="6230140" y="4259300"/>
            <a:ext cx="2003015" cy="1046440"/>
          </a:xfrm>
          <a:prstGeom prst="rect">
            <a:avLst/>
          </a:prstGeom>
          <a:solidFill>
            <a:srgbClr val="E2E2DE"/>
          </a:solidFill>
          <a:ln w="19050">
            <a:solidFill>
              <a:srgbClr val="334C74"/>
            </a:solidFill>
          </a:ln>
        </p:spPr>
        <p:txBody>
          <a:bodyPr wrap="square" tIns="91440" bIns="91440" rtlCol="0">
            <a:spAutoFit/>
          </a:bodyPr>
          <a:lstStyle/>
          <a:p>
            <a:pPr algn="ctr" defTabSz="457200">
              <a:defRPr/>
            </a:pPr>
            <a:r>
              <a:rPr lang="en-US" sz="3200" spc="100" dirty="0">
                <a:ln w="19050" cap="sq">
                  <a:solidFill>
                    <a:srgbClr val="A72828"/>
                  </a:solidFill>
                  <a:miter lim="800000"/>
                </a:ln>
                <a:solidFill>
                  <a:srgbClr val="A72828"/>
                </a:solidFill>
                <a:latin typeface="Neutra Text" panose="02000000000000000000" pitchFamily="50" charset="0"/>
              </a:rPr>
              <a:t>Mary</a:t>
            </a:r>
            <a:br>
              <a:rPr lang="en-US" sz="3200" spc="100" dirty="0">
                <a:ln w="19050" cap="sq">
                  <a:solidFill>
                    <a:srgbClr val="A72828"/>
                  </a:solidFill>
                  <a:miter lim="800000"/>
                </a:ln>
                <a:solidFill>
                  <a:srgbClr val="A72828"/>
                </a:solidFill>
                <a:latin typeface="Neutra Text" panose="02000000000000000000" pitchFamily="50" charset="0"/>
              </a:rPr>
            </a:br>
            <a:r>
              <a:rPr lang="en-US" sz="2400" spc="100" dirty="0">
                <a:ln w="19050" cap="sq">
                  <a:solidFill>
                    <a:srgbClr val="545454"/>
                  </a:solidFill>
                  <a:miter lim="800000"/>
                </a:ln>
                <a:solidFill>
                  <a:srgbClr val="545454"/>
                </a:solidFill>
                <a:latin typeface="Neutra Text" panose="02000000000000000000" pitchFamily="50" charset="0"/>
              </a:rPr>
              <a:t>Luke 1:30</a:t>
            </a:r>
            <a:endParaRPr lang="en-US" sz="3200" spc="100" dirty="0">
              <a:ln w="19050" cap="sq">
                <a:solidFill>
                  <a:srgbClr val="545454"/>
                </a:solidFill>
                <a:miter lim="800000"/>
              </a:ln>
              <a:solidFill>
                <a:srgbClr val="545454"/>
              </a:solidFill>
              <a:latin typeface="Neutra Text" panose="02000000000000000000" pitchFamily="50" charset="0"/>
            </a:endParaRPr>
          </a:p>
        </p:txBody>
      </p:sp>
      <p:sp>
        <p:nvSpPr>
          <p:cNvPr id="19" name="TextBox 18">
            <a:extLst>
              <a:ext uri="{FF2B5EF4-FFF2-40B4-BE49-F238E27FC236}">
                <a16:creationId xmlns:a16="http://schemas.microsoft.com/office/drawing/2014/main" id="{31CAA141-90F7-4651-8A05-151415A51024}"/>
              </a:ext>
            </a:extLst>
          </p:cNvPr>
          <p:cNvSpPr txBox="1"/>
          <p:nvPr/>
        </p:nvSpPr>
        <p:spPr>
          <a:xfrm>
            <a:off x="646958" y="3969872"/>
            <a:ext cx="7775842" cy="1384995"/>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“Be diligent to present yourself approved to God, </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 worker who does not need to be ashamed, </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rightly dividing the word of truth.”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2 Timothy 2:15</a:t>
            </a:r>
          </a:p>
        </p:txBody>
      </p:sp>
      <p:sp>
        <p:nvSpPr>
          <p:cNvPr id="8" name="TextBox 7">
            <a:extLst>
              <a:ext uri="{FF2B5EF4-FFF2-40B4-BE49-F238E27FC236}">
                <a16:creationId xmlns:a16="http://schemas.microsoft.com/office/drawing/2014/main" id="{337F8C06-960E-4505-8A48-BC3C7317AFFA}"/>
              </a:ext>
            </a:extLst>
          </p:cNvPr>
          <p:cNvSpPr txBox="1"/>
          <p:nvPr/>
        </p:nvSpPr>
        <p:spPr>
          <a:xfrm>
            <a:off x="775624" y="4046816"/>
            <a:ext cx="7606450" cy="1661993"/>
          </a:xfrm>
          <a:prstGeom prst="rect">
            <a:avLst/>
          </a:prstGeom>
          <a:solidFill>
            <a:srgbClr val="275170"/>
          </a:solidFill>
        </p:spPr>
        <p:txBody>
          <a:bodyPr wrap="square" tIns="91440" bIns="91440" rtlCol="0">
            <a:spAutoFit/>
          </a:bodyPr>
          <a:lstStyle/>
          <a:p>
            <a:pPr algn="ctr" defTabSz="457200">
              <a:defRPr/>
            </a:pPr>
            <a:r>
              <a:rPr lang="en-US" sz="3200" dirty="0">
                <a:ln w="19050" cap="sq">
                  <a:solidFill>
                    <a:srgbClr val="E2E2DE"/>
                  </a:solidFill>
                  <a:miter lim="800000"/>
                </a:ln>
                <a:solidFill>
                  <a:srgbClr val="E2E2DE"/>
                </a:solidFill>
                <a:latin typeface="Neutra Text" panose="02000000000000000000" pitchFamily="50" charset="0"/>
              </a:rPr>
              <a:t>Criticism from those who know you least, pales in comparison to love </a:t>
            </a:r>
            <a:br>
              <a:rPr lang="en-US" sz="3200" dirty="0">
                <a:ln w="19050" cap="sq">
                  <a:solidFill>
                    <a:srgbClr val="E2E2DE"/>
                  </a:solidFill>
                  <a:miter lim="800000"/>
                </a:ln>
                <a:solidFill>
                  <a:srgbClr val="E2E2DE"/>
                </a:solidFill>
                <a:latin typeface="Neutra Text" panose="02000000000000000000" pitchFamily="50" charset="0"/>
              </a:rPr>
            </a:br>
            <a:r>
              <a:rPr lang="en-US" sz="3200" dirty="0">
                <a:ln w="19050" cap="sq">
                  <a:solidFill>
                    <a:srgbClr val="E2E2DE"/>
                  </a:solidFill>
                  <a:miter lim="800000"/>
                </a:ln>
                <a:solidFill>
                  <a:srgbClr val="E2E2DE"/>
                </a:solidFill>
                <a:latin typeface="Neutra Text" panose="02000000000000000000" pitchFamily="50" charset="0"/>
              </a:rPr>
              <a:t>from those who know you best.</a:t>
            </a:r>
          </a:p>
        </p:txBody>
      </p:sp>
    </p:spTree>
    <p:extLst>
      <p:ext uri="{BB962C8B-B14F-4D97-AF65-F5344CB8AC3E}">
        <p14:creationId xmlns:p14="http://schemas.microsoft.com/office/powerpoint/2010/main" val="1162700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9"/>
                                        </p:tgtEl>
                                      </p:cBhvr>
                                    </p:animEffect>
                                    <p:set>
                                      <p:cBhvr>
                                        <p:cTn id="25" dur="1" fill="hold">
                                          <p:stCondLst>
                                            <p:cond delay="499"/>
                                          </p:stCondLst>
                                        </p:cTn>
                                        <p:tgtEl>
                                          <p:spTgt spid="19"/>
                                        </p:tgtEl>
                                        <p:attrNameLst>
                                          <p:attrName>style.visibility</p:attrName>
                                        </p:attrNameLst>
                                      </p:cBhvr>
                                      <p:to>
                                        <p:strVal val="hidden"/>
                                      </p:to>
                                    </p:set>
                                  </p:childTnLst>
                                </p:cTn>
                              </p:par>
                            </p:childTnLst>
                          </p:cTn>
                        </p:par>
                        <p:par>
                          <p:cTn id="26" fill="hold">
                            <p:stCondLst>
                              <p:cond delay="500"/>
                            </p:stCondLst>
                            <p:childTnLst>
                              <p:par>
                                <p:cTn id="27" presetID="16" presetClass="entr" presetSubtype="37" fill="hold" grpId="0" nodeType="after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37" fill="hold" grpId="0"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outVertical)">
                                      <p:cBhvr>
                                        <p:cTn id="34" dur="500"/>
                                        <p:tgtEl>
                                          <p:spTgt spid="1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outVertical)">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16"/>
                                        </p:tgtEl>
                                      </p:cBhvr>
                                    </p:animEffect>
                                    <p:set>
                                      <p:cBhvr>
                                        <p:cTn id="44" dur="1" fill="hold">
                                          <p:stCondLst>
                                            <p:cond delay="499"/>
                                          </p:stCondLst>
                                        </p:cTn>
                                        <p:tgtEl>
                                          <p:spTgt spid="16"/>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17"/>
                                        </p:tgtEl>
                                      </p:cBhvr>
                                    </p:animEffect>
                                    <p:set>
                                      <p:cBhvr>
                                        <p:cTn id="47" dur="1" fill="hold">
                                          <p:stCondLst>
                                            <p:cond delay="499"/>
                                          </p:stCondLst>
                                        </p:cTn>
                                        <p:tgtEl>
                                          <p:spTgt spid="17"/>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18"/>
                                        </p:tgtEl>
                                      </p:cBhvr>
                                    </p:animEffect>
                                    <p:set>
                                      <p:cBhvr>
                                        <p:cTn id="50" dur="1" fill="hold">
                                          <p:stCondLst>
                                            <p:cond delay="499"/>
                                          </p:stCondLst>
                                        </p:cTn>
                                        <p:tgtEl>
                                          <p:spTgt spid="18"/>
                                        </p:tgtEl>
                                        <p:attrNameLst>
                                          <p:attrName>style.visibility</p:attrName>
                                        </p:attrNameLst>
                                      </p:cBhvr>
                                      <p:to>
                                        <p:strVal val="hidden"/>
                                      </p:to>
                                    </p:set>
                                  </p:childTnLst>
                                </p:cTn>
                              </p:par>
                            </p:childTnLst>
                          </p:cTn>
                        </p:par>
                        <p:par>
                          <p:cTn id="51" fill="hold">
                            <p:stCondLst>
                              <p:cond delay="500"/>
                            </p:stCondLst>
                            <p:childTnLst>
                              <p:par>
                                <p:cTn id="52" presetID="16" presetClass="entr" presetSubtype="37" fill="hold" grpId="0" nodeType="afterEffect">
                                  <p:stCondLst>
                                    <p:cond delay="0"/>
                                  </p:stCondLst>
                                  <p:childTnLst>
                                    <p:set>
                                      <p:cBhvr>
                                        <p:cTn id="53" dur="1" fill="hold">
                                          <p:stCondLst>
                                            <p:cond delay="0"/>
                                          </p:stCondLst>
                                        </p:cTn>
                                        <p:tgtEl>
                                          <p:spTgt spid="8"/>
                                        </p:tgtEl>
                                        <p:attrNameLst>
                                          <p:attrName>style.visibility</p:attrName>
                                        </p:attrNameLst>
                                      </p:cBhvr>
                                      <p:to>
                                        <p:strVal val="visible"/>
                                      </p:to>
                                    </p:set>
                                    <p:animEffect transition="in" filter="barn(outVertical)">
                                      <p:cBhvr>
                                        <p:cTn id="5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uiExpand="1" animBg="1"/>
      <p:bldP spid="16" grpId="0" animBg="1"/>
      <p:bldP spid="16" grpId="1" animBg="1"/>
      <p:bldP spid="17" grpId="0" animBg="1"/>
      <p:bldP spid="17" grpId="1" animBg="1"/>
      <p:bldP spid="18" grpId="0" animBg="1"/>
      <p:bldP spid="18" grpId="1" animBg="1"/>
      <p:bldP spid="19" grpId="0"/>
      <p:bldP spid="19" grpId="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496102" y="4037901"/>
            <a:ext cx="8194642" cy="1384995"/>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“Therefore, if anyone is in Christ, he is a new creation; old things have passed away; behold, all things have become new.”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2 Corinthians 5:17</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2011941" y="1914329"/>
            <a:ext cx="6934295"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What happened in the past, </a:t>
            </a:r>
            <a:b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b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is in the past.</a:t>
            </a:r>
          </a:p>
        </p:txBody>
      </p:sp>
      <p:sp>
        <p:nvSpPr>
          <p:cNvPr id="19" name="TextBox 18">
            <a:extLst>
              <a:ext uri="{FF2B5EF4-FFF2-40B4-BE49-F238E27FC236}">
                <a16:creationId xmlns:a16="http://schemas.microsoft.com/office/drawing/2014/main" id="{31CAA141-90F7-4651-8A05-151415A51024}"/>
              </a:ext>
            </a:extLst>
          </p:cNvPr>
          <p:cNvSpPr txBox="1"/>
          <p:nvPr/>
        </p:nvSpPr>
        <p:spPr>
          <a:xfrm>
            <a:off x="420887" y="4037901"/>
            <a:ext cx="8766314" cy="1815882"/>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“Brethren, I do not count myself to have apprehended; </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spc="-5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but one thing I do, forgetting those things which are behind </a:t>
            </a: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and reaching forward to those things which are ahead.”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Philippians 3:13</a:t>
            </a:r>
          </a:p>
        </p:txBody>
      </p:sp>
      <p:sp>
        <p:nvSpPr>
          <p:cNvPr id="12" name="Freeform: Shape 11">
            <a:extLst>
              <a:ext uri="{FF2B5EF4-FFF2-40B4-BE49-F238E27FC236}">
                <a16:creationId xmlns:a16="http://schemas.microsoft.com/office/drawing/2014/main" id="{1307D6B6-FAE4-4EE0-9B8E-E017CCF0C7D4}"/>
              </a:ext>
            </a:extLst>
          </p:cNvPr>
          <p:cNvSpPr/>
          <p:nvPr/>
        </p:nvSpPr>
        <p:spPr>
          <a:xfrm rot="60000">
            <a:off x="3210661" y="4913034"/>
            <a:ext cx="5765351"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520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11"/>
                                        </p:tgtEl>
                                      </p:cBhvr>
                                    </p:animEffect>
                                    <p:set>
                                      <p:cBhvr>
                                        <p:cTn id="17" dur="1" fill="hold">
                                          <p:stCondLst>
                                            <p:cond delay="499"/>
                                          </p:stCondLst>
                                        </p:cTn>
                                        <p:tgtEl>
                                          <p:spTgt spid="11"/>
                                        </p:tgtEl>
                                        <p:attrNameLst>
                                          <p:attrName>style.visibility</p:attrName>
                                        </p:attrNameLst>
                                      </p:cBhvr>
                                      <p:to>
                                        <p:strVal val="hidden"/>
                                      </p:to>
                                    </p:se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par>
                          <p:cTn id="21" fill="hold">
                            <p:stCondLst>
                              <p:cond delay="500"/>
                            </p:stCondLst>
                            <p:childTnLst>
                              <p:par>
                                <p:cTn id="22" presetID="10" presetClass="entr" presetSubtype="0"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5" grpId="0" uiExpand="1" animBg="1"/>
      <p:bldP spid="19" grpId="0"/>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DBF4C9A7-F316-4DBF-96A3-FB88813E1915}"/>
              </a:ext>
            </a:extLst>
          </p:cNvPr>
          <p:cNvSpPr txBox="1"/>
          <p:nvPr/>
        </p:nvSpPr>
        <p:spPr>
          <a:xfrm>
            <a:off x="1665226" y="4080846"/>
            <a:ext cx="6559898" cy="1815882"/>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“I will be a Father to you,</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And you shall be My sons and daughters,</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Says the Lord Almighty.”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2 Corinthians 6:18</a:t>
            </a:r>
          </a:p>
        </p:txBody>
      </p:sp>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1665226" y="1914329"/>
            <a:ext cx="7627725"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Your value is based on who you are, not what you have.</a:t>
            </a:r>
          </a:p>
        </p:txBody>
      </p:sp>
    </p:spTree>
    <p:extLst>
      <p:ext uri="{BB962C8B-B14F-4D97-AF65-F5344CB8AC3E}">
        <p14:creationId xmlns:p14="http://schemas.microsoft.com/office/powerpoint/2010/main" val="1725120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5" grpId="0" uiExpan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73F8A8-F8D1-49D1-AC37-1EEC51FFBC07}"/>
              </a:ext>
            </a:extLst>
          </p:cNvPr>
          <p:cNvSpPr txBox="1"/>
          <p:nvPr/>
        </p:nvSpPr>
        <p:spPr>
          <a:xfrm>
            <a:off x="-1010825" y="506058"/>
            <a:ext cx="12979829" cy="680314"/>
          </a:xfrm>
          <a:prstGeom prst="rect">
            <a:avLst/>
          </a:prstGeom>
          <a:noFill/>
        </p:spPr>
        <p:txBody>
          <a:bodyPr wrap="square" rtlCol="0">
            <a:spAutoFit/>
          </a:bodyPr>
          <a:lstStyle/>
          <a:p>
            <a:pPr algn="r">
              <a:lnSpc>
                <a:spcPts val="4200"/>
              </a:lnSpc>
            </a:pPr>
            <a:r>
              <a:rPr lang="en-US" sz="6000" b="1" spc="100" dirty="0">
                <a:solidFill>
                  <a:srgbClr val="275170"/>
                </a:solidFill>
                <a:effectLst>
                  <a:glow rad="127000">
                    <a:srgbClr val="E2E2DE">
                      <a:alpha val="88000"/>
                    </a:srgbClr>
                  </a:glow>
                </a:effectLst>
                <a:latin typeface="Neutra Text" panose="02000000000000000000" pitchFamily="50" charset="0"/>
              </a:rPr>
              <a:t>ONE BOOK, SIX DEFENSES</a:t>
            </a:r>
            <a:endParaRPr lang="en-US" sz="5400" b="1" spc="100" dirty="0">
              <a:solidFill>
                <a:srgbClr val="275170"/>
              </a:solidFill>
              <a:effectLst>
                <a:glow rad="127000">
                  <a:srgbClr val="E2E2DE">
                    <a:alpha val="88000"/>
                  </a:srgbClr>
                </a:glow>
              </a:effectLst>
              <a:latin typeface="Neutra Text" panose="02000000000000000000" pitchFamily="50" charset="0"/>
            </a:endParaRPr>
          </a:p>
        </p:txBody>
      </p:sp>
      <p:pic>
        <p:nvPicPr>
          <p:cNvPr id="9" name="Picture 8" descr="Text&#10;&#10;Description automatically generated">
            <a:extLst>
              <a:ext uri="{FF2B5EF4-FFF2-40B4-BE49-F238E27FC236}">
                <a16:creationId xmlns:a16="http://schemas.microsoft.com/office/drawing/2014/main" id="{5FC4C377-F205-4A94-A8D1-1559EEE957E6}"/>
              </a:ext>
            </a:extLst>
          </p:cNvPr>
          <p:cNvPicPr>
            <a:picLocks noChangeAspect="1"/>
          </p:cNvPicPr>
          <p:nvPr/>
        </p:nvPicPr>
        <p:blipFill rotWithShape="1">
          <a:blip r:embed="rId2">
            <a:extLst>
              <a:ext uri="{28A0092B-C50C-407E-A947-70E740481C1C}">
                <a14:useLocalDpi xmlns:a14="http://schemas.microsoft.com/office/drawing/2010/main" val="0"/>
              </a:ext>
            </a:extLst>
          </a:blip>
          <a:srcRect l="5696" r="5696"/>
          <a:stretch/>
        </p:blipFill>
        <p:spPr>
          <a:xfrm>
            <a:off x="8690744" y="4730399"/>
            <a:ext cx="3307060" cy="2332659"/>
          </a:xfrm>
          <a:prstGeom prst="rect">
            <a:avLst/>
          </a:prstGeom>
        </p:spPr>
      </p:pic>
      <p:sp>
        <p:nvSpPr>
          <p:cNvPr id="15" name="TextBox 14">
            <a:extLst>
              <a:ext uri="{FF2B5EF4-FFF2-40B4-BE49-F238E27FC236}">
                <a16:creationId xmlns:a16="http://schemas.microsoft.com/office/drawing/2014/main" id="{091D9E68-5C5F-45A0-996E-FB5ABFE124A7}"/>
              </a:ext>
            </a:extLst>
          </p:cNvPr>
          <p:cNvSpPr txBox="1"/>
          <p:nvPr/>
        </p:nvSpPr>
        <p:spPr>
          <a:xfrm>
            <a:off x="2613677" y="1914329"/>
            <a:ext cx="5730823" cy="1292662"/>
          </a:xfrm>
          <a:prstGeom prst="rect">
            <a:avLst/>
          </a:prstGeom>
          <a:solidFill>
            <a:srgbClr val="A72828"/>
          </a:solidFill>
          <a:ln w="19050">
            <a:solidFill>
              <a:srgbClr val="334C74"/>
            </a:solidFill>
          </a:ln>
        </p:spPr>
        <p:txBody>
          <a:bodyPr wrap="square" tIns="91440" bIns="91440" rtlCol="0">
            <a:spAutoFit/>
          </a:bodyPr>
          <a:lstStyle/>
          <a:p>
            <a:pPr algn="ctr" defTabSz="457200">
              <a:spcBef>
                <a:spcPts val="600"/>
              </a:spcBef>
              <a:defRPr/>
            </a:pP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You know God </a:t>
            </a:r>
            <a:b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br>
            <a:r>
              <a:rPr lang="en-US" sz="3600" dirty="0">
                <a:ln w="12700" cap="sq">
                  <a:solidFill>
                    <a:srgbClr val="E2E2DE"/>
                  </a:solidFill>
                  <a:miter lim="800000"/>
                </a:ln>
                <a:solidFill>
                  <a:srgbClr val="E2E2DE"/>
                </a:solidFill>
                <a:effectLst>
                  <a:outerShdw blurRad="25400" dist="38100" dir="7800000" algn="ctr" rotWithShape="0">
                    <a:prstClr val="black">
                      <a:lumMod val="75000"/>
                      <a:lumOff val="25000"/>
                    </a:prstClr>
                  </a:outerShdw>
                </a:effectLst>
                <a:latin typeface="Neutra Text" panose="02000000000000000000" pitchFamily="50" charset="0"/>
              </a:rPr>
              <a:t>and God knows you.</a:t>
            </a:r>
          </a:p>
        </p:txBody>
      </p:sp>
      <p:sp>
        <p:nvSpPr>
          <p:cNvPr id="19" name="TextBox 18">
            <a:extLst>
              <a:ext uri="{FF2B5EF4-FFF2-40B4-BE49-F238E27FC236}">
                <a16:creationId xmlns:a16="http://schemas.microsoft.com/office/drawing/2014/main" id="{31CAA141-90F7-4651-8A05-151415A51024}"/>
              </a:ext>
            </a:extLst>
          </p:cNvPr>
          <p:cNvSpPr txBox="1"/>
          <p:nvPr/>
        </p:nvSpPr>
        <p:spPr>
          <a:xfrm>
            <a:off x="1439302" y="3674286"/>
            <a:ext cx="6343898" cy="2677656"/>
          </a:xfrm>
          <a:prstGeom prst="rect">
            <a:avLst/>
          </a:prstGeom>
          <a:noFill/>
          <a:ln w="22225" cap="sq">
            <a:noFill/>
            <a:miter lim="800000"/>
          </a:ln>
        </p:spPr>
        <p:txBody>
          <a:bodyPr wrap="square" rtlCol="0">
            <a:spAutoFit/>
          </a:bodyPr>
          <a:lstStyle/>
          <a:p>
            <a:pPr marL="111125" indent="-111125">
              <a:tabLst>
                <a:tab pos="117475" algn="l"/>
              </a:tabLst>
            </a:pP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“Can a woman forget her nursing child,</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that she should have no compassion</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on the son of her womb?</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Even these may forget,</a:t>
            </a:r>
            <a:b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br>
            <a:r>
              <a:rPr lang="en-US" sz="2800" dirty="0">
                <a:ln w="12700" cap="sq">
                  <a:solidFill>
                    <a:prstClr val="black">
                      <a:lumMod val="75000"/>
                      <a:lumOff val="25000"/>
                    </a:prstClr>
                  </a:solidFill>
                  <a:miter lim="800000"/>
                </a:ln>
                <a:solidFill>
                  <a:prstClr val="black">
                    <a:lumMod val="75000"/>
                    <a:lumOff val="25000"/>
                  </a:prstClr>
                </a:solidFill>
                <a:effectLst>
                  <a:glow rad="127000">
                    <a:srgbClr val="E2E2DE"/>
                  </a:glow>
                </a:effectLst>
                <a:latin typeface="Neutra Text" panose="02000000000000000000" pitchFamily="50" charset="0"/>
                <a:cs typeface="Poppins" panose="00000500000000000000" pitchFamily="50" charset="0"/>
              </a:rPr>
              <a:t>yet I will not forget you.”						  					</a:t>
            </a:r>
            <a:r>
              <a:rPr lang="en-US" sz="2800" dirty="0">
                <a:ln w="12700" cap="sq">
                  <a:solidFill>
                    <a:srgbClr val="A72828"/>
                  </a:solidFill>
                  <a:miter lim="800000"/>
                </a:ln>
                <a:solidFill>
                  <a:srgbClr val="A72828"/>
                </a:solidFill>
                <a:effectLst>
                  <a:glow rad="127000">
                    <a:srgbClr val="E2E2DE"/>
                  </a:glow>
                </a:effectLst>
                <a:latin typeface="Neutra Text" panose="02000000000000000000" pitchFamily="50" charset="0"/>
                <a:cs typeface="Poppins" panose="00000500000000000000" pitchFamily="50" charset="0"/>
              </a:rPr>
              <a:t>Isaiah 49:15</a:t>
            </a:r>
          </a:p>
        </p:txBody>
      </p:sp>
      <p:sp>
        <p:nvSpPr>
          <p:cNvPr id="12" name="Freeform: Shape 11">
            <a:extLst>
              <a:ext uri="{FF2B5EF4-FFF2-40B4-BE49-F238E27FC236}">
                <a16:creationId xmlns:a16="http://schemas.microsoft.com/office/drawing/2014/main" id="{1307D6B6-FAE4-4EE0-9B8E-E017CCF0C7D4}"/>
              </a:ext>
            </a:extLst>
          </p:cNvPr>
          <p:cNvSpPr/>
          <p:nvPr/>
        </p:nvSpPr>
        <p:spPr>
          <a:xfrm rot="60000">
            <a:off x="1538469" y="5830302"/>
            <a:ext cx="3579830" cy="51216"/>
          </a:xfrm>
          <a:custGeom>
            <a:avLst/>
            <a:gdLst>
              <a:gd name="connsiteX0" fmla="*/ 0 w 5038530"/>
              <a:gd name="connsiteY0" fmla="*/ 55983 h 55983"/>
              <a:gd name="connsiteX1" fmla="*/ 1884783 w 5038530"/>
              <a:gd name="connsiteY1" fmla="*/ 9330 h 55983"/>
              <a:gd name="connsiteX2" fmla="*/ 3853542 w 5038530"/>
              <a:gd name="connsiteY2" fmla="*/ 0 h 55983"/>
              <a:gd name="connsiteX3" fmla="*/ 5038530 w 5038530"/>
              <a:gd name="connsiteY3" fmla="*/ 37322 h 55983"/>
            </a:gdLst>
            <a:ahLst/>
            <a:cxnLst>
              <a:cxn ang="0">
                <a:pos x="connsiteX0" y="connsiteY0"/>
              </a:cxn>
              <a:cxn ang="0">
                <a:pos x="connsiteX1" y="connsiteY1"/>
              </a:cxn>
              <a:cxn ang="0">
                <a:pos x="connsiteX2" y="connsiteY2"/>
              </a:cxn>
              <a:cxn ang="0">
                <a:pos x="connsiteX3" y="connsiteY3"/>
              </a:cxn>
            </a:cxnLst>
            <a:rect l="l" t="t" r="r" b="b"/>
            <a:pathLst>
              <a:path w="5038530" h="55983">
                <a:moveTo>
                  <a:pt x="0" y="55983"/>
                </a:moveTo>
                <a:lnTo>
                  <a:pt x="1884783" y="9330"/>
                </a:lnTo>
                <a:lnTo>
                  <a:pt x="3853542" y="0"/>
                </a:lnTo>
                <a:cubicBezTo>
                  <a:pt x="4379166" y="4665"/>
                  <a:pt x="4844142" y="20216"/>
                  <a:pt x="5038530" y="37322"/>
                </a:cubicBezTo>
              </a:path>
            </a:pathLst>
          </a:custGeom>
          <a:noFill/>
          <a:ln w="38100" cap="rnd">
            <a:solidFill>
              <a:srgbClr val="A72828"/>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9850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uiExpand="1" animBg="1"/>
      <p:bldP spid="19" grpId="0"/>
      <p:bldP spid="12" grpId="0" animBg="1"/>
    </p:bldLst>
  </p:timing>
</p:sld>
</file>

<file path=ppt/theme/theme1.xml><?xml version="1.0" encoding="utf-8"?>
<a:theme xmlns:a="http://schemas.openxmlformats.org/drawingml/2006/main" name="4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6.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524</TotalTime>
  <Words>850</Words>
  <Application>Microsoft Office PowerPoint</Application>
  <PresentationFormat>Widescreen</PresentationFormat>
  <Paragraphs>61</Paragraphs>
  <Slides>19</Slides>
  <Notes>0</Notes>
  <HiddenSlides>6</HiddenSlides>
  <MMClips>1</MMClips>
  <ScaleCrop>false</ScaleCrop>
  <HeadingPairs>
    <vt:vector size="6" baseType="variant">
      <vt:variant>
        <vt:lpstr>Fonts Used</vt:lpstr>
      </vt:variant>
      <vt:variant>
        <vt:i4>4</vt:i4>
      </vt:variant>
      <vt:variant>
        <vt:lpstr>Theme</vt:lpstr>
      </vt:variant>
      <vt:variant>
        <vt:i4>6</vt:i4>
      </vt:variant>
      <vt:variant>
        <vt:lpstr>Slide Titles</vt:lpstr>
      </vt:variant>
      <vt:variant>
        <vt:i4>19</vt:i4>
      </vt:variant>
    </vt:vector>
  </HeadingPairs>
  <TitlesOfParts>
    <vt:vector size="29" baseType="lpstr">
      <vt:lpstr>Arial</vt:lpstr>
      <vt:lpstr>Calibri</vt:lpstr>
      <vt:lpstr>Calibri Light</vt:lpstr>
      <vt:lpstr>Neutra Text</vt:lpstr>
      <vt:lpstr>4_Office Theme</vt:lpstr>
      <vt:lpstr>2_Office Theme</vt:lpstr>
      <vt:lpstr>3_Office Theme</vt:lpstr>
      <vt:lpstr>5_Office Theme</vt:lpstr>
      <vt:lpstr>1_Office Theme</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hraettchurch@outlook.com</dc:creator>
  <cp:lastModifiedBy>Kori Harbaugh</cp:lastModifiedBy>
  <cp:revision>51</cp:revision>
  <dcterms:created xsi:type="dcterms:W3CDTF">2021-01-20T21:59:11Z</dcterms:created>
  <dcterms:modified xsi:type="dcterms:W3CDTF">2022-03-10T19:41:51Z</dcterms:modified>
</cp:coreProperties>
</file>