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 1"/>
          <p:cNvSpPr txBox="1"/>
          <p:nvPr>
            <p:ph type="title"/>
          </p:nvPr>
        </p:nvSpPr>
        <p:spPr>
          <a:xfrm>
            <a:off x="838199" y="158027"/>
            <a:ext cx="10515601" cy="978044"/>
          </a:xfrm>
          <a:prstGeom prst="rect">
            <a:avLst/>
          </a:prstGeom>
        </p:spPr>
        <p:txBody>
          <a:bodyPr/>
          <a:lstStyle/>
          <a:p>
            <a:pPr>
              <a:defRPr sz="48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Lessons from </a:t>
            </a:r>
            <a:r>
              <a:rPr>
                <a:solidFill>
                  <a:srgbClr val="00FFFF"/>
                </a:solidFill>
              </a:rPr>
              <a:t>Zoar</a:t>
            </a:r>
          </a:p>
        </p:txBody>
      </p:sp>
      <p:sp>
        <p:nvSpPr>
          <p:cNvPr id="120" name="Content Placeholder 2"/>
          <p:cNvSpPr txBox="1"/>
          <p:nvPr>
            <p:ph type="body" idx="1"/>
          </p:nvPr>
        </p:nvSpPr>
        <p:spPr>
          <a:xfrm>
            <a:off x="676706" y="1136072"/>
            <a:ext cx="10838585" cy="5203683"/>
          </a:xfrm>
          <a:prstGeom prst="rect">
            <a:avLst/>
          </a:prstGeom>
        </p:spPr>
        <p:txBody>
          <a:bodyPr/>
          <a:lstStyle/>
          <a:p>
            <a:pPr marL="684212" indent="-684212">
              <a:spcBef>
                <a:spcPts val="1200"/>
              </a:spcBef>
              <a:buFontTx/>
              <a:buAutoNum type="arabicPeriod" startAt="1"/>
              <a:defRPr sz="3600">
                <a:solidFill>
                  <a:srgbClr val="FFFFFF"/>
                </a:solidFill>
              </a:defRPr>
            </a:pPr>
            <a:r>
              <a:t>The </a:t>
            </a:r>
            <a:r>
              <a:rPr>
                <a:solidFill>
                  <a:srgbClr val="00FF00"/>
                </a:solidFill>
              </a:rPr>
              <a:t>gravity</a:t>
            </a:r>
            <a:r>
              <a:t> of </a:t>
            </a:r>
            <a:r>
              <a:rPr>
                <a:solidFill>
                  <a:srgbClr val="00FF00"/>
                </a:solidFill>
              </a:rPr>
              <a:t>sin</a:t>
            </a:r>
            <a:r>
              <a:t>. (Genesis 18:20)</a:t>
            </a:r>
          </a:p>
          <a:p>
            <a:pPr lvl="1" marL="0" indent="684212">
              <a:spcBef>
                <a:spcPts val="1200"/>
              </a:spcBef>
              <a:buSzTx/>
              <a:buNone/>
              <a:defRPr i="1" sz="3600">
                <a:solidFill>
                  <a:srgbClr val="FFFFFF"/>
                </a:solidFill>
              </a:defRPr>
            </a:pPr>
            <a:r>
              <a:t>“The </a:t>
            </a:r>
            <a:r>
              <a:rPr>
                <a:solidFill>
                  <a:srgbClr val="00FF00"/>
                </a:solidFill>
              </a:rPr>
              <a:t>wages</a:t>
            </a:r>
            <a:r>
              <a:t> of </a:t>
            </a:r>
            <a:r>
              <a:rPr>
                <a:solidFill>
                  <a:srgbClr val="00FF00"/>
                </a:solidFill>
              </a:rPr>
              <a:t>sin</a:t>
            </a:r>
            <a:r>
              <a:t> is </a:t>
            </a:r>
            <a:r>
              <a:rPr>
                <a:solidFill>
                  <a:srgbClr val="00FF00"/>
                </a:solidFill>
              </a:rPr>
              <a:t>death</a:t>
            </a:r>
            <a:r>
              <a:t>.” </a:t>
            </a:r>
            <a:r>
              <a:rPr i="0"/>
              <a:t>(Romans 6:23)</a:t>
            </a:r>
            <a:endParaRPr sz="2400"/>
          </a:p>
          <a:p>
            <a:pPr marL="684212" indent="-684212">
              <a:spcBef>
                <a:spcPts val="1200"/>
              </a:spcBef>
              <a:buFontTx/>
              <a:buAutoNum type="arabicPeriod" startAt="1"/>
              <a:defRPr sz="3600">
                <a:solidFill>
                  <a:srgbClr val="FFFFFF"/>
                </a:solidFill>
              </a:defRPr>
            </a:pPr>
            <a:r>
              <a:t>The </a:t>
            </a:r>
            <a:r>
              <a:rPr>
                <a:solidFill>
                  <a:srgbClr val="FF66FF"/>
                </a:solidFill>
              </a:rPr>
              <a:t>beauty</a:t>
            </a:r>
            <a:r>
              <a:t> of </a:t>
            </a:r>
            <a:r>
              <a:rPr>
                <a:solidFill>
                  <a:srgbClr val="FF66FF"/>
                </a:solidFill>
              </a:rPr>
              <a:t>grace</a:t>
            </a:r>
            <a:r>
              <a:t>. (Genesis 19:16)</a:t>
            </a:r>
          </a:p>
          <a:p>
            <a:pPr lvl="1" marL="0" indent="684212">
              <a:spcBef>
                <a:spcPts val="1200"/>
              </a:spcBef>
              <a:buSzTx/>
              <a:buNone/>
              <a:defRPr i="1" sz="3600">
                <a:solidFill>
                  <a:srgbClr val="FFFFFF"/>
                </a:solidFill>
              </a:defRPr>
            </a:pPr>
            <a:r>
              <a:t>“But God, being </a:t>
            </a:r>
            <a:r>
              <a:rPr>
                <a:solidFill>
                  <a:srgbClr val="FF66FF"/>
                </a:solidFill>
              </a:rPr>
              <a:t>rich</a:t>
            </a:r>
            <a:r>
              <a:t> in </a:t>
            </a:r>
            <a:r>
              <a:rPr>
                <a:solidFill>
                  <a:srgbClr val="FF66FF"/>
                </a:solidFill>
              </a:rPr>
              <a:t>mercy</a:t>
            </a:r>
            <a:r>
              <a:t>… made us </a:t>
            </a:r>
            <a:r>
              <a:rPr>
                <a:solidFill>
                  <a:srgbClr val="FF66FF"/>
                </a:solidFill>
              </a:rPr>
              <a:t>alive</a:t>
            </a:r>
            <a:r>
              <a:t>…”</a:t>
            </a:r>
            <a:r>
              <a:rPr i="0"/>
              <a:t> (Ephesians 2:5-6)</a:t>
            </a:r>
            <a:endParaRPr sz="2400"/>
          </a:p>
          <a:p>
            <a:pPr marL="684212" indent="-684212">
              <a:spcBef>
                <a:spcPts val="1200"/>
              </a:spcBef>
              <a:buFontTx/>
              <a:buAutoNum type="arabicPeriod" startAt="1"/>
              <a:defRPr sz="3600">
                <a:solidFill>
                  <a:srgbClr val="FFFFFF"/>
                </a:solidFill>
              </a:defRPr>
            </a:pPr>
            <a:r>
              <a:t>The </a:t>
            </a:r>
            <a:r>
              <a:rPr>
                <a:solidFill>
                  <a:srgbClr val="FFFF00"/>
                </a:solidFill>
              </a:rPr>
              <a:t>reality</a:t>
            </a:r>
            <a:r>
              <a:t> of </a:t>
            </a:r>
            <a:r>
              <a:rPr>
                <a:solidFill>
                  <a:srgbClr val="FFFF00"/>
                </a:solidFill>
              </a:rPr>
              <a:t>judgment</a:t>
            </a:r>
            <a:r>
              <a:t>. (Genesis 19:24)</a:t>
            </a:r>
          </a:p>
          <a:p>
            <a:pPr marL="0" indent="684212">
              <a:spcBef>
                <a:spcPts val="1200"/>
              </a:spcBef>
              <a:buSzTx/>
              <a:buNone/>
              <a:defRPr i="1" sz="3600">
                <a:solidFill>
                  <a:srgbClr val="FFFFFF"/>
                </a:solidFill>
              </a:defRPr>
            </a:pPr>
            <a:r>
              <a:t>“It is </a:t>
            </a:r>
            <a:r>
              <a:rPr>
                <a:solidFill>
                  <a:srgbClr val="FFFF00"/>
                </a:solidFill>
              </a:rPr>
              <a:t>appointed</a:t>
            </a:r>
            <a:r>
              <a:t> unto man once to die, and after this the </a:t>
            </a:r>
            <a:r>
              <a:rPr>
                <a:solidFill>
                  <a:srgbClr val="FFFF00"/>
                </a:solidFill>
              </a:rPr>
              <a:t>judgment</a:t>
            </a:r>
            <a:r>
              <a:t>.” </a:t>
            </a:r>
            <a:r>
              <a:rPr i="0"/>
              <a:t>(Hebrews 9:27)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500"/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6" dur="500"/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500"/>
                                        <p:tgtEl>
                                          <p:spTgt spid="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500"/>
                                        <p:tgtEl>
                                          <p:spTgt spid="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" y="0"/>
            <a:ext cx="5125067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Content Placeholder 2"/>
          <p:cNvSpPr txBox="1"/>
          <p:nvPr/>
        </p:nvSpPr>
        <p:spPr>
          <a:xfrm>
            <a:off x="5272346" y="339886"/>
            <a:ext cx="6666633" cy="61559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  <a:defRPr sz="4800"/>
            </a:pPr>
            <a:r>
              <a:t>Who am I?</a:t>
            </a:r>
            <a:endParaRPr sz="2800"/>
          </a:p>
          <a:p>
            <a:pPr algn="ctr">
              <a:lnSpc>
                <a:spcPct val="90000"/>
              </a:lnSpc>
              <a:spcBef>
                <a:spcPts val="1000"/>
              </a:spcBef>
              <a:defRPr sz="4800"/>
            </a:pPr>
            <a:r>
              <a:t>I am a city in the OT.</a:t>
            </a:r>
            <a:endParaRPr sz="2800"/>
          </a:p>
          <a:p>
            <a:pPr algn="ctr">
              <a:lnSpc>
                <a:spcPct val="90000"/>
              </a:lnSpc>
              <a:spcBef>
                <a:spcPts val="1000"/>
              </a:spcBef>
              <a:defRPr sz="4800"/>
            </a:pPr>
            <a:r>
              <a:t>I am associated with Sodom and Gomorrah.</a:t>
            </a:r>
            <a:endParaRPr sz="2800"/>
          </a:p>
          <a:p>
            <a:pPr algn="ctr">
              <a:lnSpc>
                <a:spcPct val="90000"/>
              </a:lnSpc>
              <a:spcBef>
                <a:spcPts val="1000"/>
              </a:spcBef>
              <a:defRPr sz="4800"/>
            </a:pPr>
            <a:r>
              <a:t>My name means “small”.</a:t>
            </a:r>
            <a:endParaRPr sz="2800"/>
          </a:p>
          <a:p>
            <a:pPr algn="ctr">
              <a:lnSpc>
                <a:spcPct val="90000"/>
              </a:lnSpc>
              <a:spcBef>
                <a:spcPts val="1000"/>
              </a:spcBef>
              <a:defRPr sz="4800"/>
            </a:pPr>
            <a:r>
              <a:t>I am the city that Lot fled to when he was rescued.</a:t>
            </a:r>
            <a:endParaRPr sz="2800"/>
          </a:p>
          <a:p>
            <a:pPr algn="ctr">
              <a:lnSpc>
                <a:spcPct val="90000"/>
              </a:lnSpc>
              <a:spcBef>
                <a:spcPts val="1000"/>
              </a:spcBef>
              <a:defRPr sz="4800"/>
            </a:pPr>
            <a:r>
              <a:t>My name starts with a Z.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500"/>
                                        <p:tgtEl>
                                          <p:spTgt spid="9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Class="entr" nodeType="withEffect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500"/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500"/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500"/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5" dur="500"/>
                                        <p:tgtEl>
                                          <p:spTgt spid="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0" dur="500"/>
                                        <p:tgtEl>
                                          <p:spTgt spid="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5" grpId="1"/>
      <p:bldP build="p" bldLvl="5" animBg="1" rev="0" advAuto="0" spid="96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ontent Placeholder 2"/>
          <p:cNvSpPr txBox="1"/>
          <p:nvPr/>
        </p:nvSpPr>
        <p:spPr>
          <a:xfrm>
            <a:off x="2383154" y="2716392"/>
            <a:ext cx="7425692" cy="850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  <a:defRPr sz="6000">
                <a:solidFill>
                  <a:srgbClr val="FFFFFF"/>
                </a:solidFill>
              </a:defRPr>
            </a:pPr>
            <a:r>
              <a:t>Lessons from </a:t>
            </a:r>
            <a:r>
              <a:rPr>
                <a:solidFill>
                  <a:srgbClr val="00FF00"/>
                </a:solidFill>
              </a:rPr>
              <a:t>Zoar</a:t>
            </a:r>
          </a:p>
        </p:txBody>
      </p:sp>
      <p:sp>
        <p:nvSpPr>
          <p:cNvPr id="99" name="Content Placeholder 2"/>
          <p:cNvSpPr txBox="1"/>
          <p:nvPr/>
        </p:nvSpPr>
        <p:spPr>
          <a:xfrm>
            <a:off x="2383154" y="4333799"/>
            <a:ext cx="7425692" cy="5493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lnSpc>
                <a:spcPct val="90000"/>
              </a:lnSpc>
              <a:spcBef>
                <a:spcPts val="1000"/>
              </a:spcBef>
              <a:defRPr sz="3600">
                <a:solidFill>
                  <a:srgbClr val="00FF00"/>
                </a:solidFill>
              </a:defRPr>
            </a:lvl1pPr>
          </a:lstStyle>
          <a:p>
            <a:pPr/>
            <a:r>
              <a:t>Genesis 19:22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0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9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1"/>
          <p:cNvSpPr txBox="1"/>
          <p:nvPr>
            <p:ph type="title"/>
          </p:nvPr>
        </p:nvSpPr>
        <p:spPr>
          <a:xfrm>
            <a:off x="838199" y="218063"/>
            <a:ext cx="10515601" cy="1325564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rgbClr val="FFFFFF"/>
                </a:solidFill>
              </a:defRPr>
            </a:lvl1pPr>
          </a:lstStyle>
          <a:p>
            <a:pPr/>
            <a:r>
              <a:t>From Zoar, we learn of…</a:t>
            </a:r>
          </a:p>
        </p:txBody>
      </p:sp>
      <p:sp>
        <p:nvSpPr>
          <p:cNvPr id="102" name="Content Placeholder 2"/>
          <p:cNvSpPr txBox="1"/>
          <p:nvPr>
            <p:ph type="body" idx="1"/>
          </p:nvPr>
        </p:nvSpPr>
        <p:spPr>
          <a:xfrm>
            <a:off x="254576" y="1543626"/>
            <a:ext cx="11682847" cy="4949249"/>
          </a:xfrm>
          <a:prstGeom prst="rect">
            <a:avLst/>
          </a:prstGeom>
        </p:spPr>
        <p:txBody>
          <a:bodyPr/>
          <a:lstStyle/>
          <a:p>
            <a:pPr marL="742950" indent="-742950">
              <a:buFontTx/>
              <a:buAutoNum type="arabicPeriod" startAt="1"/>
              <a:defRPr sz="4000">
                <a:solidFill>
                  <a:srgbClr val="FFFFFF"/>
                </a:solidFill>
              </a:defRPr>
            </a:pPr>
            <a:r>
              <a:t>The </a:t>
            </a:r>
            <a:r>
              <a:rPr>
                <a:solidFill>
                  <a:srgbClr val="00FF00"/>
                </a:solidFill>
              </a:rPr>
              <a:t>gravity</a:t>
            </a:r>
            <a:r>
              <a:t> of </a:t>
            </a:r>
            <a:r>
              <a:rPr>
                <a:solidFill>
                  <a:srgbClr val="00FF00"/>
                </a:solidFill>
              </a:rPr>
              <a:t>sin</a:t>
            </a:r>
            <a:r>
              <a:t> (Genesis 18:20).</a:t>
            </a:r>
            <a:endParaRPr sz="3600"/>
          </a:p>
          <a:p>
            <a:pPr lvl="1" marL="914400" indent="-457200">
              <a:spcBef>
                <a:spcPts val="600"/>
              </a:spcBef>
              <a:buFontTx/>
              <a:buChar char="▪"/>
              <a:defRPr sz="3600">
                <a:solidFill>
                  <a:srgbClr val="FFFFFF"/>
                </a:solidFill>
              </a:defRPr>
            </a:pPr>
            <a:r>
              <a:t>The Scriptures teach us that God can </a:t>
            </a:r>
            <a:r>
              <a:rPr i="1">
                <a:solidFill>
                  <a:srgbClr val="00FF00"/>
                </a:solidFill>
              </a:rPr>
              <a:t>hear </a:t>
            </a:r>
            <a:r>
              <a:rPr>
                <a:solidFill>
                  <a:srgbClr val="00FF00"/>
                </a:solidFill>
              </a:rPr>
              <a:t>sin</a:t>
            </a:r>
            <a:r>
              <a:t> (Genesis 18:20-21, 19:12-13).</a:t>
            </a:r>
            <a:endParaRPr sz="2400"/>
          </a:p>
          <a:p>
            <a:pPr lvl="1" marL="914400" indent="-457200">
              <a:spcBef>
                <a:spcPts val="600"/>
              </a:spcBef>
              <a:buFontTx/>
              <a:buChar char="▪"/>
              <a:defRPr sz="3600">
                <a:solidFill>
                  <a:srgbClr val="FFFFFF"/>
                </a:solidFill>
              </a:defRPr>
            </a:pPr>
            <a:r>
              <a:t>God to Cain, “the </a:t>
            </a:r>
            <a:r>
              <a:rPr>
                <a:solidFill>
                  <a:srgbClr val="00FF00"/>
                </a:solidFill>
              </a:rPr>
              <a:t>voice</a:t>
            </a:r>
            <a:r>
              <a:t> of your brother’s </a:t>
            </a:r>
            <a:r>
              <a:rPr>
                <a:solidFill>
                  <a:srgbClr val="00FF00"/>
                </a:solidFill>
              </a:rPr>
              <a:t>blood</a:t>
            </a:r>
            <a:r>
              <a:t> is </a:t>
            </a:r>
            <a:r>
              <a:rPr>
                <a:solidFill>
                  <a:srgbClr val="00FF00"/>
                </a:solidFill>
              </a:rPr>
              <a:t>crying out </a:t>
            </a:r>
            <a:r>
              <a:t>to Me from the ground.” (Genesis 4:10)</a:t>
            </a:r>
            <a:endParaRPr sz="2400"/>
          </a:p>
          <a:p>
            <a:pPr lvl="1" marL="914400" indent="-457200">
              <a:spcBef>
                <a:spcPts val="600"/>
              </a:spcBef>
              <a:buFontTx/>
              <a:buChar char="▪"/>
              <a:defRPr sz="3600">
                <a:solidFill>
                  <a:srgbClr val="FFFFFF"/>
                </a:solidFill>
              </a:defRPr>
            </a:pPr>
            <a:r>
              <a:t>James 5:4, “Behold, the </a:t>
            </a:r>
            <a:r>
              <a:rPr>
                <a:solidFill>
                  <a:srgbClr val="00FF00"/>
                </a:solidFill>
              </a:rPr>
              <a:t>pay</a:t>
            </a:r>
            <a:r>
              <a:t> of the laborers… cries out…”</a:t>
            </a:r>
            <a:endParaRPr sz="2400"/>
          </a:p>
          <a:p>
            <a:pPr lvl="1" marL="914400" indent="-457200">
              <a:spcBef>
                <a:spcPts val="600"/>
              </a:spcBef>
              <a:buFontTx/>
              <a:buChar char="▪"/>
              <a:defRPr sz="3600">
                <a:solidFill>
                  <a:srgbClr val="FFFFFF"/>
                </a:solidFill>
              </a:defRPr>
            </a:pPr>
            <a:r>
              <a:t>The </a:t>
            </a:r>
            <a:r>
              <a:rPr>
                <a:solidFill>
                  <a:srgbClr val="00FF00"/>
                </a:solidFill>
              </a:rPr>
              <a:t>voice</a:t>
            </a:r>
            <a:r>
              <a:t> of </a:t>
            </a:r>
            <a:r>
              <a:rPr>
                <a:solidFill>
                  <a:srgbClr val="00FF00"/>
                </a:solidFill>
              </a:rPr>
              <a:t>sin</a:t>
            </a:r>
            <a:r>
              <a:t> was never more </a:t>
            </a:r>
            <a:r>
              <a:rPr>
                <a:solidFill>
                  <a:srgbClr val="00FF00"/>
                </a:solidFill>
              </a:rPr>
              <a:t>audible</a:t>
            </a:r>
            <a:r>
              <a:t> than on the </a:t>
            </a:r>
            <a:r>
              <a:rPr>
                <a:solidFill>
                  <a:srgbClr val="00FF00"/>
                </a:solidFill>
              </a:rPr>
              <a:t>cross</a:t>
            </a:r>
            <a:r>
              <a:t>! (Matthew 27:46; Luke 23:46)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0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0" dur="5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3" dur="500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Class="entr" nodeType="withEffect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6" dur="500"/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Class="entr" nodeType="withEffect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9" dur="500"/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Class="entr" nodeType="withEffect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500"/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0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itle 1"/>
          <p:cNvSpPr txBox="1"/>
          <p:nvPr>
            <p:ph type="title"/>
          </p:nvPr>
        </p:nvSpPr>
        <p:spPr>
          <a:xfrm>
            <a:off x="838200" y="679161"/>
            <a:ext cx="10515600" cy="777876"/>
          </a:xfrm>
          <a:prstGeom prst="rect">
            <a:avLst/>
          </a:prstGeom>
        </p:spPr>
        <p:txBody>
          <a:bodyPr/>
          <a:lstStyle/>
          <a:p>
            <a:pPr>
              <a:defRPr sz="48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What was the </a:t>
            </a:r>
            <a:r>
              <a:rPr>
                <a:solidFill>
                  <a:srgbClr val="00FF00"/>
                </a:solidFill>
              </a:rPr>
              <a:t>sin</a:t>
            </a:r>
            <a:r>
              <a:t> of </a:t>
            </a:r>
            <a:r>
              <a:rPr>
                <a:solidFill>
                  <a:srgbClr val="00FF00"/>
                </a:solidFill>
              </a:rPr>
              <a:t>Sodom</a:t>
            </a:r>
            <a:r>
              <a:t>?!</a:t>
            </a:r>
          </a:p>
        </p:txBody>
      </p:sp>
      <p:sp>
        <p:nvSpPr>
          <p:cNvPr id="105" name="Content Placeholder 2"/>
          <p:cNvSpPr txBox="1"/>
          <p:nvPr>
            <p:ph type="body" idx="1"/>
          </p:nvPr>
        </p:nvSpPr>
        <p:spPr>
          <a:xfrm>
            <a:off x="2337434" y="1760429"/>
            <a:ext cx="7517132" cy="5014445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sz="4800">
                <a:solidFill>
                  <a:srgbClr val="FFFFFF"/>
                </a:solidFill>
              </a:defRPr>
            </a:pPr>
            <a:r>
              <a:t>Ezekiel 16:49-50</a:t>
            </a:r>
          </a:p>
          <a:p>
            <a:pPr marL="0" indent="0" algn="ctr">
              <a:buSzTx/>
              <a:buNone/>
              <a:defRPr sz="4800">
                <a:solidFill>
                  <a:srgbClr val="00FF00"/>
                </a:solidFill>
              </a:defRPr>
            </a:pPr>
            <a:r>
              <a:t>arrogance</a:t>
            </a:r>
            <a:r>
              <a:rPr>
                <a:solidFill>
                  <a:srgbClr val="FFFFFF"/>
                </a:solidFill>
              </a:rPr>
              <a:t>,</a:t>
            </a:r>
            <a:endParaRPr>
              <a:solidFill>
                <a:srgbClr val="FFFFFF"/>
              </a:solidFill>
            </a:endParaRPr>
          </a:p>
          <a:p>
            <a:pPr marL="0" indent="0" algn="ctr">
              <a:buSzTx/>
              <a:buNone/>
              <a:defRPr sz="4800">
                <a:solidFill>
                  <a:srgbClr val="00FF00"/>
                </a:solidFill>
              </a:defRPr>
            </a:pPr>
            <a:r>
              <a:t>abundant food</a:t>
            </a:r>
            <a:r>
              <a:rPr>
                <a:solidFill>
                  <a:srgbClr val="FFFFFF"/>
                </a:solidFill>
              </a:rPr>
              <a:t>,</a:t>
            </a:r>
            <a:endParaRPr>
              <a:solidFill>
                <a:srgbClr val="FFFFFF"/>
              </a:solidFill>
            </a:endParaRPr>
          </a:p>
          <a:p>
            <a:pPr marL="0" indent="0" algn="ctr">
              <a:buSzTx/>
              <a:buNone/>
              <a:defRPr sz="4800">
                <a:solidFill>
                  <a:srgbClr val="00FF00"/>
                </a:solidFill>
              </a:defRPr>
            </a:pPr>
            <a:r>
              <a:t>careless ease</a:t>
            </a:r>
            <a:r>
              <a:rPr>
                <a:solidFill>
                  <a:srgbClr val="FFFFFF"/>
                </a:solidFill>
              </a:rPr>
              <a:t>,</a:t>
            </a:r>
            <a:endParaRPr>
              <a:solidFill>
                <a:srgbClr val="FFFFFF"/>
              </a:solidFill>
            </a:endParaRPr>
          </a:p>
          <a:p>
            <a:pPr marL="0" indent="0" algn="ctr">
              <a:buSzTx/>
              <a:buNone/>
              <a:defRPr sz="4800">
                <a:solidFill>
                  <a:srgbClr val="FFFFFF"/>
                </a:solidFill>
              </a:defRPr>
            </a:pPr>
            <a:r>
              <a:t>but she </a:t>
            </a:r>
            <a:r>
              <a:rPr>
                <a:solidFill>
                  <a:srgbClr val="00FF00"/>
                </a:solidFill>
              </a:rPr>
              <a:t>did not help</a:t>
            </a:r>
            <a:r>
              <a:t>…</a:t>
            </a:r>
          </a:p>
          <a:p>
            <a:pPr marL="0" indent="0" algn="ctr">
              <a:buSzTx/>
              <a:buNone/>
              <a:defRPr sz="4800">
                <a:solidFill>
                  <a:srgbClr val="FFFFFF"/>
                </a:solidFill>
              </a:defRPr>
            </a:pPr>
            <a:r>
              <a:t>Luke 17:28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0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0" dur="5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500"/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500"/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500"/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500"/>
                                        <p:tgtEl>
                                          <p:spTgt spid="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5" dur="500"/>
                                        <p:tgtEl>
                                          <p:spTgt spid="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0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itle 1"/>
          <p:cNvSpPr txBox="1"/>
          <p:nvPr>
            <p:ph type="title"/>
          </p:nvPr>
        </p:nvSpPr>
        <p:spPr>
          <a:xfrm>
            <a:off x="838199" y="218063"/>
            <a:ext cx="10515601" cy="1325564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rgbClr val="FFFFFF"/>
                </a:solidFill>
              </a:defRPr>
            </a:lvl1pPr>
          </a:lstStyle>
          <a:p>
            <a:pPr/>
            <a:r>
              <a:t>From Zoar, we learn of…</a:t>
            </a:r>
          </a:p>
        </p:txBody>
      </p:sp>
      <p:sp>
        <p:nvSpPr>
          <p:cNvPr id="108" name="Content Placeholder 2"/>
          <p:cNvSpPr txBox="1"/>
          <p:nvPr>
            <p:ph type="body" idx="1"/>
          </p:nvPr>
        </p:nvSpPr>
        <p:spPr>
          <a:xfrm>
            <a:off x="676705" y="1543626"/>
            <a:ext cx="11127369" cy="4949249"/>
          </a:xfrm>
          <a:prstGeom prst="rect">
            <a:avLst/>
          </a:prstGeom>
        </p:spPr>
        <p:txBody>
          <a:bodyPr/>
          <a:lstStyle/>
          <a:p>
            <a:pPr marL="742950" indent="-742950">
              <a:buFontTx/>
              <a:buAutoNum type="arabicPeriod" startAt="2"/>
              <a:defRPr sz="4000">
                <a:solidFill>
                  <a:srgbClr val="FFFFFF"/>
                </a:solidFill>
              </a:defRPr>
            </a:pPr>
            <a:r>
              <a:t>The </a:t>
            </a:r>
            <a:r>
              <a:rPr>
                <a:solidFill>
                  <a:srgbClr val="FF66FF"/>
                </a:solidFill>
              </a:rPr>
              <a:t>beauty</a:t>
            </a:r>
            <a:r>
              <a:t> of </a:t>
            </a:r>
            <a:r>
              <a:rPr>
                <a:solidFill>
                  <a:srgbClr val="FF66FF"/>
                </a:solidFill>
              </a:rPr>
              <a:t>grace</a:t>
            </a:r>
            <a:r>
              <a:t>. (Genesis 19:16)</a:t>
            </a:r>
          </a:p>
          <a:p>
            <a:pPr lvl="1" marL="914400" indent="-457200">
              <a:spcBef>
                <a:spcPts val="600"/>
              </a:spcBef>
              <a:buFontTx/>
              <a:buChar char="▪"/>
              <a:defRPr sz="3600">
                <a:solidFill>
                  <a:srgbClr val="FFFFFF"/>
                </a:solidFill>
              </a:defRPr>
            </a:pPr>
            <a:r>
              <a:t>“But… </a:t>
            </a:r>
            <a:r>
              <a:rPr>
                <a:solidFill>
                  <a:srgbClr val="FF66FF"/>
                </a:solidFill>
              </a:rPr>
              <a:t>he hesitated</a:t>
            </a:r>
            <a:r>
              <a:t>.”</a:t>
            </a:r>
            <a:endParaRPr sz="2400"/>
          </a:p>
          <a:p>
            <a:pPr lvl="1" marL="914400" indent="-457200">
              <a:spcBef>
                <a:spcPts val="600"/>
              </a:spcBef>
              <a:buFontTx/>
              <a:buChar char="▪"/>
              <a:defRPr sz="3600">
                <a:solidFill>
                  <a:srgbClr val="FFFFFF"/>
                </a:solidFill>
              </a:defRPr>
            </a:pPr>
            <a:r>
              <a:t>Have </a:t>
            </a:r>
            <a:r>
              <a:rPr>
                <a:solidFill>
                  <a:srgbClr val="FF66FF"/>
                </a:solidFill>
              </a:rPr>
              <a:t>you</a:t>
            </a:r>
            <a:r>
              <a:t> ever </a:t>
            </a:r>
            <a:r>
              <a:rPr>
                <a:solidFill>
                  <a:srgbClr val="FF66FF"/>
                </a:solidFill>
              </a:rPr>
              <a:t>hesitated</a:t>
            </a:r>
            <a:r>
              <a:t> before God? (Jude 22-23)</a:t>
            </a:r>
            <a:endParaRPr sz="2400"/>
          </a:p>
          <a:p>
            <a:pPr lvl="1" marL="914400" indent="-457200">
              <a:spcBef>
                <a:spcPts val="600"/>
              </a:spcBef>
              <a:buFontTx/>
              <a:buChar char="▪"/>
              <a:defRPr sz="3600">
                <a:solidFill>
                  <a:srgbClr val="FFFFFF"/>
                </a:solidFill>
              </a:defRPr>
            </a:pPr>
            <a:r>
              <a:t>“The </a:t>
            </a:r>
            <a:r>
              <a:rPr>
                <a:solidFill>
                  <a:srgbClr val="FF66FF"/>
                </a:solidFill>
              </a:rPr>
              <a:t>compassion</a:t>
            </a:r>
            <a:r>
              <a:t> of the </a:t>
            </a:r>
            <a:r>
              <a:rPr>
                <a:solidFill>
                  <a:srgbClr val="FF66FF"/>
                </a:solidFill>
              </a:rPr>
              <a:t>Lord</a:t>
            </a:r>
            <a:r>
              <a:t> was upon him.”</a:t>
            </a:r>
            <a:endParaRPr sz="2400"/>
          </a:p>
          <a:p>
            <a:pPr lvl="1" marL="914400" indent="-457200">
              <a:spcBef>
                <a:spcPts val="600"/>
              </a:spcBef>
              <a:buFontTx/>
              <a:buChar char="▪"/>
              <a:defRPr sz="3600">
                <a:solidFill>
                  <a:srgbClr val="FFFFFF"/>
                </a:solidFill>
              </a:defRPr>
            </a:pPr>
            <a:r>
              <a:t> “Ummm, God, </a:t>
            </a:r>
            <a:r>
              <a:rPr>
                <a:solidFill>
                  <a:srgbClr val="FF66FF"/>
                </a:solidFill>
              </a:rPr>
              <a:t>one more thing</a:t>
            </a:r>
            <a:r>
              <a:t>…” (Genesis 19:19-22)</a:t>
            </a:r>
            <a:endParaRPr sz="2400"/>
          </a:p>
          <a:p>
            <a:pPr lvl="1" marL="914400" indent="-457200">
              <a:spcBef>
                <a:spcPts val="600"/>
              </a:spcBef>
              <a:buFontTx/>
              <a:buChar char="▪"/>
              <a:defRPr sz="3600">
                <a:solidFill>
                  <a:srgbClr val="FFFFFF"/>
                </a:solidFill>
              </a:defRPr>
            </a:pPr>
            <a:r>
              <a:t>“</a:t>
            </a:r>
            <a:r>
              <a:rPr>
                <a:solidFill>
                  <a:srgbClr val="FF66FF"/>
                </a:solidFill>
              </a:rPr>
              <a:t>Grace</a:t>
            </a:r>
            <a:r>
              <a:t> upon </a:t>
            </a:r>
            <a:r>
              <a:rPr>
                <a:solidFill>
                  <a:srgbClr val="FF66FF"/>
                </a:solidFill>
              </a:rPr>
              <a:t>grace</a:t>
            </a:r>
            <a:r>
              <a:t>.” John 1:16, Romans 2:4</a:t>
            </a:r>
            <a:endParaRPr sz="2400"/>
          </a:p>
          <a:p>
            <a:pPr lvl="1" marL="914400" indent="-457200">
              <a:spcBef>
                <a:spcPts val="600"/>
              </a:spcBef>
              <a:buFontTx/>
              <a:buChar char="▪"/>
              <a:defRPr sz="3600">
                <a:solidFill>
                  <a:srgbClr val="FFFFFF"/>
                </a:solidFill>
              </a:defRPr>
            </a:pPr>
            <a:r>
              <a:t>“The Lord </a:t>
            </a:r>
            <a:r>
              <a:rPr>
                <a:solidFill>
                  <a:srgbClr val="FF66FF"/>
                </a:solidFill>
              </a:rPr>
              <a:t>knows</a:t>
            </a:r>
            <a:r>
              <a:t> how to </a:t>
            </a:r>
            <a:r>
              <a:rPr>
                <a:solidFill>
                  <a:srgbClr val="FF66FF"/>
                </a:solidFill>
              </a:rPr>
              <a:t>rescue</a:t>
            </a:r>
            <a:r>
              <a:t> the </a:t>
            </a:r>
            <a:r>
              <a:rPr>
                <a:solidFill>
                  <a:srgbClr val="FF66FF"/>
                </a:solidFill>
              </a:rPr>
              <a:t>godly</a:t>
            </a:r>
            <a:r>
              <a:t> from temptation.” (2</a:t>
            </a:r>
            <a:r>
              <a:rPr baseline="30000"/>
              <a:t>nd</a:t>
            </a:r>
            <a:r>
              <a:t> Peter 2:7-9)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0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0" dur="500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3" dur="500"/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Class="entr" nodeType="withEffect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6" dur="500"/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Class="entr" nodeType="withEffect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9" dur="500"/>
                                        <p:tgtEl>
                                          <p:spTgt spid="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Class="entr" nodeType="withEffect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500"/>
                                        <p:tgtEl>
                                          <p:spTgt spid="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Class="entr" nodeType="withEffect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500"/>
                                        <p:tgtEl>
                                          <p:spTgt spid="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Class="entr" nodeType="withEffect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8" dur="500"/>
                                        <p:tgtEl>
                                          <p:spTgt spid="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0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itle 1"/>
          <p:cNvSpPr txBox="1"/>
          <p:nvPr>
            <p:ph type="title"/>
          </p:nvPr>
        </p:nvSpPr>
        <p:spPr>
          <a:xfrm>
            <a:off x="838199" y="218063"/>
            <a:ext cx="10515601" cy="1325564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rgbClr val="FFFFFF"/>
                </a:solidFill>
              </a:defRPr>
            </a:lvl1pPr>
          </a:lstStyle>
          <a:p>
            <a:pPr/>
            <a:r>
              <a:t>From Zoar, we learn of…</a:t>
            </a:r>
          </a:p>
        </p:txBody>
      </p:sp>
      <p:sp>
        <p:nvSpPr>
          <p:cNvPr id="111" name="Content Placeholder 2"/>
          <p:cNvSpPr txBox="1"/>
          <p:nvPr>
            <p:ph type="body" idx="1"/>
          </p:nvPr>
        </p:nvSpPr>
        <p:spPr>
          <a:xfrm>
            <a:off x="676706" y="1543626"/>
            <a:ext cx="10838585" cy="4949249"/>
          </a:xfrm>
          <a:prstGeom prst="rect">
            <a:avLst/>
          </a:prstGeom>
        </p:spPr>
        <p:txBody>
          <a:bodyPr/>
          <a:lstStyle/>
          <a:p>
            <a:pPr marL="742950" indent="-742950">
              <a:buFontTx/>
              <a:buAutoNum type="arabicPeriod" startAt="3"/>
              <a:defRPr sz="4000">
                <a:solidFill>
                  <a:srgbClr val="FFFFFF"/>
                </a:solidFill>
              </a:defRPr>
            </a:pPr>
            <a:r>
              <a:t>The </a:t>
            </a:r>
            <a:r>
              <a:rPr>
                <a:solidFill>
                  <a:srgbClr val="FFFF00"/>
                </a:solidFill>
              </a:rPr>
              <a:t>reality</a:t>
            </a:r>
            <a:r>
              <a:t> of </a:t>
            </a:r>
            <a:r>
              <a:rPr>
                <a:solidFill>
                  <a:srgbClr val="FFFF00"/>
                </a:solidFill>
              </a:rPr>
              <a:t>judgment</a:t>
            </a:r>
            <a:r>
              <a:t>. (Genesis 19:24)</a:t>
            </a:r>
          </a:p>
          <a:p>
            <a:pPr lvl="1" marL="914400" indent="-457200">
              <a:spcBef>
                <a:spcPts val="600"/>
              </a:spcBef>
              <a:buFontTx/>
              <a:buChar char="▪"/>
              <a:defRPr sz="3600">
                <a:solidFill>
                  <a:srgbClr val="FFFFFF"/>
                </a:solidFill>
              </a:defRPr>
            </a:pPr>
            <a:r>
              <a:t>“The Lord </a:t>
            </a:r>
            <a:r>
              <a:rPr>
                <a:solidFill>
                  <a:srgbClr val="FFFF00"/>
                </a:solidFill>
              </a:rPr>
              <a:t>rained</a:t>
            </a:r>
            <a:r>
              <a:t> on Sodom and Gomorrah </a:t>
            </a:r>
            <a:r>
              <a:rPr>
                <a:solidFill>
                  <a:srgbClr val="FFFF00"/>
                </a:solidFill>
              </a:rPr>
              <a:t>brimstone</a:t>
            </a:r>
            <a:r>
              <a:t> and </a:t>
            </a:r>
            <a:r>
              <a:rPr>
                <a:solidFill>
                  <a:srgbClr val="FFFF00"/>
                </a:solidFill>
              </a:rPr>
              <a:t>fire</a:t>
            </a:r>
            <a:r>
              <a:t> from the Lord out of </a:t>
            </a:r>
            <a:r>
              <a:rPr>
                <a:solidFill>
                  <a:srgbClr val="FFFF00"/>
                </a:solidFill>
              </a:rPr>
              <a:t>heaven</a:t>
            </a:r>
            <a:r>
              <a:t>.”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0" dur="5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3" dur="500"/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1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itle 1"/>
          <p:cNvSpPr txBox="1"/>
          <p:nvPr>
            <p:ph type="title"/>
          </p:nvPr>
        </p:nvSpPr>
        <p:spPr>
          <a:xfrm>
            <a:off x="838200" y="411307"/>
            <a:ext cx="10515600" cy="777876"/>
          </a:xfrm>
          <a:prstGeom prst="rect">
            <a:avLst/>
          </a:prstGeom>
        </p:spPr>
        <p:txBody>
          <a:bodyPr/>
          <a:lstStyle/>
          <a:p>
            <a:pPr>
              <a:defRPr sz="48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What is </a:t>
            </a:r>
            <a:r>
              <a:rPr>
                <a:solidFill>
                  <a:srgbClr val="FFFF00"/>
                </a:solidFill>
              </a:rPr>
              <a:t>brimstone</a:t>
            </a:r>
            <a:r>
              <a:t>?!</a:t>
            </a:r>
          </a:p>
        </p:txBody>
      </p:sp>
      <p:sp>
        <p:nvSpPr>
          <p:cNvPr id="114" name="Content Placeholder 2"/>
          <p:cNvSpPr txBox="1"/>
          <p:nvPr>
            <p:ph type="body" idx="1"/>
          </p:nvPr>
        </p:nvSpPr>
        <p:spPr>
          <a:xfrm>
            <a:off x="545913" y="1280390"/>
            <a:ext cx="11100174" cy="5294746"/>
          </a:xfrm>
          <a:prstGeom prst="rect">
            <a:avLst/>
          </a:prstGeom>
        </p:spPr>
        <p:txBody>
          <a:bodyPr/>
          <a:lstStyle/>
          <a:p>
            <a:pPr marL="461962" indent="-461962">
              <a:buFontTx/>
              <a:buChar char="▪"/>
              <a:tabLst>
                <a:tab pos="457200" algn="l"/>
              </a:tabLst>
              <a:defRPr sz="3600">
                <a:solidFill>
                  <a:srgbClr val="FFFFFF"/>
                </a:solidFill>
              </a:defRPr>
            </a:pPr>
            <a:r>
              <a:t>An </a:t>
            </a:r>
            <a:r>
              <a:rPr>
                <a:solidFill>
                  <a:srgbClr val="FFFF00"/>
                </a:solidFill>
              </a:rPr>
              <a:t>inflammable</a:t>
            </a:r>
            <a:r>
              <a:t> </a:t>
            </a:r>
            <a:r>
              <a:rPr>
                <a:solidFill>
                  <a:srgbClr val="FFFF00"/>
                </a:solidFill>
              </a:rPr>
              <a:t>mineral substance </a:t>
            </a:r>
            <a:r>
              <a:t>found in quantities on the shores of the Dead Sea</a:t>
            </a:r>
          </a:p>
          <a:p>
            <a:pPr marL="461962" indent="-461962">
              <a:buFontTx/>
              <a:buChar char="▪"/>
              <a:tabLst>
                <a:tab pos="457200" algn="l"/>
              </a:tabLst>
              <a:defRPr sz="3600">
                <a:solidFill>
                  <a:srgbClr val="F2F2F2"/>
                </a:solidFill>
              </a:defRPr>
            </a:pPr>
            <a:r>
              <a:t>Rocks composed of </a:t>
            </a:r>
            <a:r>
              <a:rPr>
                <a:solidFill>
                  <a:srgbClr val="FFFF00"/>
                </a:solidFill>
              </a:rPr>
              <a:t>sulfur</a:t>
            </a:r>
            <a:r>
              <a:t>.</a:t>
            </a:r>
          </a:p>
          <a:p>
            <a:pPr marL="461962" indent="-461962">
              <a:buFontTx/>
              <a:buChar char="▪"/>
              <a:tabLst>
                <a:tab pos="457200" algn="l"/>
              </a:tabLst>
              <a:defRPr sz="3600">
                <a:solidFill>
                  <a:srgbClr val="FFFFFF"/>
                </a:solidFill>
              </a:defRPr>
            </a:pPr>
            <a:r>
              <a:t>Literally means “</a:t>
            </a:r>
            <a:r>
              <a:rPr>
                <a:solidFill>
                  <a:srgbClr val="FFFF00"/>
                </a:solidFill>
              </a:rPr>
              <a:t>burning stone</a:t>
            </a:r>
            <a:r>
              <a:t>”.</a:t>
            </a:r>
            <a:endParaRPr>
              <a:solidFill>
                <a:srgbClr val="F2F2F2"/>
              </a:solidFill>
            </a:endParaRPr>
          </a:p>
          <a:p>
            <a:pPr marL="461962" indent="-461962">
              <a:buFontTx/>
              <a:buChar char="▪"/>
              <a:tabLst>
                <a:tab pos="457200" algn="l"/>
              </a:tabLst>
              <a:defRPr sz="3600">
                <a:solidFill>
                  <a:srgbClr val="F2F2F2"/>
                </a:solidFill>
              </a:defRPr>
            </a:pPr>
            <a:r>
              <a:t>If a </a:t>
            </a:r>
            <a:r>
              <a:rPr>
                <a:solidFill>
                  <a:srgbClr val="FFFF00"/>
                </a:solidFill>
              </a:rPr>
              <a:t>match</a:t>
            </a:r>
            <a:r>
              <a:t> is put to brimstone, it will </a:t>
            </a:r>
            <a:r>
              <a:rPr>
                <a:solidFill>
                  <a:srgbClr val="FFFF00"/>
                </a:solidFill>
              </a:rPr>
              <a:t>burn</a:t>
            </a:r>
            <a:r>
              <a:t> in a peculiar way, like a </a:t>
            </a:r>
            <a:r>
              <a:rPr>
                <a:solidFill>
                  <a:srgbClr val="FFFF00"/>
                </a:solidFill>
              </a:rPr>
              <a:t>liquid fire</a:t>
            </a:r>
            <a:r>
              <a:t>, and it </a:t>
            </a:r>
            <a:r>
              <a:rPr>
                <a:solidFill>
                  <a:srgbClr val="FFFF00"/>
                </a:solidFill>
              </a:rPr>
              <a:t>emits noxious fumes</a:t>
            </a:r>
            <a:r>
              <a:t>.</a:t>
            </a:r>
          </a:p>
          <a:p>
            <a:pPr marL="461962" indent="-461962">
              <a:buFontTx/>
              <a:buChar char="▪"/>
              <a:tabLst>
                <a:tab pos="457200" algn="l"/>
              </a:tabLst>
              <a:defRPr sz="3600">
                <a:solidFill>
                  <a:srgbClr val="FFFFFF"/>
                </a:solidFill>
              </a:defRPr>
            </a:pPr>
            <a:r>
              <a:t>The stone melts </a:t>
            </a:r>
            <a:r>
              <a:rPr>
                <a:solidFill>
                  <a:srgbClr val="FFFF00"/>
                </a:solidFill>
              </a:rPr>
              <a:t>like wax </a:t>
            </a:r>
            <a:r>
              <a:t>but the </a:t>
            </a:r>
            <a:r>
              <a:rPr>
                <a:solidFill>
                  <a:srgbClr val="FFFF00"/>
                </a:solidFill>
              </a:rPr>
              <a:t>dripping</a:t>
            </a:r>
            <a:r>
              <a:t> is a peculiar </a:t>
            </a:r>
            <a:r>
              <a:rPr>
                <a:solidFill>
                  <a:srgbClr val="FFFF00"/>
                </a:solidFill>
              </a:rPr>
              <a:t>thick fire</a:t>
            </a:r>
            <a:r>
              <a:t>, like a piece of wax on fire.</a:t>
            </a:r>
          </a:p>
          <a:p>
            <a:pPr marL="461962" indent="-461962">
              <a:buFontTx/>
              <a:buChar char="▪"/>
              <a:tabLst>
                <a:tab pos="457200" algn="l"/>
              </a:tabLst>
              <a:defRPr sz="3600">
                <a:solidFill>
                  <a:srgbClr val="FFFFFF"/>
                </a:solidFill>
              </a:defRPr>
            </a:pPr>
            <a:r>
              <a:t>Revelation 20:10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0" dur="5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500"/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500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500"/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500"/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5" dur="500"/>
                                        <p:tgtEl>
                                          <p:spTgt spid="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1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itle 1"/>
          <p:cNvSpPr txBox="1"/>
          <p:nvPr>
            <p:ph type="title"/>
          </p:nvPr>
        </p:nvSpPr>
        <p:spPr>
          <a:xfrm>
            <a:off x="838199" y="218063"/>
            <a:ext cx="10515601" cy="1325564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rgbClr val="FFFFFF"/>
                </a:solidFill>
              </a:defRPr>
            </a:lvl1pPr>
          </a:lstStyle>
          <a:p>
            <a:pPr/>
            <a:r>
              <a:t>From Zoar, we learn of…</a:t>
            </a:r>
          </a:p>
        </p:txBody>
      </p:sp>
      <p:sp>
        <p:nvSpPr>
          <p:cNvPr id="117" name="Content Placeholder 2"/>
          <p:cNvSpPr txBox="1"/>
          <p:nvPr>
            <p:ph type="body" idx="1"/>
          </p:nvPr>
        </p:nvSpPr>
        <p:spPr>
          <a:xfrm>
            <a:off x="676706" y="1543626"/>
            <a:ext cx="10838585" cy="4949249"/>
          </a:xfrm>
          <a:prstGeom prst="rect">
            <a:avLst/>
          </a:prstGeom>
        </p:spPr>
        <p:txBody>
          <a:bodyPr/>
          <a:lstStyle/>
          <a:p>
            <a:pPr marL="742950" indent="-742950">
              <a:buFontTx/>
              <a:buAutoNum type="arabicPeriod" startAt="3"/>
              <a:defRPr sz="4000">
                <a:solidFill>
                  <a:srgbClr val="FFFFFF"/>
                </a:solidFill>
              </a:defRPr>
            </a:pPr>
            <a:r>
              <a:t>The </a:t>
            </a:r>
            <a:r>
              <a:rPr>
                <a:solidFill>
                  <a:srgbClr val="FFFF00"/>
                </a:solidFill>
              </a:rPr>
              <a:t>reality</a:t>
            </a:r>
            <a:r>
              <a:t> of </a:t>
            </a:r>
            <a:r>
              <a:rPr>
                <a:solidFill>
                  <a:srgbClr val="FFFF00"/>
                </a:solidFill>
              </a:rPr>
              <a:t>judgment</a:t>
            </a:r>
            <a:r>
              <a:t>. (Genesis 19:24)</a:t>
            </a:r>
          </a:p>
          <a:p>
            <a:pPr lvl="1" marL="914400" indent="-457200">
              <a:spcBef>
                <a:spcPts val="600"/>
              </a:spcBef>
              <a:buFontTx/>
              <a:buChar char="▪"/>
              <a:defRPr sz="3600">
                <a:solidFill>
                  <a:srgbClr val="FFFFFF"/>
                </a:solidFill>
              </a:defRPr>
            </a:pPr>
            <a:r>
              <a:t>“The Lord </a:t>
            </a:r>
            <a:r>
              <a:rPr>
                <a:solidFill>
                  <a:srgbClr val="FFFF00"/>
                </a:solidFill>
              </a:rPr>
              <a:t>rained</a:t>
            </a:r>
            <a:r>
              <a:t> on Sodom and Gomorrah </a:t>
            </a:r>
            <a:r>
              <a:rPr>
                <a:solidFill>
                  <a:srgbClr val="FFFF00"/>
                </a:solidFill>
              </a:rPr>
              <a:t>brimstone</a:t>
            </a:r>
            <a:r>
              <a:t> and </a:t>
            </a:r>
            <a:r>
              <a:rPr>
                <a:solidFill>
                  <a:srgbClr val="FFFF00"/>
                </a:solidFill>
              </a:rPr>
              <a:t>fire</a:t>
            </a:r>
            <a:r>
              <a:t> from the Lord out of </a:t>
            </a:r>
            <a:r>
              <a:rPr>
                <a:solidFill>
                  <a:srgbClr val="FFFF00"/>
                </a:solidFill>
              </a:rPr>
              <a:t>heaven</a:t>
            </a:r>
            <a:r>
              <a:t>.”</a:t>
            </a:r>
            <a:endParaRPr sz="2400"/>
          </a:p>
          <a:p>
            <a:pPr lvl="1" marL="914400" indent="-457200">
              <a:spcBef>
                <a:spcPts val="600"/>
              </a:spcBef>
              <a:buFontTx/>
              <a:buChar char="▪"/>
              <a:defRPr sz="3600">
                <a:solidFill>
                  <a:srgbClr val="FFFFFF"/>
                </a:solidFill>
              </a:defRPr>
            </a:pPr>
            <a:r>
              <a:t>2</a:t>
            </a:r>
            <a:r>
              <a:rPr baseline="30000"/>
              <a:t>nd</a:t>
            </a:r>
            <a:r>
              <a:t> Peter 2:6, Jude 7</a:t>
            </a:r>
            <a:endParaRPr sz="2400"/>
          </a:p>
          <a:p>
            <a:pPr lvl="1" marL="914400" indent="-457200">
              <a:spcBef>
                <a:spcPts val="600"/>
              </a:spcBef>
              <a:buFontTx/>
              <a:buChar char="▪"/>
              <a:defRPr sz="3600">
                <a:solidFill>
                  <a:srgbClr val="FFFFFF"/>
                </a:solidFill>
              </a:defRPr>
            </a:pPr>
            <a:r>
              <a:t>The judgment of fire was </a:t>
            </a:r>
            <a:r>
              <a:rPr>
                <a:solidFill>
                  <a:srgbClr val="FFFF00"/>
                </a:solidFill>
              </a:rPr>
              <a:t>not</a:t>
            </a:r>
            <a:r>
              <a:t> the </a:t>
            </a:r>
            <a:r>
              <a:rPr>
                <a:solidFill>
                  <a:srgbClr val="FFFF00"/>
                </a:solidFill>
              </a:rPr>
              <a:t>only judgment </a:t>
            </a:r>
            <a:r>
              <a:t>that day! (Genesis 19:26, Luke 17:28-32)</a:t>
            </a:r>
            <a:endParaRPr sz="2400"/>
          </a:p>
          <a:p>
            <a:pPr lvl="1" marL="914400" indent="-457200">
              <a:spcBef>
                <a:spcPts val="600"/>
              </a:spcBef>
              <a:buFontTx/>
              <a:buChar char="▪"/>
              <a:defRPr sz="3600">
                <a:solidFill>
                  <a:srgbClr val="FFFFFF"/>
                </a:solidFill>
              </a:defRPr>
            </a:pPr>
            <a:r>
              <a:t>Luke 9:62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500"/>
                                        <p:tgtEl>
                                          <p:spTgt spid="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6" dur="500"/>
                                        <p:tgtEl>
                                          <p:spTgt spid="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17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