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CDACA"/>
          </a:solidFill>
        </a:fill>
      </a:tcStyle>
    </a:wholeTbl>
    <a:band2H>
      <a:tcTxStyle b="def" i="def"/>
      <a:tcStyle>
        <a:tcBdr/>
        <a:fill>
          <a:solidFill>
            <a:srgbClr val="E7EDE7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D0CEE9"/>
          </a:solidFill>
        </a:fill>
      </a:tcStyle>
    </a:wholeTbl>
    <a:band2H>
      <a:tcTxStyle b="def" i="def"/>
      <a:tcStyle>
        <a:tcBdr/>
        <a:fill>
          <a:solidFill>
            <a:srgbClr val="E9E8F4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25236" indent="-280736" algn="ctr">
              <a:spcBef>
                <a:spcPts val="0"/>
              </a:spcBef>
              <a:defRPr i="1" sz="2400"/>
            </a:lvl2pPr>
            <a:lvl3pPr marL="1169735" indent="-280735" algn="ctr">
              <a:spcBef>
                <a:spcPts val="0"/>
              </a:spcBef>
              <a:defRPr i="1" sz="2400"/>
            </a:lvl3pPr>
            <a:lvl4pPr marL="1614235" indent="-280735" algn="ctr">
              <a:spcBef>
                <a:spcPts val="0"/>
              </a:spcBef>
              <a:defRPr i="1" sz="2400"/>
            </a:lvl4pPr>
            <a:lvl5pPr marL="2058735" indent="-28073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body" sz="quarter" idx="21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21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21"/>
          </p:nvPr>
        </p:nvSpPr>
        <p:spPr>
          <a:xfrm>
            <a:off x="1619250" y="660400"/>
            <a:ext cx="9758017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21"/>
          </p:nvPr>
        </p:nvSpPr>
        <p:spPr>
          <a:xfrm>
            <a:off x="6718299" y="638917"/>
            <a:ext cx="5325772" cy="82169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21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22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23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19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F900"/>
                </a:solidFill>
              </a:defRPr>
            </a:pPr>
          </a:p>
          <a:p>
            <a:pPr>
              <a:defRPr>
                <a:solidFill>
                  <a:srgbClr val="00F900"/>
                </a:solidFill>
              </a:defRPr>
            </a:pPr>
            <a:r>
              <a:rPr>
                <a:solidFill>
                  <a:srgbClr val="FFFFFF"/>
                </a:solidFill>
              </a:rPr>
              <a:t>Great</a:t>
            </a:r>
            <a:r>
              <a:t> Expectations</a:t>
            </a:r>
            <a:r>
              <a:rPr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121" name="Shape 120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Mark 10:17-22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3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F900"/>
                </a:solidFill>
              </a:defRPr>
            </a:pPr>
            <a:r>
              <a:rPr>
                <a:solidFill>
                  <a:srgbClr val="FFFFFF"/>
                </a:solidFill>
              </a:rPr>
              <a:t>Great</a:t>
            </a:r>
            <a:r>
              <a:t> Expectations</a:t>
            </a:r>
            <a:r>
              <a:rPr>
                <a:solidFill>
                  <a:srgbClr val="FFFFFF"/>
                </a:solidFill>
              </a:rPr>
              <a:t>!</a:t>
            </a:r>
            <a:endParaRPr>
              <a:solidFill>
                <a:srgbClr val="FFFFFF"/>
              </a:solidFill>
            </a:endParaRPr>
          </a:p>
          <a:p>
            <a:pPr>
              <a:defRPr sz="4000"/>
            </a:pPr>
            <a:r>
              <a:t>Mark 10:17-22</a:t>
            </a:r>
          </a:p>
        </p:txBody>
      </p:sp>
      <p:sp>
        <p:nvSpPr>
          <p:cNvPr id="124" name="Shape 13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story of the </a:t>
            </a:r>
            <a:r>
              <a:rPr>
                <a:solidFill>
                  <a:srgbClr val="00F900"/>
                </a:solidFill>
              </a:rPr>
              <a:t>rich</a:t>
            </a:r>
            <a:r>
              <a:t>, </a:t>
            </a:r>
            <a:r>
              <a:rPr>
                <a:solidFill>
                  <a:srgbClr val="00F900"/>
                </a:solidFill>
              </a:rPr>
              <a:t>young</a:t>
            </a:r>
            <a:r>
              <a:t> </a:t>
            </a:r>
            <a:r>
              <a:rPr>
                <a:solidFill>
                  <a:srgbClr val="00F900"/>
                </a:solidFill>
              </a:rPr>
              <a:t>ruler</a:t>
            </a:r>
            <a:r>
              <a:t>.</a:t>
            </a:r>
          </a:p>
          <a:p>
            <a:pPr lvl="2"/>
            <a:r>
              <a:t>A </a:t>
            </a:r>
            <a:r>
              <a:rPr>
                <a:solidFill>
                  <a:srgbClr val="00F900"/>
                </a:solidFill>
              </a:rPr>
              <a:t>rich</a:t>
            </a:r>
            <a:r>
              <a:t> man. (Luke 18:23)</a:t>
            </a:r>
          </a:p>
          <a:p>
            <a:pPr lvl="2"/>
            <a:r>
              <a:t>A </a:t>
            </a:r>
            <a:r>
              <a:rPr>
                <a:solidFill>
                  <a:srgbClr val="00F900"/>
                </a:solidFill>
              </a:rPr>
              <a:t>young</a:t>
            </a:r>
            <a:r>
              <a:t> man. (Matthew 19:20)</a:t>
            </a:r>
          </a:p>
          <a:p>
            <a:pPr lvl="2"/>
            <a:r>
              <a:t>A </a:t>
            </a:r>
            <a:r>
              <a:rPr>
                <a:solidFill>
                  <a:srgbClr val="00F900"/>
                </a:solidFill>
              </a:rPr>
              <a:t>ruler</a:t>
            </a:r>
            <a:r>
              <a:t>. (Luke 18:18)</a:t>
            </a:r>
          </a:p>
          <a:p>
            <a:pPr lvl="2"/>
            <a:r>
              <a:t>An </a:t>
            </a:r>
            <a:r>
              <a:rPr>
                <a:solidFill>
                  <a:srgbClr val="00F900"/>
                </a:solidFill>
              </a:rPr>
              <a:t>eager</a:t>
            </a:r>
            <a:r>
              <a:t> man. (Mark 10:17-22)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38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6600"/>
            </a:pPr>
            <a:r>
              <a:t>“He went away </a:t>
            </a:r>
            <a:r>
              <a:rPr>
                <a:solidFill>
                  <a:srgbClr val="00F900"/>
                </a:solidFill>
              </a:rPr>
              <a:t>grieving</a:t>
            </a:r>
            <a:r>
              <a:t>…”</a:t>
            </a:r>
          </a:p>
          <a:p>
            <a:pPr marL="514683" indent="-514683">
              <a:defRPr sz="4400"/>
            </a:pPr>
            <a:r>
              <a:t>The </a:t>
            </a:r>
            <a:r>
              <a:rPr>
                <a:solidFill>
                  <a:srgbClr val="00F900"/>
                </a:solidFill>
              </a:rPr>
              <a:t>expectation gap</a:t>
            </a:r>
            <a:r>
              <a:t>!</a:t>
            </a:r>
          </a:p>
          <a:p>
            <a:pPr marL="514683" indent="-514683">
              <a:defRPr sz="4400"/>
            </a:pPr>
            <a:r>
              <a:t>The </a:t>
            </a:r>
            <a:r>
              <a:rPr>
                <a:solidFill>
                  <a:srgbClr val="00F900"/>
                </a:solidFill>
              </a:rPr>
              <a:t>difference</a:t>
            </a:r>
            <a:r>
              <a:t> between what </a:t>
            </a:r>
            <a:r>
              <a:rPr>
                <a:solidFill>
                  <a:srgbClr val="00F900"/>
                </a:solidFill>
              </a:rPr>
              <a:t>you </a:t>
            </a:r>
            <a:r>
              <a:rPr i="1">
                <a:solidFill>
                  <a:srgbClr val="00F900"/>
                </a:solidFill>
                <a:latin typeface="+mn-lt"/>
                <a:ea typeface="+mn-ea"/>
                <a:cs typeface="+mn-cs"/>
                <a:sym typeface="Helvetica"/>
              </a:rPr>
              <a:t>wish</a:t>
            </a:r>
            <a:r>
              <a:rPr>
                <a:solidFill>
                  <a:srgbClr val="00F900"/>
                </a:solidFill>
              </a:rPr>
              <a:t> was reality</a:t>
            </a:r>
            <a:r>
              <a:t> and reality itself.</a:t>
            </a:r>
          </a:p>
          <a:p>
            <a:pPr marL="514683" indent="-514683">
              <a:defRPr sz="4400"/>
            </a:pPr>
            <a:r>
              <a:t>Expectation gaps lead to </a:t>
            </a:r>
            <a:r>
              <a:rPr>
                <a:solidFill>
                  <a:srgbClr val="00F900"/>
                </a:solidFill>
              </a:rPr>
              <a:t>many disappointments</a:t>
            </a:r>
            <a:r>
              <a:t> in life!</a:t>
            </a:r>
          </a:p>
        </p:txBody>
      </p:sp>
      <p:sp>
        <p:nvSpPr>
          <p:cNvPr id="127" name="Shape 13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F900"/>
                </a:solidFill>
              </a:defRPr>
            </a:pPr>
            <a:r>
              <a:rPr>
                <a:solidFill>
                  <a:srgbClr val="FFFFFF"/>
                </a:solidFill>
              </a:rPr>
              <a:t>Great</a:t>
            </a:r>
            <a:r>
              <a:t> Expectations</a:t>
            </a:r>
            <a:r>
              <a:rPr>
                <a:solidFill>
                  <a:srgbClr val="FFFFFF"/>
                </a:solidFill>
              </a:rPr>
              <a:t>!</a:t>
            </a:r>
            <a:endParaRPr>
              <a:solidFill>
                <a:srgbClr val="FFFFFF"/>
              </a:solidFill>
            </a:endParaRPr>
          </a:p>
          <a:p>
            <a:pPr>
              <a:defRPr sz="4000"/>
            </a:pPr>
            <a:r>
              <a:t>Mark 10:17-22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41"/>
          <p:cNvSpPr txBox="1"/>
          <p:nvPr>
            <p:ph type="body" idx="1"/>
          </p:nvPr>
        </p:nvSpPr>
        <p:spPr>
          <a:xfrm>
            <a:off x="952500" y="2590800"/>
            <a:ext cx="11099800" cy="6600164"/>
          </a:xfrm>
          <a:prstGeom prst="rect">
            <a:avLst/>
          </a:prstGeom>
        </p:spPr>
        <p:txBody>
          <a:bodyPr/>
          <a:lstStyle/>
          <a:p>
            <a:pPr/>
            <a:r>
              <a:t>The story of the </a:t>
            </a:r>
            <a:r>
              <a:rPr>
                <a:solidFill>
                  <a:srgbClr val="00F900"/>
                </a:solidFill>
              </a:rPr>
              <a:t>rich</a:t>
            </a:r>
            <a:r>
              <a:t>, </a:t>
            </a:r>
            <a:r>
              <a:rPr>
                <a:solidFill>
                  <a:srgbClr val="00F900"/>
                </a:solidFill>
              </a:rPr>
              <a:t>young</a:t>
            </a:r>
            <a:r>
              <a:t> </a:t>
            </a:r>
            <a:r>
              <a:rPr>
                <a:solidFill>
                  <a:srgbClr val="00F900"/>
                </a:solidFill>
              </a:rPr>
              <a:t>ruler</a:t>
            </a:r>
            <a:r>
              <a:t>.</a:t>
            </a:r>
          </a:p>
          <a:p>
            <a:pPr lvl="2"/>
            <a:r>
              <a:t>A </a:t>
            </a:r>
            <a:r>
              <a:rPr>
                <a:solidFill>
                  <a:srgbClr val="00F900"/>
                </a:solidFill>
              </a:rPr>
              <a:t>rich</a:t>
            </a:r>
            <a:r>
              <a:t> man. (Luke 18:23)</a:t>
            </a:r>
          </a:p>
          <a:p>
            <a:pPr lvl="2"/>
            <a:r>
              <a:t>A man with an </a:t>
            </a:r>
            <a:r>
              <a:rPr>
                <a:solidFill>
                  <a:srgbClr val="00F900"/>
                </a:solidFill>
              </a:rPr>
              <a:t>expectation gap</a:t>
            </a:r>
            <a:r>
              <a:t>.</a:t>
            </a:r>
          </a:p>
          <a:p>
            <a:pPr lvl="2"/>
            <a:r>
              <a:t>We have </a:t>
            </a:r>
            <a:r>
              <a:rPr>
                <a:solidFill>
                  <a:srgbClr val="00F900"/>
                </a:solidFill>
              </a:rPr>
              <a:t>no indication</a:t>
            </a:r>
            <a:r>
              <a:t> that the expectation gap was ever bridged!</a:t>
            </a:r>
          </a:p>
          <a:p>
            <a:pPr lvl="2"/>
            <a:r>
              <a:t>Notice, Jesus did not come </a:t>
            </a:r>
            <a:r>
              <a:rPr>
                <a:solidFill>
                  <a:srgbClr val="00F900"/>
                </a:solidFill>
              </a:rPr>
              <a:t>to meet </a:t>
            </a:r>
            <a:r>
              <a:rPr i="1">
                <a:solidFill>
                  <a:srgbClr val="00F900"/>
                </a:solidFill>
                <a:latin typeface="+mn-lt"/>
                <a:ea typeface="+mn-ea"/>
                <a:cs typeface="+mn-cs"/>
                <a:sym typeface="Helvetica"/>
              </a:rPr>
              <a:t>our</a:t>
            </a:r>
            <a:r>
              <a:rPr>
                <a:solidFill>
                  <a:srgbClr val="00F900"/>
                </a:solidFill>
              </a:rPr>
              <a:t> expectations</a:t>
            </a:r>
            <a:r>
              <a:t>!</a:t>
            </a:r>
          </a:p>
        </p:txBody>
      </p:sp>
      <p:sp>
        <p:nvSpPr>
          <p:cNvPr id="130" name="Shape 14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F900"/>
                </a:solidFill>
              </a:defRPr>
            </a:pPr>
            <a:r>
              <a:rPr>
                <a:solidFill>
                  <a:srgbClr val="FFFFFF"/>
                </a:solidFill>
              </a:rPr>
              <a:t>Great</a:t>
            </a:r>
            <a:r>
              <a:t> Expectations</a:t>
            </a:r>
            <a:r>
              <a:rPr>
                <a:solidFill>
                  <a:srgbClr val="FFFFFF"/>
                </a:solidFill>
              </a:rPr>
              <a:t>!</a:t>
            </a:r>
            <a:endParaRPr>
              <a:solidFill>
                <a:srgbClr val="FFFFFF"/>
              </a:solidFill>
            </a:endParaRPr>
          </a:p>
          <a:p>
            <a:pPr>
              <a:defRPr sz="4000"/>
            </a:pPr>
            <a:r>
              <a:t>Mark 10:17-22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44"/>
          <p:cNvSpPr txBox="1"/>
          <p:nvPr>
            <p:ph type="body" idx="1"/>
          </p:nvPr>
        </p:nvSpPr>
        <p:spPr>
          <a:xfrm>
            <a:off x="952500" y="2590800"/>
            <a:ext cx="11099800" cy="6600164"/>
          </a:xfrm>
          <a:prstGeom prst="rect">
            <a:avLst/>
          </a:prstGeom>
        </p:spPr>
        <p:txBody>
          <a:bodyPr/>
          <a:lstStyle/>
          <a:p>
            <a:pPr/>
            <a:r>
              <a:t>The story of the </a:t>
            </a:r>
            <a:r>
              <a:rPr>
                <a:solidFill>
                  <a:srgbClr val="00F900"/>
                </a:solidFill>
              </a:rPr>
              <a:t>rich</a:t>
            </a:r>
            <a:r>
              <a:t>, </a:t>
            </a:r>
            <a:r>
              <a:rPr>
                <a:solidFill>
                  <a:srgbClr val="00F900"/>
                </a:solidFill>
              </a:rPr>
              <a:t>young</a:t>
            </a:r>
            <a:r>
              <a:t> </a:t>
            </a:r>
            <a:r>
              <a:rPr>
                <a:solidFill>
                  <a:srgbClr val="00F900"/>
                </a:solidFill>
              </a:rPr>
              <a:t>ruler</a:t>
            </a:r>
            <a:r>
              <a:t>.</a:t>
            </a:r>
          </a:p>
          <a:p>
            <a:pPr lvl="2"/>
            <a:r>
              <a:t>Lessons… We must be </a:t>
            </a:r>
            <a:r>
              <a:rPr>
                <a:solidFill>
                  <a:srgbClr val="00F900"/>
                </a:solidFill>
              </a:rPr>
              <a:t>careful</a:t>
            </a:r>
            <a:r>
              <a:t> to </a:t>
            </a:r>
            <a:r>
              <a:rPr>
                <a:solidFill>
                  <a:srgbClr val="00F900"/>
                </a:solidFill>
              </a:rPr>
              <a:t>understand</a:t>
            </a:r>
            <a:r>
              <a:t> </a:t>
            </a:r>
            <a:r>
              <a:rPr>
                <a:solidFill>
                  <a:srgbClr val="00F900"/>
                </a:solidFill>
              </a:rPr>
              <a:t>God’s expectations</a:t>
            </a:r>
            <a:r>
              <a:t>!</a:t>
            </a:r>
          </a:p>
          <a:p>
            <a:pPr lvl="2"/>
            <a:r>
              <a:t>Luke 14:25-33 … “</a:t>
            </a:r>
            <a:r>
              <a:rPr>
                <a:solidFill>
                  <a:srgbClr val="00F900"/>
                </a:solidFill>
              </a:rPr>
              <a:t>cannot</a:t>
            </a:r>
            <a:r>
              <a:t> be My disciple”</a:t>
            </a:r>
          </a:p>
          <a:p>
            <a:pPr lvl="2"/>
            <a:r>
              <a:t>“</a:t>
            </a:r>
            <a:r>
              <a:rPr>
                <a:solidFill>
                  <a:srgbClr val="00F900"/>
                </a:solidFill>
              </a:rPr>
              <a:t>All</a:t>
            </a:r>
            <a:r>
              <a:t> to Jesus I </a:t>
            </a:r>
            <a:r>
              <a:rPr>
                <a:solidFill>
                  <a:srgbClr val="00F900"/>
                </a:solidFill>
              </a:rPr>
              <a:t>surrender</a:t>
            </a:r>
            <a:r>
              <a:t>…”</a:t>
            </a:r>
          </a:p>
        </p:txBody>
      </p:sp>
      <p:sp>
        <p:nvSpPr>
          <p:cNvPr id="133" name="Shape 14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F900"/>
                </a:solidFill>
              </a:defRPr>
            </a:pPr>
            <a:r>
              <a:rPr>
                <a:solidFill>
                  <a:srgbClr val="FFFFFF"/>
                </a:solidFill>
              </a:rPr>
              <a:t>Great</a:t>
            </a:r>
            <a:r>
              <a:t> Expectations</a:t>
            </a:r>
            <a:r>
              <a:rPr>
                <a:solidFill>
                  <a:srgbClr val="FFFFFF"/>
                </a:solidFill>
              </a:rPr>
              <a:t>!</a:t>
            </a:r>
            <a:endParaRPr>
              <a:solidFill>
                <a:srgbClr val="FFFFFF"/>
              </a:solidFill>
            </a:endParaRPr>
          </a:p>
          <a:p>
            <a:pPr>
              <a:defRPr sz="4000"/>
            </a:pPr>
            <a:r>
              <a:t>Mark 10:17-22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44"/>
          <p:cNvSpPr txBox="1"/>
          <p:nvPr>
            <p:ph type="body" idx="1"/>
          </p:nvPr>
        </p:nvSpPr>
        <p:spPr>
          <a:xfrm>
            <a:off x="952500" y="2590800"/>
            <a:ext cx="11099800" cy="6600164"/>
          </a:xfrm>
          <a:prstGeom prst="rect">
            <a:avLst/>
          </a:prstGeom>
        </p:spPr>
        <p:txBody>
          <a:bodyPr/>
          <a:lstStyle/>
          <a:p>
            <a:pPr/>
            <a:r>
              <a:t>The story of the </a:t>
            </a:r>
            <a:r>
              <a:rPr>
                <a:solidFill>
                  <a:srgbClr val="00F900"/>
                </a:solidFill>
              </a:rPr>
              <a:t>rich</a:t>
            </a:r>
            <a:r>
              <a:t>, </a:t>
            </a:r>
            <a:r>
              <a:rPr>
                <a:solidFill>
                  <a:srgbClr val="00F900"/>
                </a:solidFill>
              </a:rPr>
              <a:t>young</a:t>
            </a:r>
            <a:r>
              <a:t> </a:t>
            </a:r>
            <a:r>
              <a:rPr>
                <a:solidFill>
                  <a:srgbClr val="00F900"/>
                </a:solidFill>
              </a:rPr>
              <a:t>ruler</a:t>
            </a:r>
            <a:r>
              <a:t>.</a:t>
            </a:r>
          </a:p>
          <a:p>
            <a:pPr lvl="2"/>
            <a:r>
              <a:t>Lessons…</a:t>
            </a:r>
          </a:p>
          <a:p>
            <a:pPr lvl="2"/>
            <a:r>
              <a:t>God has expectations in</a:t>
            </a:r>
            <a:r>
              <a:rPr>
                <a:solidFill>
                  <a:srgbClr val="00F900"/>
                </a:solidFill>
              </a:rPr>
              <a:t> many areas</a:t>
            </a:r>
            <a:r>
              <a:t> of our lives</a:t>
            </a:r>
          </a:p>
          <a:p>
            <a:pPr lvl="2"/>
            <a:r>
              <a:t>God will</a:t>
            </a:r>
            <a:r>
              <a:rPr>
                <a:solidFill>
                  <a:srgbClr val="00F900"/>
                </a:solidFill>
              </a:rPr>
              <a:t> help</a:t>
            </a:r>
            <a:r>
              <a:t> us. Ephesians 3:20-21</a:t>
            </a:r>
          </a:p>
        </p:txBody>
      </p:sp>
      <p:sp>
        <p:nvSpPr>
          <p:cNvPr id="136" name="Shape 14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F900"/>
                </a:solidFill>
              </a:defRPr>
            </a:pPr>
            <a:r>
              <a:rPr>
                <a:solidFill>
                  <a:srgbClr val="FFFFFF"/>
                </a:solidFill>
              </a:rPr>
              <a:t>Great</a:t>
            </a:r>
            <a:r>
              <a:t> Expectations</a:t>
            </a:r>
            <a:r>
              <a:rPr>
                <a:solidFill>
                  <a:srgbClr val="FFFFFF"/>
                </a:solidFill>
              </a:rPr>
              <a:t>!</a:t>
            </a:r>
            <a:endParaRPr>
              <a:solidFill>
                <a:srgbClr val="FFFFFF"/>
              </a:solidFill>
            </a:endParaRPr>
          </a:p>
          <a:p>
            <a:pPr>
              <a:defRPr sz="4000"/>
            </a:pPr>
            <a:r>
              <a:t>Mark 10:17-22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47"/>
          <p:cNvSpPr txBox="1"/>
          <p:nvPr>
            <p:ph type="body" idx="1"/>
          </p:nvPr>
        </p:nvSpPr>
        <p:spPr>
          <a:xfrm>
            <a:off x="952500" y="2590800"/>
            <a:ext cx="11099800" cy="6600164"/>
          </a:xfrm>
          <a:prstGeom prst="rect">
            <a:avLst/>
          </a:prstGeom>
        </p:spPr>
        <p:txBody>
          <a:bodyPr/>
          <a:lstStyle/>
          <a:p>
            <a:pPr/>
            <a:r>
              <a:t>Be careful…</a:t>
            </a:r>
          </a:p>
          <a:p>
            <a:pPr/>
            <a:r>
              <a:t>We must </a:t>
            </a:r>
            <a:r>
              <a:rPr>
                <a:solidFill>
                  <a:srgbClr val="00F900"/>
                </a:solidFill>
              </a:rPr>
              <a:t>not to expect too much </a:t>
            </a:r>
            <a:r>
              <a:t>from life, from ourselves, from God, from those around us.</a:t>
            </a:r>
          </a:p>
          <a:p>
            <a:pPr/>
            <a:r>
              <a:t>We must </a:t>
            </a:r>
            <a:r>
              <a:rPr>
                <a:solidFill>
                  <a:srgbClr val="00F900"/>
                </a:solidFill>
              </a:rPr>
              <a:t>not to expect too little </a:t>
            </a:r>
            <a:r>
              <a:t>from life, from ourselves, from God, from those around us.</a:t>
            </a:r>
          </a:p>
          <a:p>
            <a:pPr/>
            <a:r>
              <a:t>We must look to </a:t>
            </a:r>
            <a:r>
              <a:rPr b="1">
                <a:solidFill>
                  <a:srgbClr val="00F900"/>
                </a:solidFill>
                <a:latin typeface="+mn-lt"/>
                <a:ea typeface="+mn-ea"/>
                <a:cs typeface="+mn-cs"/>
                <a:sym typeface="Helvetica"/>
              </a:rPr>
              <a:t>JESUS</a:t>
            </a:r>
            <a:r>
              <a:t>! (Hebrews 12:1-2)</a:t>
            </a:r>
          </a:p>
        </p:txBody>
      </p:sp>
      <p:sp>
        <p:nvSpPr>
          <p:cNvPr id="139" name="Shape 14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F900"/>
                </a:solidFill>
              </a:defRPr>
            </a:pPr>
            <a:r>
              <a:rPr>
                <a:solidFill>
                  <a:srgbClr val="FFFFFF"/>
                </a:solidFill>
              </a:rPr>
              <a:t>Great</a:t>
            </a:r>
            <a:r>
              <a:t> Expectations</a:t>
            </a:r>
            <a:r>
              <a:rPr>
                <a:solidFill>
                  <a:srgbClr val="FFFFFF"/>
                </a:solidFill>
              </a:rPr>
              <a:t>!</a:t>
            </a:r>
            <a:endParaRPr>
              <a:solidFill>
                <a:srgbClr val="FFFFFF"/>
              </a:solidFill>
            </a:endParaRPr>
          </a:p>
          <a:p>
            <a:pPr>
              <a:defRPr sz="4000"/>
            </a:pPr>
            <a:r>
              <a:t>Mark 10:17-22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