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76" r:id="rId3"/>
    <p:sldId id="274" r:id="rId4"/>
    <p:sldId id="277" r:id="rId5"/>
    <p:sldId id="281" r:id="rId6"/>
    <p:sldId id="278" r:id="rId7"/>
    <p:sldId id="280" r:id="rId8"/>
    <p:sldId id="279" r:id="rId9"/>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42"/>
    <p:restoredTop sz="68244"/>
  </p:normalViewPr>
  <p:slideViewPr>
    <p:cSldViewPr snapToGrid="0" snapToObjects="1">
      <p:cViewPr varScale="1">
        <p:scale>
          <a:sx n="79" d="100"/>
          <a:sy n="79" d="100"/>
        </p:scale>
        <p:origin x="1352" y="184"/>
      </p:cViewPr>
      <p:guideLst/>
    </p:cSldViewPr>
  </p:slideViewPr>
  <p:notesTextViewPr>
    <p:cViewPr>
      <p:scale>
        <a:sx n="1" d="1"/>
        <a:sy n="1" d="1"/>
      </p:scale>
      <p:origin x="0" y="0"/>
    </p:cViewPr>
  </p:notesTextViewPr>
  <p:notesViewPr>
    <p:cSldViewPr snapToGrid="0" snapToObjects="1">
      <p:cViewPr varScale="1">
        <p:scale>
          <a:sx n="75" d="100"/>
          <a:sy n="75" d="100"/>
        </p:scale>
        <p:origin x="320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BA476-2739-324D-BC20-4F3981B82BCC}" type="datetimeFigureOut">
              <a:rPr lang="en-US" smtClean="0"/>
              <a:t>1/18/23</a:t>
            </a:fld>
            <a:endParaRPr lang="en-US"/>
          </a:p>
        </p:txBody>
      </p:sp>
      <p:sp>
        <p:nvSpPr>
          <p:cNvPr id="4" name="Slide Image Placeholder 3"/>
          <p:cNvSpPr>
            <a:spLocks noGrp="1" noRot="1" noChangeAspect="1"/>
          </p:cNvSpPr>
          <p:nvPr>
            <p:ph type="sldImg" idx="2"/>
          </p:nvPr>
        </p:nvSpPr>
        <p:spPr>
          <a:xfrm>
            <a:off x="1485900" y="198438"/>
            <a:ext cx="4116810" cy="25733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54001" y="2970213"/>
            <a:ext cx="6333066" cy="5919787"/>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918200" y="571501"/>
            <a:ext cx="878946" cy="458787"/>
          </a:xfrm>
          <a:prstGeom prst="rect">
            <a:avLst/>
          </a:prstGeom>
        </p:spPr>
        <p:txBody>
          <a:bodyPr vert="horz" lIns="91440" tIns="45720" rIns="91440" bIns="45720" rtlCol="0" anchor="b"/>
          <a:lstStyle>
            <a:lvl1pPr algn="r">
              <a:defRPr sz="1200"/>
            </a:lvl1pPr>
          </a:lstStyle>
          <a:p>
            <a:fld id="{3AF54D26-9549-3E40-89E5-61D3FABDCC24}" type="slidenum">
              <a:rPr lang="en-US" smtClean="0"/>
              <a:t>‹#›</a:t>
            </a:fld>
            <a:endParaRPr lang="en-US"/>
          </a:p>
        </p:txBody>
      </p:sp>
    </p:spTree>
    <p:extLst>
      <p:ext uri="{BB962C8B-B14F-4D97-AF65-F5344CB8AC3E}">
        <p14:creationId xmlns:p14="http://schemas.microsoft.com/office/powerpoint/2010/main" val="282612154"/>
      </p:ext>
    </p:extLst>
  </p:cSld>
  <p:clrMap bg1="lt1" tx1="dk1" bg2="lt2" tx2="dk2" accent1="accent1" accent2="accent2" accent3="accent3" accent4="accent4" accent5="accent5" accent6="accent6" hlink="hlink" folHlink="folHlink"/>
  <p:notesStyle>
    <a:lvl1pPr marL="0" algn="l" defTabSz="713232" rtl="0" eaLnBrk="1" latinLnBrk="0" hangingPunct="1">
      <a:defRPr sz="1200" kern="1200">
        <a:solidFill>
          <a:schemeClr val="tx1"/>
        </a:solidFill>
        <a:latin typeface="+mn-lt"/>
        <a:ea typeface="+mn-ea"/>
        <a:cs typeface="+mn-cs"/>
      </a:defRPr>
    </a:lvl1pPr>
    <a:lvl2pPr marL="356616" algn="l" defTabSz="713232" rtl="0" eaLnBrk="1" latinLnBrk="0" hangingPunct="1">
      <a:defRPr sz="1200" kern="1200">
        <a:solidFill>
          <a:schemeClr val="tx1"/>
        </a:solidFill>
        <a:latin typeface="+mn-lt"/>
        <a:ea typeface="+mn-ea"/>
        <a:cs typeface="+mn-cs"/>
      </a:defRPr>
    </a:lvl2pPr>
    <a:lvl3pPr marL="713232" algn="l" defTabSz="713232" rtl="0" eaLnBrk="1" latinLnBrk="0" hangingPunct="1">
      <a:defRPr sz="1200" kern="1200">
        <a:solidFill>
          <a:schemeClr val="tx1"/>
        </a:solidFill>
        <a:latin typeface="+mn-lt"/>
        <a:ea typeface="+mn-ea"/>
        <a:cs typeface="+mn-cs"/>
      </a:defRPr>
    </a:lvl3pPr>
    <a:lvl4pPr marL="1069848" algn="l" defTabSz="713232" rtl="0" eaLnBrk="1" latinLnBrk="0" hangingPunct="1">
      <a:defRPr sz="1200" kern="1200">
        <a:solidFill>
          <a:schemeClr val="tx1"/>
        </a:solidFill>
        <a:latin typeface="+mn-lt"/>
        <a:ea typeface="+mn-ea"/>
        <a:cs typeface="+mn-cs"/>
      </a:defRPr>
    </a:lvl4pPr>
    <a:lvl5pPr marL="1426464" algn="l" defTabSz="713232" rtl="0" eaLnBrk="1" latinLnBrk="0" hangingPunct="1">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198438"/>
            <a:ext cx="4116388" cy="2573337"/>
          </a:xfrm>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1600" dirty="0"/>
              <a:t>This is such a broad topic – we could go in a lot of direction.  We could go directly to controlling our temper and communicating during conflict.  We could go directly to encouragement – learn how to be a Barnabas - and speak graciously and all of those wonderful passages.  I enjoy those lessons and find them helpful.</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600" dirty="0"/>
              <a:t>But, Today I want to do something different – I want to think about Communicating with Purpose.  We are going to look at four practices that we can use to have more productive conversations - so that whether we are teaching, or peacemaking, or encouraging others – we achieve the outcome we were hoping for.</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600" dirty="0"/>
              <a:t>I want to give you these four practices that you can begin using immediately – even in the next conversation you have…</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600" dirty="0"/>
              <a:t>We have more WAYS to communicate and more empty communication </a:t>
            </a:r>
            <a:r>
              <a:rPr lang="en-US" sz="1600" dirty="0">
                <a:sym typeface="Wingdings" pitchFamily="2" charset="2"/>
              </a:rPr>
              <a:t></a:t>
            </a:r>
            <a:endParaRPr lang="en-US" sz="1050" kern="1200" dirty="0">
              <a:solidFill>
                <a:schemeClr val="tx1"/>
              </a:solidFill>
              <a:effectLst/>
              <a:latin typeface="+mn-lt"/>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latin typeface="+mn-lt"/>
                <a:ea typeface="+mn-ea"/>
                <a:cs typeface="+mn-cs"/>
              </a:rPr>
              <a:t>"A word fitly spoken is like apples of gold in settings of silver." Proverbs 25:11. </a:t>
            </a:r>
            <a:endParaRPr lang="en-US" sz="2000" dirty="0">
              <a:effectLst/>
            </a:endParaRPr>
          </a:p>
          <a:p>
            <a:endParaRPr lang="en-US" sz="20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latin typeface="+mn-lt"/>
                <a:ea typeface="+mn-ea"/>
                <a:cs typeface="+mn-cs"/>
              </a:rPr>
              <a:t>Effectiveness is the capability of producing a desired result or the ability to produce desired output. A communication is said to be effective when all the parties involved, attach the same meanings to the message and listen carefully to what have been said and make the sender feel heard and understood. It is a communication between two or more people in which the intended or deliberate message is successfully delivered, received and understood. </a:t>
            </a:r>
            <a:endParaRPr lang="en-US" sz="2000" dirty="0">
              <a:effectLst/>
            </a:endParaRPr>
          </a:p>
          <a:p>
            <a:endParaRPr lang="en-US" dirty="0"/>
          </a:p>
        </p:txBody>
      </p:sp>
      <p:sp>
        <p:nvSpPr>
          <p:cNvPr id="4" name="Slide Number Placeholder 3"/>
          <p:cNvSpPr>
            <a:spLocks noGrp="1"/>
          </p:cNvSpPr>
          <p:nvPr>
            <p:ph type="sldNum" sz="quarter" idx="5"/>
          </p:nvPr>
        </p:nvSpPr>
        <p:spPr/>
        <p:txBody>
          <a:bodyPr/>
          <a:lstStyle/>
          <a:p>
            <a:fld id="{3AF54D26-9549-3E40-89E5-61D3FABDCC24}" type="slidenum">
              <a:rPr lang="en-US" smtClean="0"/>
              <a:t>1</a:t>
            </a:fld>
            <a:endParaRPr lang="en-US"/>
          </a:p>
        </p:txBody>
      </p:sp>
    </p:spTree>
    <p:extLst>
      <p:ext uri="{BB962C8B-B14F-4D97-AF65-F5344CB8AC3E}">
        <p14:creationId xmlns:p14="http://schemas.microsoft.com/office/powerpoint/2010/main" val="320987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Examples Face to Face with Friends – John 13.  Examples in Prayer – Jesus praying to the Father.  Examples in writing – Philippians 1…</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Even if the topic isn’t extremely important or interesting – the sharing and exchanging of thoughts leads to closer bonds among families and friends.</a:t>
            </a:r>
          </a:p>
          <a:p>
            <a:endParaRPr lang="en-US" dirty="0"/>
          </a:p>
          <a:p>
            <a:endParaRPr lang="en-US" dirty="0"/>
          </a:p>
          <a:p>
            <a:r>
              <a:rPr lang="en-US" dirty="0"/>
              <a:t>Mark 3 – He withdrew on the sea.</a:t>
            </a:r>
          </a:p>
          <a:p>
            <a:r>
              <a:rPr lang="en-US" dirty="0"/>
              <a:t>Mark 4 – He was alone with the disciples. (Mark 4:34)</a:t>
            </a:r>
          </a:p>
          <a:p>
            <a:endParaRPr lang="en-US" dirty="0"/>
          </a:p>
          <a:p>
            <a:r>
              <a:rPr lang="en-US" dirty="0"/>
              <a:t>* The parables </a:t>
            </a:r>
            <a:r>
              <a:rPr lang="en-US" dirty="0" err="1"/>
              <a:t>esatabished</a:t>
            </a:r>
            <a:r>
              <a:rPr lang="en-US" dirty="0"/>
              <a:t> COMMON GROUND – but the connection was missing understanding and information. Jesus took the time to elaborate.</a:t>
            </a:r>
          </a:p>
          <a:p>
            <a:endParaRPr lang="en-US" dirty="0"/>
          </a:p>
          <a:p>
            <a:r>
              <a:rPr lang="en-US" dirty="0"/>
              <a:t>These times of calm and privacy were perfect for deeper conversations.</a:t>
            </a:r>
          </a:p>
          <a:p>
            <a:endParaRPr lang="en-US" dirty="0"/>
          </a:p>
          <a:p>
            <a:endParaRPr lang="en-US" dirty="0"/>
          </a:p>
          <a:p>
            <a:r>
              <a:rPr lang="en-US" dirty="0"/>
              <a:t>What are some of the most life-giving words you’ve ever been told?</a:t>
            </a:r>
          </a:p>
          <a:p>
            <a:r>
              <a:rPr lang="en-US" dirty="0"/>
              <a:t>Remember who you are today.</a:t>
            </a:r>
          </a:p>
          <a:p>
            <a:r>
              <a:rPr lang="en-US" dirty="0"/>
              <a:t>I’m proud of you.</a:t>
            </a:r>
          </a:p>
          <a:p>
            <a:r>
              <a:rPr lang="en-US" dirty="0"/>
              <a:t>What made them so impactful.  Compliments that fill us with confidence for the days ahead.</a:t>
            </a:r>
          </a:p>
          <a:p>
            <a:r>
              <a:rPr lang="en-US" dirty="0"/>
              <a:t>Her children rise up and bless her…</a:t>
            </a:r>
          </a:p>
          <a:p>
            <a:r>
              <a:rPr lang="en-US" dirty="0"/>
              <a:t>Paul’s description of Timothy…Philippians 2:19-22</a:t>
            </a:r>
          </a:p>
          <a:p>
            <a:endParaRPr lang="en-US" dirty="0"/>
          </a:p>
          <a:p>
            <a:endParaRPr lang="en-US" dirty="0"/>
          </a:p>
          <a:p>
            <a:r>
              <a:rPr lang="en-US" dirty="0"/>
              <a:t>*Yes the whole sermon could just keep adding sub-points to this idea – and I hope you are following along and thinking – we connect when…body language and tone is receptive.  Or, we connect when I know the person’s reputation – a leader with integrity and character.  Or, when we have common values… Yes to all of these – my point is not to give you the full list this morning.  My point is to say: In your next conversation:  BE PURPOSEFUL. Put all those great ideas running through your brain into practice, and  Communicate to Connect!</a:t>
            </a:r>
          </a:p>
          <a:p>
            <a:endParaRPr lang="en-US" dirty="0"/>
          </a:p>
          <a:p>
            <a:endParaRPr lang="en-US" dirty="0"/>
          </a:p>
        </p:txBody>
      </p:sp>
      <p:sp>
        <p:nvSpPr>
          <p:cNvPr id="4" name="Slide Number Placeholder 3"/>
          <p:cNvSpPr>
            <a:spLocks noGrp="1"/>
          </p:cNvSpPr>
          <p:nvPr>
            <p:ph type="sldNum" sz="quarter" idx="5"/>
          </p:nvPr>
        </p:nvSpPr>
        <p:spPr/>
        <p:txBody>
          <a:bodyPr/>
          <a:lstStyle/>
          <a:p>
            <a:fld id="{3AF54D26-9549-3E40-89E5-61D3FABDCC24}" type="slidenum">
              <a:rPr lang="en-US" smtClean="0"/>
              <a:t>2</a:t>
            </a:fld>
            <a:endParaRPr lang="en-US"/>
          </a:p>
        </p:txBody>
      </p:sp>
    </p:spTree>
    <p:extLst>
      <p:ext uri="{BB962C8B-B14F-4D97-AF65-F5344CB8AC3E}">
        <p14:creationId xmlns:p14="http://schemas.microsoft.com/office/powerpoint/2010/main" val="2720462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198438"/>
            <a:ext cx="4116388" cy="2573337"/>
          </a:xfrm>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1600" dirty="0"/>
              <a:t>James… QUICK TO HEAR…</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600" dirty="0"/>
              <a:t>Let people express their full thought without interruption.</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600" dirty="0"/>
              <a:t>Even if the topic isn’t extremely important or interesting – the sharing and exchanging of thoughts leads to closer bonds among families and friends.</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600" dirty="0"/>
              <a:t>So our second practice this morning is less about what we say, and all about how we listen.</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600" dirty="0"/>
              <a:t>The problem is she is making the wrong application. She’s focused on honoring people, and Jesus is focused on honoring God.</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600" dirty="0"/>
              <a:t>Mary learned more about Spiritual Matters – but she also learned more about the MESSIAH. She came to understand His love, His reliability, His maturity, His holiness.</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600" dirty="0"/>
              <a:t>Gather Information: Can you tell us more about… (Disciples to Jesus)</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600" dirty="0"/>
              <a:t>Motivate to Action: What should we do about this?</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600" dirty="0"/>
              <a:t>Prompt Discernment: Matthew 17:24-25 – Jesus making Peter think…</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600" dirty="0"/>
          </a:p>
          <a:p>
            <a:endParaRPr lang="en-US" sz="1600" dirty="0"/>
          </a:p>
        </p:txBody>
      </p:sp>
      <p:sp>
        <p:nvSpPr>
          <p:cNvPr id="4" name="Slide Number Placeholder 3"/>
          <p:cNvSpPr>
            <a:spLocks noGrp="1"/>
          </p:cNvSpPr>
          <p:nvPr>
            <p:ph type="sldNum" sz="quarter" idx="5"/>
          </p:nvPr>
        </p:nvSpPr>
        <p:spPr/>
        <p:txBody>
          <a:bodyPr/>
          <a:lstStyle/>
          <a:p>
            <a:fld id="{3AF54D26-9549-3E40-89E5-61D3FABDCC24}" type="slidenum">
              <a:rPr lang="en-US" smtClean="0"/>
              <a:t>3</a:t>
            </a:fld>
            <a:endParaRPr lang="en-US"/>
          </a:p>
        </p:txBody>
      </p:sp>
    </p:spTree>
    <p:extLst>
      <p:ext uri="{BB962C8B-B14F-4D97-AF65-F5344CB8AC3E}">
        <p14:creationId xmlns:p14="http://schemas.microsoft.com/office/powerpoint/2010/main" val="352636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198438"/>
            <a:ext cx="4116388" cy="2573337"/>
          </a:xfrm>
        </p:spPr>
      </p:sp>
      <p:sp>
        <p:nvSpPr>
          <p:cNvPr id="3" name="Notes Placeholder 2"/>
          <p:cNvSpPr>
            <a:spLocks noGrp="1"/>
          </p:cNvSpPr>
          <p:nvPr>
            <p:ph type="body" idx="1"/>
          </p:nvPr>
        </p:nvSpPr>
        <p:spPr/>
        <p:txBody>
          <a:bodyPr/>
          <a:lstStyle/>
          <a:p>
            <a:pPr>
              <a:buNone/>
            </a:pPr>
            <a:r>
              <a:rPr lang="en-US" sz="1400" b="0" dirty="0"/>
              <a:t>“Where is this conversation going…”</a:t>
            </a:r>
          </a:p>
          <a:p>
            <a:pPr marL="171450" indent="-171450">
              <a:buFontTx/>
              <a:buChar char="-"/>
            </a:pPr>
            <a:endParaRPr lang="en-US" sz="1400" b="0" dirty="0"/>
          </a:p>
          <a:p>
            <a:pPr marL="0" indent="0">
              <a:buFontTx/>
              <a:buNone/>
            </a:pPr>
            <a:r>
              <a:rPr lang="en-US" sz="1400" b="0" dirty="0"/>
              <a:t>I heard a great example of this, in an interview with the actor Paul Bettany.  Marvel and Disney wanted him to be in a Disney+ show, but wasn’t sure how he would feel about the project so they were vague in their invitation – this led to his agent described the meeting in even more vague terms, so he decided this must be a clue that he was being told his character’s story was done, thanks for everything, but we don’t have any more projects for you.   – actually thought he was being fired.</a:t>
            </a:r>
          </a:p>
          <a:p>
            <a:pPr marL="0" indent="0">
              <a:buFontTx/>
              <a:buNone/>
            </a:pPr>
            <a:endParaRPr lang="en-US" sz="1400" b="0" dirty="0"/>
          </a:p>
          <a:p>
            <a:pPr marL="0" indent="0">
              <a:buFontTx/>
              <a:buNone/>
            </a:pPr>
            <a:r>
              <a:rPr lang="en-US" sz="1400" b="0" dirty="0"/>
              <a:t>So he came in and wanted to be really grateful and classy and just said – hey, before we get started I just want to say that working with you guys has been amazing, and I really appreciate all you’ve done with me and for me.</a:t>
            </a:r>
          </a:p>
          <a:p>
            <a:pPr marL="0" indent="0">
              <a:buFontTx/>
              <a:buNone/>
            </a:pPr>
            <a:endParaRPr lang="en-US" sz="1400" b="0" dirty="0"/>
          </a:p>
          <a:p>
            <a:pPr marL="0" indent="0">
              <a:buFontTx/>
              <a:buNone/>
            </a:pPr>
            <a:r>
              <a:rPr lang="en-US" sz="1400" b="0" dirty="0"/>
              <a:t>They could tell this was unusual and sounded like a goodbye.  And they looked at him and said – WHAT do you think this meeting is about? Well, I figure you are here to let me know we are at the end of the road.  They immediately said – no, no, We have another project we are really hoping you’ll be a part of!</a:t>
            </a:r>
          </a:p>
          <a:p>
            <a:pPr marL="0" indent="0">
              <a:buFontTx/>
              <a:buNone/>
            </a:pPr>
            <a:endParaRPr lang="en-US" sz="1400" b="0" dirty="0"/>
          </a:p>
          <a:p>
            <a:pPr marL="0" indent="0">
              <a:buFontTx/>
              <a:buNone/>
            </a:pPr>
            <a:r>
              <a:rPr lang="en-US" sz="1400" b="0" dirty="0"/>
              <a:t>They had two different destinations in mind! – And it was heavily influencing everything they said.</a:t>
            </a:r>
          </a:p>
          <a:p>
            <a:pPr marL="171450" indent="-171450">
              <a:buFontTx/>
              <a:buChar char="-"/>
            </a:pPr>
            <a:endParaRPr lang="en-US" sz="1400" b="0" dirty="0"/>
          </a:p>
          <a:p>
            <a:pPr marL="0" indent="0">
              <a:buFontTx/>
              <a:buNone/>
            </a:pPr>
            <a:endParaRPr lang="en-US" sz="1400" b="0" dirty="0"/>
          </a:p>
          <a:p>
            <a:r>
              <a:rPr lang="en-US" sz="1400" dirty="0"/>
              <a:t>When I Teach, I Will Bring People to The Truth.</a:t>
            </a:r>
          </a:p>
          <a:p>
            <a:r>
              <a:rPr lang="en-US" sz="1400" dirty="0"/>
              <a:t>When I Speak, I Want To Build Up, Not Burn Down.</a:t>
            </a:r>
          </a:p>
          <a:p>
            <a:r>
              <a:rPr lang="en-US" sz="1400" dirty="0"/>
              <a:t>I Will Treat My Speech As An On-going Work In Progress. </a:t>
            </a:r>
          </a:p>
          <a:p>
            <a:endParaRPr lang="en-US" sz="1400" dirty="0"/>
          </a:p>
          <a:p>
            <a:r>
              <a:rPr lang="en-US" sz="1400" dirty="0"/>
              <a:t>TRAIN – my communication is not on auto-pilot. I am being intentional about the destination!  I must self-assess my speech and keep it on track.</a:t>
            </a:r>
          </a:p>
          <a:p>
            <a:pPr>
              <a:buNone/>
            </a:pPr>
            <a:endParaRPr lang="en-US" sz="1400" b="1" dirty="0"/>
          </a:p>
          <a:p>
            <a:pPr>
              <a:buNone/>
            </a:pPr>
            <a:endParaRPr lang="en-US" sz="1400" b="1" dirty="0"/>
          </a:p>
          <a:p>
            <a:pPr>
              <a:buNone/>
            </a:pPr>
            <a:endParaRPr lang="en-US" sz="1400" b="1" dirty="0"/>
          </a:p>
          <a:p>
            <a:pPr>
              <a:buNone/>
            </a:pPr>
            <a:r>
              <a:rPr lang="en-US" sz="1400" b="1" dirty="0"/>
              <a:t>A Conversation With James About </a:t>
            </a:r>
            <a:br>
              <a:rPr lang="en-US" sz="1400" b="1" dirty="0"/>
            </a:br>
            <a:r>
              <a:rPr lang="en-US" sz="1400" b="1" dirty="0"/>
              <a:t>The Power &amp; Use of Our Words (3:1-12)</a:t>
            </a:r>
          </a:p>
          <a:p>
            <a:r>
              <a:rPr lang="en-US" sz="1400" dirty="0"/>
              <a:t>I Will Teach With Precision. (1-2)</a:t>
            </a:r>
          </a:p>
          <a:p>
            <a:r>
              <a:rPr lang="en-US" sz="1400" dirty="0"/>
              <a:t>I Will Speak With My Destination In </a:t>
            </a:r>
            <a:br>
              <a:rPr lang="en-US" sz="1400" dirty="0"/>
            </a:br>
            <a:r>
              <a:rPr lang="en-US" sz="1400" dirty="0"/>
              <a:t> Mind. (3-5)</a:t>
            </a:r>
          </a:p>
          <a:p>
            <a:r>
              <a:rPr lang="en-US" sz="1400" dirty="0"/>
              <a:t>I Will Guard Against Impulsive Words. (6-8)</a:t>
            </a:r>
          </a:p>
          <a:p>
            <a:r>
              <a:rPr lang="en-US" sz="1400" dirty="0"/>
              <a:t>I Will Decontaminate My Speech. (9-12)</a:t>
            </a:r>
          </a:p>
          <a:p>
            <a:endParaRPr lang="en-US" sz="1400" dirty="0"/>
          </a:p>
          <a:p>
            <a:endParaRPr lang="en-US" sz="1400" dirty="0"/>
          </a:p>
          <a:p>
            <a:r>
              <a:rPr lang="en-US" sz="1400" b="1" baseline="0" dirty="0"/>
              <a:t>CONVERSATION:</a:t>
            </a:r>
            <a:r>
              <a:rPr lang="en-US" sz="1400" b="1" dirty="0"/>
              <a:t> </a:t>
            </a:r>
            <a:r>
              <a:rPr lang="en-US" sz="1400" baseline="0" dirty="0"/>
              <a:t>Two phrases: The pen is mightier than the sword.   “Sticks and stones...words will never hurt me.”</a:t>
            </a:r>
            <a:r>
              <a:rPr lang="en-US" sz="1400" dirty="0"/>
              <a:t>   </a:t>
            </a:r>
            <a:r>
              <a:rPr lang="en-US" sz="1400" baseline="0" dirty="0"/>
              <a:t>Words are extremely powerful, and we must learn to wield them well.</a:t>
            </a:r>
          </a:p>
          <a:p>
            <a:endParaRPr lang="en-US" sz="1400" baseline="0" dirty="0"/>
          </a:p>
          <a:p>
            <a:r>
              <a:rPr lang="en-US" sz="1400" b="1" baseline="0" dirty="0"/>
              <a:t>WHEN TEACHING:  </a:t>
            </a:r>
            <a:r>
              <a:rPr lang="en-US" sz="1400" baseline="0" dirty="0"/>
              <a:t>Keep in mind that I’m going to be judged for teaching the material accurately, and that I’m going to be judged with whether or not I lived up to the standard I advocated for others to live up to.</a:t>
            </a:r>
          </a:p>
          <a:p>
            <a:endParaRPr lang="en-US" sz="1400" baseline="0" dirty="0"/>
          </a:p>
          <a:p>
            <a:r>
              <a:rPr lang="en-US" sz="1400" b="1" baseline="0" dirty="0"/>
              <a:t>DESTINATION: </a:t>
            </a:r>
            <a:r>
              <a:rPr lang="en-US" sz="1400" baseline="0" dirty="0"/>
              <a:t>This is my Favorite point… words are like a ship rudder – they take us places.  Words that are hurtful and take us to a very lonely place.  Words that are </a:t>
            </a:r>
            <a:r>
              <a:rPr lang="en-US" sz="1400" baseline="0" dirty="0" err="1"/>
              <a:t>inpsiring</a:t>
            </a:r>
            <a:r>
              <a:rPr lang="en-US" sz="1400" baseline="0" dirty="0"/>
              <a:t> can take us to a very joyful place.  </a:t>
            </a:r>
          </a:p>
          <a:p>
            <a:endParaRPr lang="en-US" sz="1400" baseline="0" dirty="0"/>
          </a:p>
          <a:p>
            <a:r>
              <a:rPr lang="en-US" sz="1400" baseline="0" dirty="0"/>
              <a:t>When we speak we need to have our destination in mind!   **In arguments, if our destination is simply to “prove we are right” then we will say all kinds of things, but if our destination is: to be in harmony with each other – the words we use to get there are different!</a:t>
            </a:r>
          </a:p>
          <a:p>
            <a:endParaRPr lang="en-US" sz="1400" baseline="0" dirty="0"/>
          </a:p>
          <a:p>
            <a:r>
              <a:rPr lang="en-US" sz="1400" b="1" baseline="0" dirty="0"/>
              <a:t>GUARD AGAINST IMPULSE:  </a:t>
            </a:r>
            <a:r>
              <a:rPr lang="en-US" sz="1400" baseline="0" dirty="0"/>
              <a:t>History is full of examples of people who tamed tigers and lions – who got too comfortable with these Wild Animals.  When their guard was down – they were terribly injured.  No matter how good I’ve been doing lately – I need to remember that my tongue is like that wild animal. I always have to choose my words carefully. I always have to make sure I’m speaking from love and reason, not a sudden emotional impulse.</a:t>
            </a:r>
          </a:p>
          <a:p>
            <a:endParaRPr lang="en-US" sz="1400" baseline="0" dirty="0"/>
          </a:p>
          <a:p>
            <a:r>
              <a:rPr lang="en-US" sz="1400" baseline="0" dirty="0"/>
              <a:t>*** Warning: the less direct our communication, the more we must guard our words.  Speaking FACE TO FACE is always preferred in crucial conversations.  When you send someone a text message or you post to social media – you aren’t seeing the other person and it is easy to let our impulses get the best of us. *** an impulsive txt can be SO hard to take back. ** a </a:t>
            </a:r>
            <a:r>
              <a:rPr lang="en-US" sz="1400" baseline="0" dirty="0" err="1"/>
              <a:t>firely</a:t>
            </a:r>
            <a:r>
              <a:rPr lang="en-US" sz="1400" baseline="0" dirty="0"/>
              <a:t> email can’t be unsent. **Guard against these indirect communications even MORE CLOSELY!!!</a:t>
            </a:r>
          </a:p>
          <a:p>
            <a:endParaRPr lang="en-US" sz="1400" baseline="0" dirty="0"/>
          </a:p>
          <a:p>
            <a:r>
              <a:rPr lang="en-US" sz="1400" b="1" baseline="0" dirty="0"/>
              <a:t>DECONTAMINATE:  </a:t>
            </a:r>
            <a:r>
              <a:rPr lang="en-US" sz="1400" baseline="0" dirty="0"/>
              <a:t>We are never going to get it 100% pure – but we can absolutely clean it enough to be Fresh &amp; Healthy!    Where we’ve hurt others, we can apologize and ask for their forgiveness.</a:t>
            </a:r>
          </a:p>
          <a:p>
            <a:endParaRPr lang="en-US" sz="1400" baseline="0" dirty="0"/>
          </a:p>
          <a:p>
            <a:r>
              <a:rPr lang="en-US" sz="1400" baseline="0" dirty="0"/>
              <a:t>**Biggest Resource we have is not just “better filter” – but to have a cleaner heart in the first place.  If we don’t fill our hearts with cursing, hatred, revenge, </a:t>
            </a:r>
            <a:r>
              <a:rPr lang="en-US" sz="1400" baseline="0" dirty="0" err="1"/>
              <a:t>etc</a:t>
            </a:r>
            <a:r>
              <a:rPr lang="en-US" sz="1400" baseline="0" dirty="0"/>
              <a:t>… it is WAY easier to keep them from slipping by the filter.</a:t>
            </a:r>
          </a:p>
          <a:p>
            <a:endParaRPr lang="en-US" sz="1400" baseline="0" dirty="0"/>
          </a:p>
          <a:p>
            <a:r>
              <a:rPr lang="en-US" sz="1400" baseline="0" dirty="0"/>
              <a:t>&gt;&gt; Summary:  Words are extremely powerful –On the good side: They have the power to teach others, and the power to take us great places.  But on the negative side, they have the power to surprise us with the depth of hurt they inflict and the power to poison instead of praise.  James is going over this with us – because these choices will DEFINE US. </a:t>
            </a:r>
          </a:p>
          <a:p>
            <a:endParaRPr lang="en-US" sz="1400" baseline="0" dirty="0"/>
          </a:p>
          <a:p>
            <a:r>
              <a:rPr lang="en-US" sz="1400" baseline="0" dirty="0"/>
              <a:t> </a:t>
            </a:r>
          </a:p>
          <a:p>
            <a:pPr>
              <a:buFont typeface="Wingdings" pitchFamily="8" charset="2"/>
              <a:buNone/>
            </a:pPr>
            <a:endParaRPr lang="en-US" sz="1400" baseline="0" dirty="0"/>
          </a:p>
          <a:p>
            <a:pPr marL="0" marR="0" lvl="0" indent="0" algn="l" defTabSz="713232" rtl="0" eaLnBrk="1" fontAlgn="auto" latinLnBrk="0" hangingPunct="1">
              <a:lnSpc>
                <a:spcPct val="100000"/>
              </a:lnSpc>
              <a:spcBef>
                <a:spcPts val="0"/>
              </a:spcBef>
              <a:spcAft>
                <a:spcPts val="0"/>
              </a:spcAft>
              <a:buClrTx/>
              <a:buSzTx/>
              <a:buFont typeface="Wingdings" pitchFamily="8" charset="2"/>
              <a:buNone/>
              <a:tabLst/>
              <a:defRPr/>
            </a:pPr>
            <a:r>
              <a:rPr lang="en-US" sz="1400" dirty="0"/>
              <a:t>Used To Bring Calm &amp; Peace</a:t>
            </a:r>
          </a:p>
          <a:p>
            <a:pPr>
              <a:buFont typeface="Wingdings" pitchFamily="8" charset="2"/>
              <a:buNone/>
            </a:pPr>
            <a:endParaRPr lang="en-US" sz="1400" baseline="0" dirty="0"/>
          </a:p>
          <a:p>
            <a:endParaRPr lang="en-US" sz="1400" dirty="0"/>
          </a:p>
          <a:p>
            <a:endParaRPr lang="en-US" sz="1400" dirty="0"/>
          </a:p>
          <a:p>
            <a:endParaRPr lang="en-US" sz="1400" dirty="0"/>
          </a:p>
        </p:txBody>
      </p:sp>
      <p:sp>
        <p:nvSpPr>
          <p:cNvPr id="4" name="Slide Number Placeholder 3"/>
          <p:cNvSpPr>
            <a:spLocks noGrp="1"/>
          </p:cNvSpPr>
          <p:nvPr>
            <p:ph type="sldNum" sz="quarter" idx="5"/>
          </p:nvPr>
        </p:nvSpPr>
        <p:spPr/>
        <p:txBody>
          <a:bodyPr/>
          <a:lstStyle/>
          <a:p>
            <a:fld id="{3AF54D26-9549-3E40-89E5-61D3FABDCC24}" type="slidenum">
              <a:rPr lang="en-US" smtClean="0"/>
              <a:t>4</a:t>
            </a:fld>
            <a:endParaRPr lang="en-US"/>
          </a:p>
        </p:txBody>
      </p:sp>
    </p:spTree>
    <p:extLst>
      <p:ext uri="{BB962C8B-B14F-4D97-AF65-F5344CB8AC3E}">
        <p14:creationId xmlns:p14="http://schemas.microsoft.com/office/powerpoint/2010/main" val="2188232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198438"/>
            <a:ext cx="4116388" cy="2573337"/>
          </a:xfrm>
        </p:spPr>
      </p:sp>
      <p:sp>
        <p:nvSpPr>
          <p:cNvPr id="3" name="Notes Placeholder 2"/>
          <p:cNvSpPr>
            <a:spLocks noGrp="1"/>
          </p:cNvSpPr>
          <p:nvPr>
            <p:ph type="body" idx="1"/>
          </p:nvPr>
        </p:nvSpPr>
        <p:spPr/>
        <p:txBody>
          <a:bodyPr/>
          <a:lstStyle/>
          <a:p>
            <a:r>
              <a:rPr lang="en-US" dirty="0"/>
              <a:t>No unwholesome word… </a:t>
            </a:r>
          </a:p>
          <a:p>
            <a:r>
              <a:rPr lang="en-US" dirty="0"/>
              <a:t>&gt; I’m not going to tell the crude joke. </a:t>
            </a:r>
          </a:p>
          <a:p>
            <a:r>
              <a:rPr lang="en-US" dirty="0"/>
              <a:t>&gt; I’m not going to mumble the hurtful insult.</a:t>
            </a:r>
          </a:p>
          <a:p>
            <a:pPr marL="171450" indent="-171450">
              <a:buFont typeface="Wingdings" pitchFamily="2" charset="2"/>
              <a:buChar char="Ø"/>
            </a:pPr>
            <a:r>
              <a:rPr lang="en-US" dirty="0"/>
              <a:t>I’m not going to use the curse words the world repeats mindlessly.</a:t>
            </a:r>
          </a:p>
          <a:p>
            <a:pPr marL="171450" indent="-171450">
              <a:buFont typeface="Wingdings" pitchFamily="2" charset="2"/>
              <a:buChar char="Ø"/>
            </a:pPr>
            <a:endParaRPr lang="en-US" dirty="0"/>
          </a:p>
          <a:p>
            <a:pPr marL="171450" indent="-171450">
              <a:buFont typeface="Wingdings" pitchFamily="2" charset="2"/>
              <a:buChar char="Ø"/>
            </a:pPr>
            <a:endParaRPr lang="en-US" dirty="0"/>
          </a:p>
          <a:p>
            <a:pPr marL="0" indent="0">
              <a:buFont typeface="Wingdings" pitchFamily="2" charset="2"/>
              <a:buNone/>
            </a:pPr>
            <a:r>
              <a:rPr lang="en-US" dirty="0"/>
              <a:t>Purposefully choosing what is good for edification.  Not to “puff up” with pride, but to honestly and helpfully build up their knowledge of the truth… truth about God. Truth about them selves.  Truth.</a:t>
            </a:r>
          </a:p>
          <a:p>
            <a:endParaRPr lang="en-US" dirty="0"/>
          </a:p>
          <a:p>
            <a:endParaRPr lang="en-US" dirty="0"/>
          </a:p>
          <a:p>
            <a:r>
              <a:rPr lang="en-US" dirty="0"/>
              <a:t>The Best Filter is “Proverbs”</a:t>
            </a:r>
          </a:p>
          <a:p>
            <a:endParaRPr lang="en-US" dirty="0"/>
          </a:p>
          <a:p>
            <a:r>
              <a:rPr lang="en-US" altLang="en-US" dirty="0"/>
              <a:t>We extinguish or escalate anger.</a:t>
            </a:r>
          </a:p>
          <a:p>
            <a:pPr lvl="1"/>
            <a:r>
              <a:rPr lang="en-US" altLang="en-US" dirty="0"/>
              <a:t>Proverbs 15:1</a:t>
            </a:r>
          </a:p>
          <a:p>
            <a:r>
              <a:rPr lang="en-US" altLang="en-US" b="1" dirty="0">
                <a:solidFill>
                  <a:srgbClr val="FF0000"/>
                </a:solidFill>
              </a:rPr>
              <a:t>We heal or wound others.</a:t>
            </a:r>
          </a:p>
          <a:p>
            <a:pPr lvl="1"/>
            <a:r>
              <a:rPr lang="en-US" altLang="en-US" b="1" dirty="0">
                <a:solidFill>
                  <a:srgbClr val="FF0000"/>
                </a:solidFill>
              </a:rPr>
              <a:t>Proverbs 12:18</a:t>
            </a:r>
          </a:p>
          <a:p>
            <a:r>
              <a:rPr lang="en-US" altLang="en-US" dirty="0"/>
              <a:t>We can bring life into a person’s spirit.</a:t>
            </a:r>
          </a:p>
          <a:p>
            <a:pPr lvl="1"/>
            <a:r>
              <a:rPr lang="en-US" altLang="en-US" dirty="0"/>
              <a:t>Proverbs 15:4</a:t>
            </a:r>
          </a:p>
          <a:p>
            <a:pPr>
              <a:buFontTx/>
              <a:buNone/>
            </a:pPr>
            <a:endParaRPr lang="en-US" altLang="en-US" dirty="0"/>
          </a:p>
          <a:p>
            <a:endParaRPr lang="en-US" altLang="en-US" dirty="0"/>
          </a:p>
          <a:p>
            <a:r>
              <a:rPr lang="en-US" altLang="en-US" dirty="0"/>
              <a:t>Speak To Build Others Up</a:t>
            </a:r>
          </a:p>
          <a:p>
            <a:pPr lvl="1"/>
            <a:r>
              <a:rPr lang="en-US" altLang="en-US" dirty="0"/>
              <a:t>Proverbs 12:18</a:t>
            </a:r>
          </a:p>
          <a:p>
            <a:r>
              <a:rPr lang="en-US" altLang="en-US" dirty="0"/>
              <a:t>Value Brevity</a:t>
            </a:r>
          </a:p>
          <a:p>
            <a:pPr lvl="1"/>
            <a:r>
              <a:rPr lang="en-US" altLang="en-US" dirty="0"/>
              <a:t>Proverbs 10:19, 17:28</a:t>
            </a:r>
          </a:p>
          <a:p>
            <a:r>
              <a:rPr lang="en-US" altLang="en-US" dirty="0"/>
              <a:t>Share Genuine Wisdom</a:t>
            </a:r>
          </a:p>
          <a:p>
            <a:pPr lvl="1"/>
            <a:r>
              <a:rPr lang="en-US" altLang="en-US" dirty="0"/>
              <a:t>Proverbs 10:31a</a:t>
            </a:r>
          </a:p>
          <a:p>
            <a:r>
              <a:rPr lang="en-US" altLang="en-US" dirty="0"/>
              <a:t>ALWAYS Speak With Integrity</a:t>
            </a:r>
          </a:p>
          <a:p>
            <a:pPr lvl="1"/>
            <a:r>
              <a:rPr lang="en-US" altLang="en-US" dirty="0"/>
              <a:t>Proverbs 10:18</a:t>
            </a:r>
          </a:p>
          <a:p>
            <a:endParaRPr lang="en-US" dirty="0"/>
          </a:p>
        </p:txBody>
      </p:sp>
      <p:sp>
        <p:nvSpPr>
          <p:cNvPr id="4" name="Slide Number Placeholder 3"/>
          <p:cNvSpPr>
            <a:spLocks noGrp="1"/>
          </p:cNvSpPr>
          <p:nvPr>
            <p:ph type="sldNum" sz="quarter" idx="5"/>
          </p:nvPr>
        </p:nvSpPr>
        <p:spPr/>
        <p:txBody>
          <a:bodyPr/>
          <a:lstStyle/>
          <a:p>
            <a:fld id="{3AF54D26-9549-3E40-89E5-61D3FABDCC24}" type="slidenum">
              <a:rPr lang="en-US" smtClean="0"/>
              <a:t>5</a:t>
            </a:fld>
            <a:endParaRPr lang="en-US"/>
          </a:p>
        </p:txBody>
      </p:sp>
    </p:spTree>
    <p:extLst>
      <p:ext uri="{BB962C8B-B14F-4D97-AF65-F5344CB8AC3E}">
        <p14:creationId xmlns:p14="http://schemas.microsoft.com/office/powerpoint/2010/main" val="709524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198438"/>
            <a:ext cx="4116388" cy="2573337"/>
          </a:xfrm>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lang="en-US" sz="1600" dirty="0"/>
          </a:p>
          <a:p>
            <a:r>
              <a:rPr lang="en-US" sz="1600" dirty="0"/>
              <a:t>Choose the Right – Subject.  (Maybe). The Right – Words. (Reasonable) .  The Right – Grammar (If it makes your teacher happy, ok.)</a:t>
            </a:r>
          </a:p>
          <a:p>
            <a:endParaRPr lang="en-US" sz="1600" dirty="0"/>
          </a:p>
          <a:p>
            <a:r>
              <a:rPr lang="en-US" sz="1600" dirty="0"/>
              <a:t>But Even More Important Than Choosing The Right Words, Is Beginning With The Right Heart.</a:t>
            </a:r>
          </a:p>
          <a:p>
            <a:endParaRPr lang="en-US" sz="1600" dirty="0"/>
          </a:p>
          <a:p>
            <a:r>
              <a:rPr lang="en-US" sz="1600" dirty="0"/>
              <a:t>All of these mechanics are extremely useful and have their place.</a:t>
            </a:r>
          </a:p>
          <a:p>
            <a:endParaRPr lang="en-US" sz="1600" dirty="0"/>
          </a:p>
          <a:p>
            <a:r>
              <a:rPr lang="en-US" sz="1600" dirty="0"/>
              <a:t>But if we don’t have the right heart – our communication will still fall short.</a:t>
            </a:r>
          </a:p>
          <a:p>
            <a:endParaRPr lang="en-US" sz="1600" dirty="0"/>
          </a:p>
          <a:p>
            <a:r>
              <a:rPr lang="en-US" sz="1600" dirty="0"/>
              <a:t>1 Cor. 13:1-2</a:t>
            </a:r>
          </a:p>
          <a:p>
            <a:endParaRPr lang="en-US" sz="1600" dirty="0"/>
          </a:p>
          <a:p>
            <a:r>
              <a:rPr lang="en-US" sz="1050" b="1" i="0" kern="1200" dirty="0">
                <a:effectLst/>
                <a:latin typeface="+mn-lt"/>
                <a:ea typeface="+mn-ea"/>
                <a:cs typeface="+mn-cs"/>
              </a:rPr>
              <a:t>13 </a:t>
            </a:r>
            <a:r>
              <a:rPr lang="en-US" sz="1050" b="0" i="0" kern="1200" dirty="0">
                <a:effectLst/>
                <a:latin typeface="+mn-lt"/>
                <a:ea typeface="+mn-ea"/>
                <a:cs typeface="+mn-cs"/>
              </a:rPr>
              <a:t>If I speak with the tongues of men and of angels, but do not have love, I have become a noisy gong or a clanging cymbal. </a:t>
            </a:r>
            <a:r>
              <a:rPr lang="en-US" sz="1050" b="1" i="0" kern="1200" baseline="30000" dirty="0">
                <a:effectLst/>
                <a:latin typeface="+mn-lt"/>
                <a:ea typeface="+mn-ea"/>
                <a:cs typeface="+mn-cs"/>
              </a:rPr>
              <a:t>2 </a:t>
            </a:r>
            <a:r>
              <a:rPr lang="en-US" sz="1050" b="0" i="0" kern="1200" dirty="0">
                <a:effectLst/>
                <a:latin typeface="+mn-lt"/>
                <a:ea typeface="+mn-ea"/>
                <a:cs typeface="+mn-cs"/>
              </a:rPr>
              <a:t>If I have </a:t>
            </a:r>
            <a:r>
              <a:rPr lang="en-US" sz="1050" b="0" i="1" kern="1200" dirty="0">
                <a:effectLst/>
                <a:latin typeface="+mn-lt"/>
                <a:ea typeface="+mn-ea"/>
                <a:cs typeface="+mn-cs"/>
              </a:rPr>
              <a:t>the gift of</a:t>
            </a:r>
            <a:r>
              <a:rPr lang="en-US" sz="1050" b="0" i="0" kern="1200" dirty="0">
                <a:effectLst/>
                <a:latin typeface="+mn-lt"/>
                <a:ea typeface="+mn-ea"/>
                <a:cs typeface="+mn-cs"/>
              </a:rPr>
              <a:t> prophecy, and know all mysteries and all knowledge; and if I have all faith, so as to remove mountains, but do not have love, I am nothing. </a:t>
            </a:r>
          </a:p>
          <a:p>
            <a:endParaRPr lang="en-US" sz="1050" b="0" i="0" kern="1200" dirty="0">
              <a:effectLst/>
              <a:latin typeface="+mn-lt"/>
              <a:ea typeface="+mn-ea"/>
              <a:cs typeface="+mn-cs"/>
            </a:endParaRPr>
          </a:p>
          <a:p>
            <a:endParaRPr lang="en-US" sz="1050" b="0" i="0" kern="1200" dirty="0">
              <a:effectLst/>
              <a:latin typeface="+mn-lt"/>
              <a:ea typeface="+mn-ea"/>
              <a:cs typeface="+mn-cs"/>
            </a:endParaRPr>
          </a:p>
          <a:p>
            <a:r>
              <a:rPr lang="en-US" sz="1050" b="0" i="0" kern="1200" dirty="0">
                <a:effectLst/>
                <a:latin typeface="+mn-lt"/>
                <a:ea typeface="+mn-ea"/>
                <a:cs typeface="+mn-cs"/>
              </a:rPr>
              <a:t>Our hearts need to be IN TUNE to the situation.  Is this a time to be BOLD – to rescue others from sin and danger.</a:t>
            </a:r>
          </a:p>
          <a:p>
            <a:r>
              <a:rPr lang="en-US" sz="1050" b="0" i="0" kern="1200" dirty="0">
                <a:effectLst/>
                <a:latin typeface="+mn-lt"/>
                <a:ea typeface="+mn-ea"/>
                <a:cs typeface="+mn-cs"/>
              </a:rPr>
              <a:t>Is this a time to be gentle – full of patience and hope.</a:t>
            </a:r>
          </a:p>
          <a:p>
            <a:endParaRPr lang="en-US" sz="1050" b="0" i="0" kern="1200" dirty="0">
              <a:effectLst/>
              <a:latin typeface="+mn-lt"/>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1100" dirty="0"/>
              <a:t>• Even Those In Authority Can Communicate with </a:t>
            </a:r>
            <a:r>
              <a:rPr lang="en-US" sz="1100" b="1" dirty="0"/>
              <a:t>Humility</a:t>
            </a:r>
            <a:r>
              <a:rPr lang="en-US" sz="1100" dirty="0"/>
              <a:t>.</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100" dirty="0"/>
              <a:t>• Even When It Is Hard, </a:t>
            </a:r>
            <a:r>
              <a:rPr lang="en-US" sz="1100" b="1" dirty="0"/>
              <a:t>Honesty</a:t>
            </a:r>
            <a:r>
              <a:rPr lang="en-US" sz="1100" dirty="0"/>
              <a:t> Builds Respect &amp; Forgiveness.</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100" dirty="0"/>
          </a:p>
          <a:p>
            <a:r>
              <a:rPr lang="en-US" sz="1600" dirty="0"/>
              <a:t>Gentleness – The Lord’s bondservant must be… (Proverbs 15:1 – gentle answer)</a:t>
            </a:r>
          </a:p>
          <a:p>
            <a:pPr marL="0" marR="0" lvl="0" indent="0" algn="l" defTabSz="713232" rtl="0" eaLnBrk="1" fontAlgn="auto" latinLnBrk="0" hangingPunct="1">
              <a:lnSpc>
                <a:spcPct val="100000"/>
              </a:lnSpc>
              <a:spcBef>
                <a:spcPts val="0"/>
              </a:spcBef>
              <a:spcAft>
                <a:spcPts val="0"/>
              </a:spcAft>
              <a:buClrTx/>
              <a:buSzTx/>
              <a:buFontTx/>
              <a:buNone/>
              <a:tabLst/>
              <a:defRPr/>
            </a:pPr>
            <a:r>
              <a:rPr lang="en-US" sz="1100" dirty="0"/>
              <a:t>• I Need A Heart to Comfort or Correct: </a:t>
            </a:r>
            <a:r>
              <a:rPr lang="en-US" sz="1100" u="sng" dirty="0"/>
              <a:t>2 Tim. 2:25</a:t>
            </a:r>
          </a:p>
          <a:p>
            <a:endParaRPr lang="en-US" sz="1600" dirty="0"/>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5"/>
          </p:nvPr>
        </p:nvSpPr>
        <p:spPr/>
        <p:txBody>
          <a:bodyPr/>
          <a:lstStyle/>
          <a:p>
            <a:fld id="{3AF54D26-9549-3E40-89E5-61D3FABDCC24}" type="slidenum">
              <a:rPr lang="en-US" smtClean="0"/>
              <a:t>6</a:t>
            </a:fld>
            <a:endParaRPr lang="en-US"/>
          </a:p>
        </p:txBody>
      </p:sp>
    </p:spTree>
    <p:extLst>
      <p:ext uri="{BB962C8B-B14F-4D97-AF65-F5344CB8AC3E}">
        <p14:creationId xmlns:p14="http://schemas.microsoft.com/office/powerpoint/2010/main" val="382522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198438"/>
            <a:ext cx="4116388" cy="2573337"/>
          </a:xfrm>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Jesus HAS THE WORDS OF LIFE!</a:t>
            </a:r>
          </a:p>
        </p:txBody>
      </p:sp>
      <p:sp>
        <p:nvSpPr>
          <p:cNvPr id="4" name="Slide Number Placeholder 3"/>
          <p:cNvSpPr>
            <a:spLocks noGrp="1"/>
          </p:cNvSpPr>
          <p:nvPr>
            <p:ph type="sldNum" sz="quarter" idx="5"/>
          </p:nvPr>
        </p:nvSpPr>
        <p:spPr/>
        <p:txBody>
          <a:bodyPr/>
          <a:lstStyle/>
          <a:p>
            <a:fld id="{3AF54D26-9549-3E40-89E5-61D3FABDCC24}" type="slidenum">
              <a:rPr lang="en-US" smtClean="0"/>
              <a:t>7</a:t>
            </a:fld>
            <a:endParaRPr lang="en-US"/>
          </a:p>
        </p:txBody>
      </p:sp>
    </p:spTree>
    <p:extLst>
      <p:ext uri="{BB962C8B-B14F-4D97-AF65-F5344CB8AC3E}">
        <p14:creationId xmlns:p14="http://schemas.microsoft.com/office/powerpoint/2010/main" val="2323320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198438"/>
            <a:ext cx="4116388" cy="2573337"/>
          </a:xfrm>
        </p:spPr>
      </p:sp>
      <p:sp>
        <p:nvSpPr>
          <p:cNvPr id="3" name="Notes Placeholder 2"/>
          <p:cNvSpPr>
            <a:spLocks noGrp="1"/>
          </p:cNvSpPr>
          <p:nvPr>
            <p:ph type="body" idx="1"/>
          </p:nvPr>
        </p:nvSpPr>
        <p:spPr/>
        <p:txBody>
          <a:bodyPr/>
          <a:lstStyle/>
          <a:p>
            <a:r>
              <a:rPr lang="en-US" dirty="0"/>
              <a:t>Jesus HAS THE WORDS OF LIFE!</a:t>
            </a:r>
          </a:p>
          <a:p>
            <a:endParaRPr lang="en-US" dirty="0"/>
          </a:p>
        </p:txBody>
      </p:sp>
      <p:sp>
        <p:nvSpPr>
          <p:cNvPr id="4" name="Slide Number Placeholder 3"/>
          <p:cNvSpPr>
            <a:spLocks noGrp="1"/>
          </p:cNvSpPr>
          <p:nvPr>
            <p:ph type="sldNum" sz="quarter" idx="5"/>
          </p:nvPr>
        </p:nvSpPr>
        <p:spPr/>
        <p:txBody>
          <a:bodyPr/>
          <a:lstStyle/>
          <a:p>
            <a:fld id="{3AF54D26-9549-3E40-89E5-61D3FABDCC24}" type="slidenum">
              <a:rPr lang="en-US" smtClean="0"/>
              <a:t>8</a:t>
            </a:fld>
            <a:endParaRPr lang="en-US"/>
          </a:p>
        </p:txBody>
      </p:sp>
    </p:spTree>
    <p:extLst>
      <p:ext uri="{BB962C8B-B14F-4D97-AF65-F5344CB8AC3E}">
        <p14:creationId xmlns:p14="http://schemas.microsoft.com/office/powerpoint/2010/main" val="850712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E31893-60F3-634D-B4FF-4BD0CD5581E5}"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FC3E5-2B14-9B46-8DBF-FFCE1BE62180}" type="slidenum">
              <a:rPr lang="en-US" smtClean="0"/>
              <a:t>‹#›</a:t>
            </a:fld>
            <a:endParaRPr lang="en-US"/>
          </a:p>
        </p:txBody>
      </p:sp>
    </p:spTree>
    <p:extLst>
      <p:ext uri="{BB962C8B-B14F-4D97-AF65-F5344CB8AC3E}">
        <p14:creationId xmlns:p14="http://schemas.microsoft.com/office/powerpoint/2010/main" val="171248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E31893-60F3-634D-B4FF-4BD0CD5581E5}"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FC3E5-2B14-9B46-8DBF-FFCE1BE62180}" type="slidenum">
              <a:rPr lang="en-US" smtClean="0"/>
              <a:t>‹#›</a:t>
            </a:fld>
            <a:endParaRPr lang="en-US"/>
          </a:p>
        </p:txBody>
      </p:sp>
    </p:spTree>
    <p:extLst>
      <p:ext uri="{BB962C8B-B14F-4D97-AF65-F5344CB8AC3E}">
        <p14:creationId xmlns:p14="http://schemas.microsoft.com/office/powerpoint/2010/main" val="395264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E31893-60F3-634D-B4FF-4BD0CD5581E5}"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FC3E5-2B14-9B46-8DBF-FFCE1BE62180}" type="slidenum">
              <a:rPr lang="en-US" smtClean="0"/>
              <a:t>‹#›</a:t>
            </a:fld>
            <a:endParaRPr lang="en-US"/>
          </a:p>
        </p:txBody>
      </p:sp>
    </p:spTree>
    <p:extLst>
      <p:ext uri="{BB962C8B-B14F-4D97-AF65-F5344CB8AC3E}">
        <p14:creationId xmlns:p14="http://schemas.microsoft.com/office/powerpoint/2010/main" val="403151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solidFill>
                  <a:schemeClr val="bg1"/>
                </a:solidFill>
              </a:defRPr>
            </a:lvl1pPr>
            <a:lvl2pPr>
              <a:defRPr sz="20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EE31893-60F3-634D-B4FF-4BD0CD5581E5}"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FC3E5-2B14-9B46-8DBF-FFCE1BE62180}" type="slidenum">
              <a:rPr lang="en-US" smtClean="0"/>
              <a:t>‹#›</a:t>
            </a:fld>
            <a:endParaRPr lang="en-US"/>
          </a:p>
        </p:txBody>
      </p:sp>
    </p:spTree>
    <p:extLst>
      <p:ext uri="{BB962C8B-B14F-4D97-AF65-F5344CB8AC3E}">
        <p14:creationId xmlns:p14="http://schemas.microsoft.com/office/powerpoint/2010/main" val="13752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E31893-60F3-634D-B4FF-4BD0CD5581E5}"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FC3E5-2B14-9B46-8DBF-FFCE1BE62180}" type="slidenum">
              <a:rPr lang="en-US" smtClean="0"/>
              <a:t>‹#›</a:t>
            </a:fld>
            <a:endParaRPr lang="en-US"/>
          </a:p>
        </p:txBody>
      </p:sp>
    </p:spTree>
    <p:extLst>
      <p:ext uri="{BB962C8B-B14F-4D97-AF65-F5344CB8AC3E}">
        <p14:creationId xmlns:p14="http://schemas.microsoft.com/office/powerpoint/2010/main" val="169846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E31893-60F3-634D-B4FF-4BD0CD5581E5}"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FC3E5-2B14-9B46-8DBF-FFCE1BE62180}" type="slidenum">
              <a:rPr lang="en-US" smtClean="0"/>
              <a:t>‹#›</a:t>
            </a:fld>
            <a:endParaRPr lang="en-US"/>
          </a:p>
        </p:txBody>
      </p:sp>
    </p:spTree>
    <p:extLst>
      <p:ext uri="{BB962C8B-B14F-4D97-AF65-F5344CB8AC3E}">
        <p14:creationId xmlns:p14="http://schemas.microsoft.com/office/powerpoint/2010/main" val="265526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E31893-60F3-634D-B4FF-4BD0CD5581E5}" type="datetimeFigureOut">
              <a:rPr lang="en-US" smtClean="0"/>
              <a:t>1/18/23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FC3E5-2B14-9B46-8DBF-FFCE1BE62180}" type="slidenum">
              <a:rPr lang="en-US" smtClean="0"/>
              <a:t>‹#›</a:t>
            </a:fld>
            <a:endParaRPr lang="en-US"/>
          </a:p>
        </p:txBody>
      </p:sp>
    </p:spTree>
    <p:extLst>
      <p:ext uri="{BB962C8B-B14F-4D97-AF65-F5344CB8AC3E}">
        <p14:creationId xmlns:p14="http://schemas.microsoft.com/office/powerpoint/2010/main" val="377511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E31893-60F3-634D-B4FF-4BD0CD5581E5}" type="datetimeFigureOut">
              <a:rPr lang="en-US" smtClean="0"/>
              <a:t>1/18/23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FC3E5-2B14-9B46-8DBF-FFCE1BE62180}" type="slidenum">
              <a:rPr lang="en-US" smtClean="0"/>
              <a:t>‹#›</a:t>
            </a:fld>
            <a:endParaRPr lang="en-US"/>
          </a:p>
        </p:txBody>
      </p:sp>
    </p:spTree>
    <p:extLst>
      <p:ext uri="{BB962C8B-B14F-4D97-AF65-F5344CB8AC3E}">
        <p14:creationId xmlns:p14="http://schemas.microsoft.com/office/powerpoint/2010/main" val="1149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31893-60F3-634D-B4FF-4BD0CD5581E5}" type="datetimeFigureOut">
              <a:rPr lang="en-US" smtClean="0"/>
              <a:t>1/18/23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FC3E5-2B14-9B46-8DBF-FFCE1BE62180}" type="slidenum">
              <a:rPr lang="en-US" smtClean="0"/>
              <a:t>‹#›</a:t>
            </a:fld>
            <a:endParaRPr lang="en-US"/>
          </a:p>
        </p:txBody>
      </p:sp>
    </p:spTree>
    <p:extLst>
      <p:ext uri="{BB962C8B-B14F-4D97-AF65-F5344CB8AC3E}">
        <p14:creationId xmlns:p14="http://schemas.microsoft.com/office/powerpoint/2010/main" val="17221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E31893-60F3-634D-B4FF-4BD0CD5581E5}"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FC3E5-2B14-9B46-8DBF-FFCE1BE62180}" type="slidenum">
              <a:rPr lang="en-US" smtClean="0"/>
              <a:t>‹#›</a:t>
            </a:fld>
            <a:endParaRPr lang="en-US"/>
          </a:p>
        </p:txBody>
      </p:sp>
    </p:spTree>
    <p:extLst>
      <p:ext uri="{BB962C8B-B14F-4D97-AF65-F5344CB8AC3E}">
        <p14:creationId xmlns:p14="http://schemas.microsoft.com/office/powerpoint/2010/main" val="383178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E31893-60F3-634D-B4FF-4BD0CD5581E5}"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FC3E5-2B14-9B46-8DBF-FFCE1BE62180}" type="slidenum">
              <a:rPr lang="en-US" smtClean="0"/>
              <a:t>‹#›</a:t>
            </a:fld>
            <a:endParaRPr lang="en-US"/>
          </a:p>
        </p:txBody>
      </p:sp>
    </p:spTree>
    <p:extLst>
      <p:ext uri="{BB962C8B-B14F-4D97-AF65-F5344CB8AC3E}">
        <p14:creationId xmlns:p14="http://schemas.microsoft.com/office/powerpoint/2010/main" val="194894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BEE31893-60F3-634D-B4FF-4BD0CD5581E5}" type="datetimeFigureOut">
              <a:rPr lang="en-US" smtClean="0"/>
              <a:t>1/18/23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BE5FC3E5-2B14-9B46-8DBF-FFCE1BE62180}" type="slidenum">
              <a:rPr lang="en-US" smtClean="0"/>
              <a:t>‹#›</a:t>
            </a:fld>
            <a:endParaRPr lang="en-US"/>
          </a:p>
        </p:txBody>
      </p:sp>
    </p:spTree>
    <p:extLst>
      <p:ext uri="{BB962C8B-B14F-4D97-AF65-F5344CB8AC3E}">
        <p14:creationId xmlns:p14="http://schemas.microsoft.com/office/powerpoint/2010/main" val="185574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4A97-75D8-C149-ACBA-603A4E886DFC}"/>
              </a:ext>
            </a:extLst>
          </p:cNvPr>
          <p:cNvSpPr>
            <a:spLocks noGrp="1"/>
          </p:cNvSpPr>
          <p:nvPr>
            <p:ph type="ctrTitle"/>
          </p:nvPr>
        </p:nvSpPr>
        <p:spPr/>
        <p:txBody>
          <a:bodyPr/>
          <a:lstStyle/>
          <a:p>
            <a:r>
              <a:rPr lang="en-US" dirty="0"/>
              <a:t>Communication</a:t>
            </a:r>
          </a:p>
        </p:txBody>
      </p:sp>
      <p:sp>
        <p:nvSpPr>
          <p:cNvPr id="3" name="Subtitle 2">
            <a:extLst>
              <a:ext uri="{FF2B5EF4-FFF2-40B4-BE49-F238E27FC236}">
                <a16:creationId xmlns:a16="http://schemas.microsoft.com/office/drawing/2014/main" id="{C0F2BCBB-5C0C-954B-BD16-95D4AECB3EA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6D19F6F-7263-E64A-BCB1-2CF5984E6C1E}"/>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3234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FD043-CB8C-2244-8A6E-260F5050312A}"/>
              </a:ext>
            </a:extLst>
          </p:cNvPr>
          <p:cNvSpPr>
            <a:spLocks noGrp="1"/>
          </p:cNvSpPr>
          <p:nvPr>
            <p:ph type="title"/>
          </p:nvPr>
        </p:nvSpPr>
        <p:spPr>
          <a:xfrm>
            <a:off x="628650" y="886168"/>
            <a:ext cx="7886700" cy="2120275"/>
          </a:xfrm>
        </p:spPr>
        <p:txBody>
          <a:bodyPr>
            <a:normAutofit/>
          </a:bodyPr>
          <a:lstStyle/>
          <a:p>
            <a:pPr algn="ctr"/>
            <a:r>
              <a:rPr lang="en-US" sz="2800" b="1" dirty="0">
                <a:solidFill>
                  <a:schemeClr val="accent4"/>
                </a:solidFill>
              </a:rPr>
              <a:t>In My Next Conversation,</a:t>
            </a:r>
            <a:br>
              <a:rPr lang="en-US" dirty="0"/>
            </a:br>
            <a:r>
              <a:rPr lang="en-US" sz="4000" dirty="0"/>
              <a:t>I Will Communicate To Create</a:t>
            </a:r>
            <a:br>
              <a:rPr lang="en-US" sz="4000" dirty="0"/>
            </a:br>
            <a:r>
              <a:rPr lang="en-US" sz="4000" dirty="0"/>
              <a:t> A Connection.</a:t>
            </a:r>
            <a:endParaRPr lang="en-US" dirty="0"/>
          </a:p>
        </p:txBody>
      </p:sp>
      <p:sp>
        <p:nvSpPr>
          <p:cNvPr id="3" name="Content Placeholder 2">
            <a:extLst>
              <a:ext uri="{FF2B5EF4-FFF2-40B4-BE49-F238E27FC236}">
                <a16:creationId xmlns:a16="http://schemas.microsoft.com/office/drawing/2014/main" id="{41037D9F-4573-9041-90EC-8C4C2D13460D}"/>
              </a:ext>
            </a:extLst>
          </p:cNvPr>
          <p:cNvSpPr>
            <a:spLocks noGrp="1"/>
          </p:cNvSpPr>
          <p:nvPr>
            <p:ph idx="1"/>
          </p:nvPr>
        </p:nvSpPr>
        <p:spPr>
          <a:xfrm>
            <a:off x="628650" y="2798622"/>
            <a:ext cx="7886700" cy="2722924"/>
          </a:xfrm>
        </p:spPr>
        <p:txBody>
          <a:bodyPr>
            <a:normAutofit fontScale="92500"/>
          </a:bodyPr>
          <a:lstStyle/>
          <a:p>
            <a:r>
              <a:rPr lang="en-US" b="1" i="1" dirty="0"/>
              <a:t>Examples: </a:t>
            </a:r>
            <a:r>
              <a:rPr lang="en-US" dirty="0"/>
              <a:t>John 13:33-14:6, Matt. 26:36-42, Philippians 1:3-4</a:t>
            </a:r>
          </a:p>
          <a:p>
            <a:r>
              <a:rPr lang="en-US" dirty="0"/>
              <a:t>Openness: 5 Levels of Communication…</a:t>
            </a:r>
          </a:p>
          <a:p>
            <a:pPr lvl="1"/>
            <a:r>
              <a:rPr lang="en-US" dirty="0"/>
              <a:t>Cliché Conversation → Reporting the Facts About Others →</a:t>
            </a:r>
          </a:p>
          <a:p>
            <a:pPr lvl="1"/>
            <a:r>
              <a:rPr lang="en-US" dirty="0"/>
              <a:t>Ideas and Judgments → Feelings or Emotions →</a:t>
            </a:r>
          </a:p>
          <a:p>
            <a:pPr lvl="1"/>
            <a:r>
              <a:rPr lang="en-US" dirty="0"/>
              <a:t>Complete Personal Communication without Fear of Rejection</a:t>
            </a:r>
          </a:p>
          <a:p>
            <a:r>
              <a:rPr lang="en-US" dirty="0"/>
              <a:t>Timing: Jesus Devoted Time To Deeper Conversations (Mark 4:34)</a:t>
            </a:r>
          </a:p>
          <a:p>
            <a:r>
              <a:rPr lang="en-US" dirty="0"/>
              <a:t>Sincerity: Reflect, Then Express Care &amp; Honor (Prov. 31:28-29)</a:t>
            </a:r>
          </a:p>
        </p:txBody>
      </p:sp>
      <p:pic>
        <p:nvPicPr>
          <p:cNvPr id="8" name="Picture 7">
            <a:extLst>
              <a:ext uri="{FF2B5EF4-FFF2-40B4-BE49-F238E27FC236}">
                <a16:creationId xmlns:a16="http://schemas.microsoft.com/office/drawing/2014/main" id="{D4B14D53-6ADA-314A-B68F-CDFD1F3C39E0}"/>
              </a:ext>
            </a:extLst>
          </p:cNvPr>
          <p:cNvPicPr>
            <a:picLocks noChangeAspect="1"/>
          </p:cNvPicPr>
          <p:nvPr/>
        </p:nvPicPr>
        <p:blipFill>
          <a:blip r:embed="rId3"/>
          <a:stretch>
            <a:fillRect/>
          </a:stretch>
        </p:blipFill>
        <p:spPr>
          <a:xfrm>
            <a:off x="4222417" y="430226"/>
            <a:ext cx="699165" cy="635321"/>
          </a:xfrm>
          <a:prstGeom prst="rect">
            <a:avLst/>
          </a:prstGeom>
        </p:spPr>
      </p:pic>
    </p:spTree>
    <p:extLst>
      <p:ext uri="{BB962C8B-B14F-4D97-AF65-F5344CB8AC3E}">
        <p14:creationId xmlns:p14="http://schemas.microsoft.com/office/powerpoint/2010/main" val="95638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FD043-CB8C-2244-8A6E-260F5050312A}"/>
              </a:ext>
            </a:extLst>
          </p:cNvPr>
          <p:cNvSpPr>
            <a:spLocks noGrp="1"/>
          </p:cNvSpPr>
          <p:nvPr>
            <p:ph type="title"/>
          </p:nvPr>
        </p:nvSpPr>
        <p:spPr>
          <a:xfrm>
            <a:off x="628650" y="886166"/>
            <a:ext cx="7886700" cy="2120275"/>
          </a:xfrm>
        </p:spPr>
        <p:txBody>
          <a:bodyPr>
            <a:normAutofit/>
          </a:bodyPr>
          <a:lstStyle/>
          <a:p>
            <a:pPr algn="ctr"/>
            <a:r>
              <a:rPr lang="en-US" sz="2800" b="1" dirty="0">
                <a:solidFill>
                  <a:schemeClr val="accent4"/>
                </a:solidFill>
              </a:rPr>
              <a:t>In My Next Conversation,</a:t>
            </a:r>
            <a:br>
              <a:rPr lang="en-US" dirty="0"/>
            </a:br>
            <a:r>
              <a:rPr lang="en-US" sz="4000" dirty="0"/>
              <a:t>I Will Listen To Gain Insight</a:t>
            </a:r>
            <a:br>
              <a:rPr lang="en-US" sz="4000" dirty="0"/>
            </a:br>
            <a:r>
              <a:rPr lang="en-US" sz="4000" dirty="0"/>
              <a:t>From Others.</a:t>
            </a:r>
            <a:endParaRPr lang="en-US" dirty="0"/>
          </a:p>
        </p:txBody>
      </p:sp>
      <p:sp>
        <p:nvSpPr>
          <p:cNvPr id="3" name="Content Placeholder 2">
            <a:extLst>
              <a:ext uri="{FF2B5EF4-FFF2-40B4-BE49-F238E27FC236}">
                <a16:creationId xmlns:a16="http://schemas.microsoft.com/office/drawing/2014/main" id="{41037D9F-4573-9041-90EC-8C4C2D13460D}"/>
              </a:ext>
            </a:extLst>
          </p:cNvPr>
          <p:cNvSpPr>
            <a:spLocks noGrp="1"/>
          </p:cNvSpPr>
          <p:nvPr>
            <p:ph idx="1"/>
          </p:nvPr>
        </p:nvSpPr>
        <p:spPr>
          <a:xfrm>
            <a:off x="628650" y="2798620"/>
            <a:ext cx="8155132" cy="2722924"/>
          </a:xfrm>
        </p:spPr>
        <p:txBody>
          <a:bodyPr>
            <a:normAutofit/>
          </a:bodyPr>
          <a:lstStyle/>
          <a:p>
            <a:r>
              <a:rPr lang="en-US" dirty="0"/>
              <a:t>An Interruption Going In A Different Direction. Luke 11:27-28</a:t>
            </a:r>
          </a:p>
          <a:p>
            <a:pPr lvl="1"/>
            <a:r>
              <a:rPr lang="en-US" dirty="0"/>
              <a:t>Similar to the praise in Luke 1:42, but still in need of re-direction.</a:t>
            </a:r>
          </a:p>
          <a:p>
            <a:r>
              <a:rPr lang="en-US" dirty="0"/>
              <a:t>Consider The Difference In Mary. Luke 10:38-42</a:t>
            </a:r>
          </a:p>
          <a:p>
            <a:r>
              <a:rPr lang="en-US" dirty="0"/>
              <a:t>Insight Into The Topic &amp; Insight Into The Communicator.</a:t>
            </a:r>
          </a:p>
          <a:p>
            <a:r>
              <a:rPr lang="en-US" dirty="0"/>
              <a:t>Listening Helps Us Ask The Best Follow Up Questions.</a:t>
            </a:r>
          </a:p>
          <a:p>
            <a:pPr lvl="1"/>
            <a:r>
              <a:rPr lang="en-US" dirty="0"/>
              <a:t>To Gather Information, To Motivate to Action, To Prompt Discernment</a:t>
            </a:r>
          </a:p>
        </p:txBody>
      </p:sp>
      <p:pic>
        <p:nvPicPr>
          <p:cNvPr id="7" name="Picture 6">
            <a:extLst>
              <a:ext uri="{FF2B5EF4-FFF2-40B4-BE49-F238E27FC236}">
                <a16:creationId xmlns:a16="http://schemas.microsoft.com/office/drawing/2014/main" id="{57474A75-1C3D-7447-8D59-9A9B71E8E14C}"/>
              </a:ext>
            </a:extLst>
          </p:cNvPr>
          <p:cNvPicPr>
            <a:picLocks noChangeAspect="1"/>
          </p:cNvPicPr>
          <p:nvPr/>
        </p:nvPicPr>
        <p:blipFill>
          <a:blip r:embed="rId3"/>
          <a:stretch>
            <a:fillRect/>
          </a:stretch>
        </p:blipFill>
        <p:spPr>
          <a:xfrm>
            <a:off x="4274334" y="504434"/>
            <a:ext cx="795378" cy="655259"/>
          </a:xfrm>
          <a:prstGeom prst="rect">
            <a:avLst/>
          </a:prstGeom>
        </p:spPr>
      </p:pic>
    </p:spTree>
    <p:extLst>
      <p:ext uri="{BB962C8B-B14F-4D97-AF65-F5344CB8AC3E}">
        <p14:creationId xmlns:p14="http://schemas.microsoft.com/office/powerpoint/2010/main" val="31344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FD043-CB8C-2244-8A6E-260F5050312A}"/>
              </a:ext>
            </a:extLst>
          </p:cNvPr>
          <p:cNvSpPr>
            <a:spLocks noGrp="1"/>
          </p:cNvSpPr>
          <p:nvPr>
            <p:ph type="title"/>
          </p:nvPr>
        </p:nvSpPr>
        <p:spPr>
          <a:xfrm>
            <a:off x="628650" y="886166"/>
            <a:ext cx="7886700" cy="2120275"/>
          </a:xfrm>
        </p:spPr>
        <p:txBody>
          <a:bodyPr>
            <a:normAutofit/>
          </a:bodyPr>
          <a:lstStyle/>
          <a:p>
            <a:pPr algn="ctr"/>
            <a:r>
              <a:rPr lang="en-US" sz="2800" b="1" dirty="0">
                <a:solidFill>
                  <a:schemeClr val="accent4"/>
                </a:solidFill>
              </a:rPr>
              <a:t>In My Next Conversation,</a:t>
            </a:r>
            <a:br>
              <a:rPr lang="en-US" dirty="0"/>
            </a:br>
            <a:r>
              <a:rPr lang="en-US" sz="4000" dirty="0"/>
              <a:t>I Will Communicate With The</a:t>
            </a:r>
            <a:br>
              <a:rPr lang="en-US" sz="4000" dirty="0"/>
            </a:br>
            <a:r>
              <a:rPr lang="en-US" sz="4000" dirty="0"/>
              <a:t>Destination In Mind.</a:t>
            </a:r>
            <a:endParaRPr lang="en-US" dirty="0"/>
          </a:p>
        </p:txBody>
      </p:sp>
      <p:sp>
        <p:nvSpPr>
          <p:cNvPr id="3" name="Content Placeholder 2">
            <a:extLst>
              <a:ext uri="{FF2B5EF4-FFF2-40B4-BE49-F238E27FC236}">
                <a16:creationId xmlns:a16="http://schemas.microsoft.com/office/drawing/2014/main" id="{41037D9F-4573-9041-90EC-8C4C2D13460D}"/>
              </a:ext>
            </a:extLst>
          </p:cNvPr>
          <p:cNvSpPr>
            <a:spLocks noGrp="1"/>
          </p:cNvSpPr>
          <p:nvPr>
            <p:ph idx="1"/>
          </p:nvPr>
        </p:nvSpPr>
        <p:spPr>
          <a:xfrm>
            <a:off x="628650" y="2935001"/>
            <a:ext cx="8155132" cy="2108488"/>
          </a:xfrm>
        </p:spPr>
        <p:txBody>
          <a:bodyPr>
            <a:normAutofit/>
          </a:bodyPr>
          <a:lstStyle/>
          <a:p>
            <a:pPr marL="0" indent="0" algn="ctr">
              <a:buNone/>
            </a:pPr>
            <a:r>
              <a:rPr lang="en-US" dirty="0"/>
              <a:t>“Now if we put the bits into the horses’ mouths so that they will obey us, </a:t>
            </a:r>
            <a:r>
              <a:rPr lang="en-US" b="1" dirty="0"/>
              <a:t>we direct their entire bodies </a:t>
            </a:r>
            <a:r>
              <a:rPr lang="en-US" dirty="0"/>
              <a:t>as well. Look at the ships also, though they are so great and are driven by strong winds, </a:t>
            </a:r>
            <a:r>
              <a:rPr lang="en-US" b="1" dirty="0"/>
              <a:t>are still directed by a very small rudder </a:t>
            </a:r>
            <a:r>
              <a:rPr lang="en-US" dirty="0"/>
              <a:t>wherever the inclination of the pilot desires.” (James 3:3-4)</a:t>
            </a:r>
          </a:p>
        </p:txBody>
      </p:sp>
      <p:pic>
        <p:nvPicPr>
          <p:cNvPr id="7" name="Picture 6">
            <a:extLst>
              <a:ext uri="{FF2B5EF4-FFF2-40B4-BE49-F238E27FC236}">
                <a16:creationId xmlns:a16="http://schemas.microsoft.com/office/drawing/2014/main" id="{B578D807-A6C1-1241-A618-C8974B05B601}"/>
              </a:ext>
            </a:extLst>
          </p:cNvPr>
          <p:cNvPicPr>
            <a:picLocks noChangeAspect="1"/>
          </p:cNvPicPr>
          <p:nvPr/>
        </p:nvPicPr>
        <p:blipFill>
          <a:blip r:embed="rId3"/>
          <a:stretch>
            <a:fillRect/>
          </a:stretch>
        </p:blipFill>
        <p:spPr>
          <a:xfrm>
            <a:off x="4191407" y="485802"/>
            <a:ext cx="808858" cy="700756"/>
          </a:xfrm>
          <a:prstGeom prst="rect">
            <a:avLst/>
          </a:prstGeom>
        </p:spPr>
      </p:pic>
      <p:sp>
        <p:nvSpPr>
          <p:cNvPr id="8" name="TextBox 7">
            <a:extLst>
              <a:ext uri="{FF2B5EF4-FFF2-40B4-BE49-F238E27FC236}">
                <a16:creationId xmlns:a16="http://schemas.microsoft.com/office/drawing/2014/main" id="{5C234A9C-D20E-AF4B-A6F9-1FFF8353A38D}"/>
              </a:ext>
            </a:extLst>
          </p:cNvPr>
          <p:cNvSpPr txBox="1"/>
          <p:nvPr/>
        </p:nvSpPr>
        <p:spPr>
          <a:xfrm>
            <a:off x="2740025" y="4754884"/>
            <a:ext cx="1914525" cy="646331"/>
          </a:xfrm>
          <a:prstGeom prst="rect">
            <a:avLst/>
          </a:prstGeom>
          <a:noFill/>
        </p:spPr>
        <p:txBody>
          <a:bodyPr wrap="square" rtlCol="0">
            <a:spAutoFit/>
          </a:bodyPr>
          <a:lstStyle/>
          <a:p>
            <a:r>
              <a:rPr lang="en-US" sz="3600" i="1" dirty="0">
                <a:solidFill>
                  <a:schemeClr val="accent4"/>
                </a:solidFill>
              </a:rPr>
              <a:t>• </a:t>
            </a:r>
            <a:r>
              <a:rPr lang="en-US" sz="3600" b="1" i="1" dirty="0">
                <a:solidFill>
                  <a:schemeClr val="accent4"/>
                </a:solidFill>
              </a:rPr>
              <a:t>Teach</a:t>
            </a:r>
          </a:p>
        </p:txBody>
      </p:sp>
      <p:sp>
        <p:nvSpPr>
          <p:cNvPr id="10" name="TextBox 9">
            <a:extLst>
              <a:ext uri="{FF2B5EF4-FFF2-40B4-BE49-F238E27FC236}">
                <a16:creationId xmlns:a16="http://schemas.microsoft.com/office/drawing/2014/main" id="{92CFB45F-FBF1-6348-819F-863D82391D63}"/>
              </a:ext>
            </a:extLst>
          </p:cNvPr>
          <p:cNvSpPr txBox="1"/>
          <p:nvPr/>
        </p:nvSpPr>
        <p:spPr>
          <a:xfrm>
            <a:off x="4913318" y="4732109"/>
            <a:ext cx="1914525" cy="646331"/>
          </a:xfrm>
          <a:prstGeom prst="rect">
            <a:avLst/>
          </a:prstGeom>
          <a:noFill/>
        </p:spPr>
        <p:txBody>
          <a:bodyPr wrap="square" rtlCol="0">
            <a:spAutoFit/>
          </a:bodyPr>
          <a:lstStyle/>
          <a:p>
            <a:r>
              <a:rPr lang="en-US" sz="3600" i="1" dirty="0">
                <a:solidFill>
                  <a:schemeClr val="accent4"/>
                </a:solidFill>
              </a:rPr>
              <a:t>• </a:t>
            </a:r>
            <a:r>
              <a:rPr lang="en-US" sz="3600" b="1" i="1" dirty="0">
                <a:solidFill>
                  <a:schemeClr val="accent4"/>
                </a:solidFill>
              </a:rPr>
              <a:t>Train</a:t>
            </a:r>
          </a:p>
        </p:txBody>
      </p:sp>
    </p:spTree>
    <p:extLst>
      <p:ext uri="{BB962C8B-B14F-4D97-AF65-F5344CB8AC3E}">
        <p14:creationId xmlns:p14="http://schemas.microsoft.com/office/powerpoint/2010/main" val="324321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FD043-CB8C-2244-8A6E-260F5050312A}"/>
              </a:ext>
            </a:extLst>
          </p:cNvPr>
          <p:cNvSpPr>
            <a:spLocks noGrp="1"/>
          </p:cNvSpPr>
          <p:nvPr>
            <p:ph type="title"/>
          </p:nvPr>
        </p:nvSpPr>
        <p:spPr>
          <a:xfrm>
            <a:off x="628650" y="886168"/>
            <a:ext cx="7886700" cy="2120275"/>
          </a:xfrm>
        </p:spPr>
        <p:txBody>
          <a:bodyPr>
            <a:normAutofit/>
          </a:bodyPr>
          <a:lstStyle/>
          <a:p>
            <a:pPr algn="ctr"/>
            <a:r>
              <a:rPr lang="en-US" sz="2800" b="1" dirty="0">
                <a:solidFill>
                  <a:schemeClr val="accent4"/>
                </a:solidFill>
              </a:rPr>
              <a:t>In My Next Conversation,</a:t>
            </a:r>
            <a:br>
              <a:rPr lang="en-US" dirty="0"/>
            </a:br>
            <a:r>
              <a:rPr lang="en-US" sz="4000" dirty="0"/>
              <a:t>I Will Select The Words, Tone, &amp; Topic To Express Genuine Grace.</a:t>
            </a:r>
            <a:endParaRPr lang="en-US" dirty="0"/>
          </a:p>
        </p:txBody>
      </p:sp>
      <p:sp>
        <p:nvSpPr>
          <p:cNvPr id="3" name="Content Placeholder 2">
            <a:extLst>
              <a:ext uri="{FF2B5EF4-FFF2-40B4-BE49-F238E27FC236}">
                <a16:creationId xmlns:a16="http://schemas.microsoft.com/office/drawing/2014/main" id="{41037D9F-4573-9041-90EC-8C4C2D13460D}"/>
              </a:ext>
            </a:extLst>
          </p:cNvPr>
          <p:cNvSpPr>
            <a:spLocks noGrp="1"/>
          </p:cNvSpPr>
          <p:nvPr>
            <p:ph idx="1"/>
          </p:nvPr>
        </p:nvSpPr>
        <p:spPr>
          <a:xfrm>
            <a:off x="628650" y="2798622"/>
            <a:ext cx="7886700" cy="2722924"/>
          </a:xfrm>
        </p:spPr>
        <p:txBody>
          <a:bodyPr>
            <a:normAutofit/>
          </a:bodyPr>
          <a:lstStyle/>
          <a:p>
            <a:r>
              <a:rPr lang="en-US" dirty="0"/>
              <a:t>“Let no unwholesome word proceed from your mouth, but only such a word as is good for edification according to the need of the moment, </a:t>
            </a:r>
            <a:r>
              <a:rPr lang="en-US" b="1" dirty="0"/>
              <a:t>so that it will give grace to those who hear</a:t>
            </a:r>
            <a:r>
              <a:rPr lang="en-US" dirty="0"/>
              <a:t>.” Ephesians 4:29</a:t>
            </a:r>
          </a:p>
          <a:p>
            <a:r>
              <a:rPr lang="en-US" dirty="0"/>
              <a:t>“</a:t>
            </a:r>
            <a:r>
              <a:rPr lang="en-US" b="1" dirty="0"/>
              <a:t>Let your speech always be with grace</a:t>
            </a:r>
            <a:r>
              <a:rPr lang="en-US" dirty="0"/>
              <a:t>, as though seasoned with salt, so that you will know how you should respond to each person.” Colossians 4:6</a:t>
            </a:r>
          </a:p>
        </p:txBody>
      </p:sp>
      <p:pic>
        <p:nvPicPr>
          <p:cNvPr id="8" name="Picture 7">
            <a:extLst>
              <a:ext uri="{FF2B5EF4-FFF2-40B4-BE49-F238E27FC236}">
                <a16:creationId xmlns:a16="http://schemas.microsoft.com/office/drawing/2014/main" id="{D4B14D53-6ADA-314A-B68F-CDFD1F3C39E0}"/>
              </a:ext>
            </a:extLst>
          </p:cNvPr>
          <p:cNvPicPr>
            <a:picLocks noChangeAspect="1"/>
          </p:cNvPicPr>
          <p:nvPr/>
        </p:nvPicPr>
        <p:blipFill>
          <a:blip r:embed="rId3"/>
          <a:stretch>
            <a:fillRect/>
          </a:stretch>
        </p:blipFill>
        <p:spPr>
          <a:xfrm>
            <a:off x="4222417" y="430226"/>
            <a:ext cx="699165" cy="635321"/>
          </a:xfrm>
          <a:prstGeom prst="rect">
            <a:avLst/>
          </a:prstGeom>
        </p:spPr>
      </p:pic>
    </p:spTree>
    <p:extLst>
      <p:ext uri="{BB962C8B-B14F-4D97-AF65-F5344CB8AC3E}">
        <p14:creationId xmlns:p14="http://schemas.microsoft.com/office/powerpoint/2010/main" val="124184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FD043-CB8C-2244-8A6E-260F5050312A}"/>
              </a:ext>
            </a:extLst>
          </p:cNvPr>
          <p:cNvSpPr>
            <a:spLocks noGrp="1"/>
          </p:cNvSpPr>
          <p:nvPr>
            <p:ph type="title"/>
          </p:nvPr>
        </p:nvSpPr>
        <p:spPr>
          <a:xfrm>
            <a:off x="628650" y="886168"/>
            <a:ext cx="7886700" cy="2120275"/>
          </a:xfrm>
        </p:spPr>
        <p:txBody>
          <a:bodyPr>
            <a:normAutofit/>
          </a:bodyPr>
          <a:lstStyle/>
          <a:p>
            <a:pPr algn="ctr"/>
            <a:r>
              <a:rPr lang="en-US" sz="2800" b="1" dirty="0">
                <a:solidFill>
                  <a:schemeClr val="accent4"/>
                </a:solidFill>
              </a:rPr>
              <a:t>In My Next Conversation,</a:t>
            </a:r>
            <a:br>
              <a:rPr lang="en-US" sz="4000" dirty="0"/>
            </a:br>
            <a:r>
              <a:rPr lang="en-US" sz="4000" dirty="0"/>
              <a:t> I Will Choose The Right </a:t>
            </a:r>
            <a:r>
              <a:rPr lang="en-US" sz="4000" u="sng" dirty="0"/>
              <a:t>_____</a:t>
            </a:r>
            <a:r>
              <a:rPr lang="en-US" sz="4000" dirty="0"/>
              <a:t>.</a:t>
            </a:r>
            <a:br>
              <a:rPr lang="en-US" sz="4000" dirty="0"/>
            </a:br>
            <a:endParaRPr lang="en-US" dirty="0"/>
          </a:p>
        </p:txBody>
      </p:sp>
      <p:pic>
        <p:nvPicPr>
          <p:cNvPr id="5" name="Picture 4">
            <a:extLst>
              <a:ext uri="{FF2B5EF4-FFF2-40B4-BE49-F238E27FC236}">
                <a16:creationId xmlns:a16="http://schemas.microsoft.com/office/drawing/2014/main" id="{095F6E71-1D93-AB45-B0FE-DA1709D4BF3E}"/>
              </a:ext>
            </a:extLst>
          </p:cNvPr>
          <p:cNvPicPr>
            <a:picLocks noChangeAspect="1"/>
          </p:cNvPicPr>
          <p:nvPr/>
        </p:nvPicPr>
        <p:blipFill>
          <a:blip r:embed="rId3"/>
          <a:stretch>
            <a:fillRect/>
          </a:stretch>
        </p:blipFill>
        <p:spPr>
          <a:xfrm>
            <a:off x="4174837" y="578259"/>
            <a:ext cx="790453" cy="615818"/>
          </a:xfrm>
          <a:prstGeom prst="rect">
            <a:avLst/>
          </a:prstGeom>
        </p:spPr>
      </p:pic>
      <p:sp>
        <p:nvSpPr>
          <p:cNvPr id="7" name="TextBox 6">
            <a:extLst>
              <a:ext uri="{FF2B5EF4-FFF2-40B4-BE49-F238E27FC236}">
                <a16:creationId xmlns:a16="http://schemas.microsoft.com/office/drawing/2014/main" id="{2AB2F656-4C0A-C840-A45D-0F2C2552548C}"/>
              </a:ext>
            </a:extLst>
          </p:cNvPr>
          <p:cNvSpPr txBox="1"/>
          <p:nvPr/>
        </p:nvSpPr>
        <p:spPr>
          <a:xfrm>
            <a:off x="6300794" y="1519230"/>
            <a:ext cx="1500180" cy="707886"/>
          </a:xfrm>
          <a:prstGeom prst="rect">
            <a:avLst/>
          </a:prstGeom>
          <a:noFill/>
        </p:spPr>
        <p:txBody>
          <a:bodyPr wrap="square" rtlCol="0">
            <a:spAutoFit/>
          </a:bodyPr>
          <a:lstStyle/>
          <a:p>
            <a:r>
              <a:rPr lang="en-US" sz="4000" i="1" dirty="0">
                <a:solidFill>
                  <a:schemeClr val="bg1"/>
                </a:solidFill>
              </a:rPr>
              <a:t>Heart</a:t>
            </a:r>
          </a:p>
        </p:txBody>
      </p:sp>
      <p:sp>
        <p:nvSpPr>
          <p:cNvPr id="10" name="TextBox 9">
            <a:extLst>
              <a:ext uri="{FF2B5EF4-FFF2-40B4-BE49-F238E27FC236}">
                <a16:creationId xmlns:a16="http://schemas.microsoft.com/office/drawing/2014/main" id="{B1848CE2-0308-6E48-89AF-A2AF084989F2}"/>
              </a:ext>
            </a:extLst>
          </p:cNvPr>
          <p:cNvSpPr txBox="1"/>
          <p:nvPr/>
        </p:nvSpPr>
        <p:spPr>
          <a:xfrm>
            <a:off x="685808" y="3110937"/>
            <a:ext cx="7700955" cy="461665"/>
          </a:xfrm>
          <a:prstGeom prst="rect">
            <a:avLst/>
          </a:prstGeom>
          <a:noFill/>
        </p:spPr>
        <p:txBody>
          <a:bodyPr wrap="square" rtlCol="0">
            <a:spAutoFit/>
          </a:bodyPr>
          <a:lstStyle/>
          <a:p>
            <a:r>
              <a:rPr lang="en-US" sz="2400" dirty="0">
                <a:solidFill>
                  <a:schemeClr val="bg1"/>
                </a:solidFill>
              </a:rPr>
              <a:t>• I Need The Heart of Christ: Colossians 3:12-17</a:t>
            </a:r>
          </a:p>
        </p:txBody>
      </p:sp>
      <p:sp>
        <p:nvSpPr>
          <p:cNvPr id="11" name="TextBox 10">
            <a:extLst>
              <a:ext uri="{FF2B5EF4-FFF2-40B4-BE49-F238E27FC236}">
                <a16:creationId xmlns:a16="http://schemas.microsoft.com/office/drawing/2014/main" id="{2BC3DBB8-3125-BC44-8774-16670179CA1B}"/>
              </a:ext>
            </a:extLst>
          </p:cNvPr>
          <p:cNvSpPr txBox="1"/>
          <p:nvPr/>
        </p:nvSpPr>
        <p:spPr>
          <a:xfrm>
            <a:off x="685808" y="3526435"/>
            <a:ext cx="7986705" cy="461665"/>
          </a:xfrm>
          <a:prstGeom prst="rect">
            <a:avLst/>
          </a:prstGeom>
          <a:noFill/>
        </p:spPr>
        <p:txBody>
          <a:bodyPr wrap="square" rtlCol="0">
            <a:spAutoFit/>
          </a:bodyPr>
          <a:lstStyle/>
          <a:p>
            <a:r>
              <a:rPr lang="en-US" sz="2400" dirty="0">
                <a:solidFill>
                  <a:schemeClr val="bg1"/>
                </a:solidFill>
              </a:rPr>
              <a:t>• Communicating With </a:t>
            </a:r>
            <a:r>
              <a:rPr lang="en-US" sz="2400" b="1" dirty="0">
                <a:solidFill>
                  <a:schemeClr val="bg1"/>
                </a:solidFill>
              </a:rPr>
              <a:t>Humility</a:t>
            </a:r>
            <a:r>
              <a:rPr lang="en-US" sz="2400" dirty="0">
                <a:solidFill>
                  <a:schemeClr val="bg1"/>
                </a:solidFill>
              </a:rPr>
              <a:t> Makes A Lasting Impact.</a:t>
            </a:r>
          </a:p>
        </p:txBody>
      </p:sp>
      <p:sp>
        <p:nvSpPr>
          <p:cNvPr id="12" name="TextBox 11">
            <a:extLst>
              <a:ext uri="{FF2B5EF4-FFF2-40B4-BE49-F238E27FC236}">
                <a16:creationId xmlns:a16="http://schemas.microsoft.com/office/drawing/2014/main" id="{C2B87D1E-4E5F-CE43-9C9F-AF47A2887189}"/>
              </a:ext>
            </a:extLst>
          </p:cNvPr>
          <p:cNvSpPr txBox="1"/>
          <p:nvPr/>
        </p:nvSpPr>
        <p:spPr>
          <a:xfrm>
            <a:off x="681044" y="2720405"/>
            <a:ext cx="7991469" cy="461665"/>
          </a:xfrm>
          <a:prstGeom prst="rect">
            <a:avLst/>
          </a:prstGeom>
          <a:noFill/>
        </p:spPr>
        <p:txBody>
          <a:bodyPr wrap="square" rtlCol="0">
            <a:spAutoFit/>
          </a:bodyPr>
          <a:lstStyle/>
          <a:p>
            <a:r>
              <a:rPr lang="en-US" sz="2400" dirty="0">
                <a:solidFill>
                  <a:schemeClr val="bg1"/>
                </a:solidFill>
              </a:rPr>
              <a:t>• 1 Cor. 13:1-2 “If I speak…but do not have </a:t>
            </a:r>
            <a:r>
              <a:rPr lang="en-US" sz="2400" b="1" dirty="0">
                <a:solidFill>
                  <a:schemeClr val="bg1"/>
                </a:solidFill>
              </a:rPr>
              <a:t>love</a:t>
            </a:r>
            <a:r>
              <a:rPr lang="en-US" sz="2400" dirty="0">
                <a:solidFill>
                  <a:schemeClr val="bg1"/>
                </a:solidFill>
              </a:rPr>
              <a:t>, I am nothing.”</a:t>
            </a:r>
          </a:p>
        </p:txBody>
      </p:sp>
      <p:sp>
        <p:nvSpPr>
          <p:cNvPr id="13" name="TextBox 12">
            <a:extLst>
              <a:ext uri="{FF2B5EF4-FFF2-40B4-BE49-F238E27FC236}">
                <a16:creationId xmlns:a16="http://schemas.microsoft.com/office/drawing/2014/main" id="{146974FF-4A76-AE4D-97B9-78275F43AB74}"/>
              </a:ext>
            </a:extLst>
          </p:cNvPr>
          <p:cNvSpPr txBox="1"/>
          <p:nvPr/>
        </p:nvSpPr>
        <p:spPr>
          <a:xfrm>
            <a:off x="681040" y="3936014"/>
            <a:ext cx="7986705" cy="461665"/>
          </a:xfrm>
          <a:prstGeom prst="rect">
            <a:avLst/>
          </a:prstGeom>
          <a:noFill/>
        </p:spPr>
        <p:txBody>
          <a:bodyPr wrap="square" rtlCol="0">
            <a:spAutoFit/>
          </a:bodyPr>
          <a:lstStyle/>
          <a:p>
            <a:r>
              <a:rPr lang="en-US" sz="2400" dirty="0">
                <a:solidFill>
                  <a:schemeClr val="bg1"/>
                </a:solidFill>
              </a:rPr>
              <a:t>• Communicating With </a:t>
            </a:r>
            <a:r>
              <a:rPr lang="en-US" sz="2400" b="1" dirty="0">
                <a:solidFill>
                  <a:schemeClr val="bg1"/>
                </a:solidFill>
              </a:rPr>
              <a:t>Honesty</a:t>
            </a:r>
            <a:r>
              <a:rPr lang="en-US" sz="2400" dirty="0">
                <a:solidFill>
                  <a:schemeClr val="bg1"/>
                </a:solidFill>
              </a:rPr>
              <a:t> Brings Respect &amp; Forgiveness. </a:t>
            </a:r>
          </a:p>
        </p:txBody>
      </p:sp>
      <p:sp>
        <p:nvSpPr>
          <p:cNvPr id="14" name="TextBox 13">
            <a:extLst>
              <a:ext uri="{FF2B5EF4-FFF2-40B4-BE49-F238E27FC236}">
                <a16:creationId xmlns:a16="http://schemas.microsoft.com/office/drawing/2014/main" id="{C6C858B2-1878-894F-BE02-03CA9EB5A951}"/>
              </a:ext>
            </a:extLst>
          </p:cNvPr>
          <p:cNvSpPr txBox="1"/>
          <p:nvPr/>
        </p:nvSpPr>
        <p:spPr>
          <a:xfrm>
            <a:off x="685808" y="4383391"/>
            <a:ext cx="8286742" cy="461665"/>
          </a:xfrm>
          <a:prstGeom prst="rect">
            <a:avLst/>
          </a:prstGeom>
          <a:noFill/>
        </p:spPr>
        <p:txBody>
          <a:bodyPr wrap="square" rtlCol="0">
            <a:spAutoFit/>
          </a:bodyPr>
          <a:lstStyle/>
          <a:p>
            <a:r>
              <a:rPr lang="en-US" sz="2400" dirty="0">
                <a:solidFill>
                  <a:schemeClr val="bg1"/>
                </a:solidFill>
              </a:rPr>
              <a:t>• Communicating With </a:t>
            </a:r>
            <a:r>
              <a:rPr lang="en-US" sz="2400" b="1" dirty="0">
                <a:solidFill>
                  <a:schemeClr val="bg1"/>
                </a:solidFill>
              </a:rPr>
              <a:t>Gentleness</a:t>
            </a:r>
            <a:r>
              <a:rPr lang="en-US" sz="2400" dirty="0">
                <a:solidFill>
                  <a:schemeClr val="bg1"/>
                </a:solidFill>
              </a:rPr>
              <a:t> Leads To Real Freedom.</a:t>
            </a:r>
          </a:p>
        </p:txBody>
      </p:sp>
    </p:spTree>
    <p:extLst>
      <p:ext uri="{BB962C8B-B14F-4D97-AF65-F5344CB8AC3E}">
        <p14:creationId xmlns:p14="http://schemas.microsoft.com/office/powerpoint/2010/main" val="172924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1"/>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FD043-CB8C-2244-8A6E-260F5050312A}"/>
              </a:ext>
            </a:extLst>
          </p:cNvPr>
          <p:cNvSpPr>
            <a:spLocks noGrp="1"/>
          </p:cNvSpPr>
          <p:nvPr>
            <p:ph type="title"/>
          </p:nvPr>
        </p:nvSpPr>
        <p:spPr>
          <a:xfrm>
            <a:off x="628650" y="886168"/>
            <a:ext cx="7886700" cy="2120275"/>
          </a:xfrm>
        </p:spPr>
        <p:txBody>
          <a:bodyPr>
            <a:normAutofit/>
          </a:bodyPr>
          <a:lstStyle/>
          <a:p>
            <a:pPr algn="ctr"/>
            <a:r>
              <a:rPr lang="en-US" sz="2800" b="1" dirty="0">
                <a:solidFill>
                  <a:schemeClr val="accent4"/>
                </a:solidFill>
              </a:rPr>
              <a:t>The Gospel Is Preached</a:t>
            </a:r>
            <a:br>
              <a:rPr lang="en-US" sz="4000" dirty="0"/>
            </a:br>
            <a:r>
              <a:rPr lang="en-US" sz="4000" dirty="0"/>
              <a:t> With All Five Practices…</a:t>
            </a:r>
            <a:br>
              <a:rPr lang="en-US" sz="4000" dirty="0"/>
            </a:br>
            <a:endParaRPr lang="en-US" dirty="0"/>
          </a:p>
        </p:txBody>
      </p:sp>
      <p:sp>
        <p:nvSpPr>
          <p:cNvPr id="3" name="Content Placeholder 2">
            <a:extLst>
              <a:ext uri="{FF2B5EF4-FFF2-40B4-BE49-F238E27FC236}">
                <a16:creationId xmlns:a16="http://schemas.microsoft.com/office/drawing/2014/main" id="{41037D9F-4573-9041-90EC-8C4C2D13460D}"/>
              </a:ext>
            </a:extLst>
          </p:cNvPr>
          <p:cNvSpPr>
            <a:spLocks noGrp="1"/>
          </p:cNvSpPr>
          <p:nvPr>
            <p:ph idx="1"/>
          </p:nvPr>
        </p:nvSpPr>
        <p:spPr>
          <a:xfrm>
            <a:off x="385763" y="2312223"/>
            <a:ext cx="8272463" cy="3365339"/>
          </a:xfrm>
        </p:spPr>
        <p:txBody>
          <a:bodyPr>
            <a:normAutofit lnSpcReduction="10000"/>
          </a:bodyPr>
          <a:lstStyle/>
          <a:p>
            <a:pPr marL="0" indent="0">
              <a:buNone/>
            </a:pPr>
            <a:r>
              <a:rPr lang="en-US" b="1" baseline="30000" dirty="0"/>
              <a:t>17 </a:t>
            </a:r>
            <a:r>
              <a:rPr lang="en-US" dirty="0"/>
              <a:t>Therefore if anyone is in Christ, </a:t>
            </a:r>
            <a:r>
              <a:rPr lang="en-US" i="1" dirty="0"/>
              <a:t>he is</a:t>
            </a:r>
            <a:r>
              <a:rPr lang="en-US" dirty="0"/>
              <a:t> a new creature; </a:t>
            </a:r>
            <a:r>
              <a:rPr lang="en-US" b="1" dirty="0"/>
              <a:t>the old things passed away; behold, new things have come. </a:t>
            </a:r>
            <a:r>
              <a:rPr lang="en-US" b="1" baseline="30000" dirty="0"/>
              <a:t>18 </a:t>
            </a:r>
            <a:r>
              <a:rPr lang="en-US" dirty="0"/>
              <a:t>Now all </a:t>
            </a:r>
            <a:r>
              <a:rPr lang="en-US" i="1" dirty="0"/>
              <a:t>these</a:t>
            </a:r>
            <a:r>
              <a:rPr lang="en-US" dirty="0"/>
              <a:t> things are from God, who </a:t>
            </a:r>
            <a:r>
              <a:rPr lang="en-US" b="1" dirty="0"/>
              <a:t>reconciled us to Himself through Christ</a:t>
            </a:r>
            <a:r>
              <a:rPr lang="en-US" dirty="0"/>
              <a:t> and gave us the ministry of reconciliation, </a:t>
            </a:r>
            <a:r>
              <a:rPr lang="en-US" b="1" baseline="30000" dirty="0"/>
              <a:t>19 </a:t>
            </a:r>
            <a:r>
              <a:rPr lang="en-US" dirty="0"/>
              <a:t>namely, that God was in Christ reconciling the world to Himself, </a:t>
            </a:r>
            <a:r>
              <a:rPr lang="en-US" b="1" dirty="0"/>
              <a:t>not counting their trespasses against them</a:t>
            </a:r>
            <a:r>
              <a:rPr lang="en-US" dirty="0"/>
              <a:t>, and He has committed to us the word of reconciliation. </a:t>
            </a:r>
            <a:r>
              <a:rPr lang="en-US" b="1" baseline="30000" dirty="0"/>
              <a:t>20 </a:t>
            </a:r>
            <a:r>
              <a:rPr lang="en-US" dirty="0"/>
              <a:t>Therefore, we are </a:t>
            </a:r>
            <a:r>
              <a:rPr lang="en-US" dirty="0">
                <a:solidFill>
                  <a:schemeClr val="accent4"/>
                </a:solidFill>
              </a:rPr>
              <a:t>ambassadors for Christ,</a:t>
            </a:r>
            <a:r>
              <a:rPr lang="en-US" dirty="0"/>
              <a:t> as though God were making an appeal through us; </a:t>
            </a:r>
            <a:r>
              <a:rPr lang="en-US" dirty="0">
                <a:solidFill>
                  <a:schemeClr val="accent4"/>
                </a:solidFill>
              </a:rPr>
              <a:t>we beg you on behalf of Christ</a:t>
            </a:r>
            <a:r>
              <a:rPr lang="en-US" dirty="0"/>
              <a:t>, be reconciled to God.  -</a:t>
            </a:r>
            <a:r>
              <a:rPr lang="en-US" sz="2000" i="1" dirty="0"/>
              <a:t> 2 Corinthians 5:17-20</a:t>
            </a:r>
          </a:p>
          <a:p>
            <a:endParaRPr lang="en-US" dirty="0"/>
          </a:p>
        </p:txBody>
      </p:sp>
      <p:pic>
        <p:nvPicPr>
          <p:cNvPr id="6" name="Picture 5">
            <a:extLst>
              <a:ext uri="{FF2B5EF4-FFF2-40B4-BE49-F238E27FC236}">
                <a16:creationId xmlns:a16="http://schemas.microsoft.com/office/drawing/2014/main" id="{30BC138B-8E99-7A48-A334-2F2977E73E25}"/>
              </a:ext>
            </a:extLst>
          </p:cNvPr>
          <p:cNvPicPr>
            <a:picLocks noChangeAspect="1"/>
          </p:cNvPicPr>
          <p:nvPr/>
        </p:nvPicPr>
        <p:blipFill>
          <a:blip r:embed="rId3"/>
          <a:stretch>
            <a:fillRect/>
          </a:stretch>
        </p:blipFill>
        <p:spPr>
          <a:xfrm>
            <a:off x="4191407" y="485802"/>
            <a:ext cx="808858" cy="700756"/>
          </a:xfrm>
          <a:prstGeom prst="rect">
            <a:avLst/>
          </a:prstGeom>
        </p:spPr>
      </p:pic>
    </p:spTree>
    <p:extLst>
      <p:ext uri="{BB962C8B-B14F-4D97-AF65-F5344CB8AC3E}">
        <p14:creationId xmlns:p14="http://schemas.microsoft.com/office/powerpoint/2010/main" val="245298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4A97-75D8-C149-ACBA-603A4E886DFC}"/>
              </a:ext>
            </a:extLst>
          </p:cNvPr>
          <p:cNvSpPr>
            <a:spLocks noGrp="1"/>
          </p:cNvSpPr>
          <p:nvPr>
            <p:ph type="ctrTitle"/>
          </p:nvPr>
        </p:nvSpPr>
        <p:spPr/>
        <p:txBody>
          <a:bodyPr/>
          <a:lstStyle/>
          <a:p>
            <a:r>
              <a:rPr lang="en-US" dirty="0"/>
              <a:t>Communication</a:t>
            </a:r>
          </a:p>
        </p:txBody>
      </p:sp>
      <p:sp>
        <p:nvSpPr>
          <p:cNvPr id="3" name="Subtitle 2">
            <a:extLst>
              <a:ext uri="{FF2B5EF4-FFF2-40B4-BE49-F238E27FC236}">
                <a16:creationId xmlns:a16="http://schemas.microsoft.com/office/drawing/2014/main" id="{C0F2BCBB-5C0C-954B-BD16-95D4AECB3EA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6D19F6F-7263-E64A-BCB1-2CF5984E6C1E}"/>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11021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2685</TotalTime>
  <Words>2577</Words>
  <Application>Microsoft Macintosh PowerPoint</Application>
  <PresentationFormat>On-screen Show (16:10)</PresentationFormat>
  <Paragraphs>191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Communication</vt:lpstr>
      <vt:lpstr>In My Next Conversation, I Will Communicate To Create  A Connection.</vt:lpstr>
      <vt:lpstr>In My Next Conversation, I Will Listen To Gain Insight From Others.</vt:lpstr>
      <vt:lpstr>In My Next Conversation, I Will Communicate With The Destination In Mind.</vt:lpstr>
      <vt:lpstr>In My Next Conversation, I Will Select The Words, Tone, &amp; Topic To Express Genuine Grace.</vt:lpstr>
      <vt:lpstr>In My Next Conversation,  I Will Choose The Right _____. </vt:lpstr>
      <vt:lpstr>The Gospel Is Preached  With All Five Practices… </vt:lpstr>
      <vt:lpstr>Communication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Phillip Shumake</dc:creator>
  <cp:lastModifiedBy>Phillip Shumake</cp:lastModifiedBy>
  <cp:revision>95</cp:revision>
  <dcterms:created xsi:type="dcterms:W3CDTF">2022-04-27T12:48:00Z</dcterms:created>
  <dcterms:modified xsi:type="dcterms:W3CDTF">2023-01-19T15:57:35Z</dcterms:modified>
</cp:coreProperties>
</file>