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9753600" cy="7315200"/>
  <p:notesSz cx="6858000" cy="9144000"/>
  <p:embeddedFontLst>
    <p:embeddedFont>
      <p:font typeface="Calibri" panose="020F0502020204030204" pitchFamily="34" charset="0"/>
      <p:regular r:id="rId6"/>
      <p:bold r:id="rId7"/>
      <p:italic r:id="rId8"/>
      <p:boldItalic r:id="rId9"/>
    </p:embeddedFont>
    <p:embeddedFont>
      <p:font typeface="Nexa Bold" panose="02000000000000000000" pitchFamily="2" charset="0"/>
      <p:bold r:id="rId10"/>
    </p:embeddedFont>
    <p:embeddedFont>
      <p:font typeface="Nexa Light" panose="02000000000000000000" pitchFamily="2" charset="0"/>
      <p:regular r:id="rId11"/>
    </p:embeddedFont>
    <p:embeddedFont>
      <p:font typeface="Raleway Bold" panose="020B0803030101060003" pitchFamily="34" charset="77"/>
      <p:regular r:id="rId12"/>
      <p:bold r:id="rId13"/>
    </p:embeddedFont>
    <p:embeddedFont>
      <p:font typeface="Roboto Condensed" panose="02000000000000000000" pitchFamily="2"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65" autoAdjust="0"/>
  </p:normalViewPr>
  <p:slideViewPr>
    <p:cSldViewPr>
      <p:cViewPr varScale="1">
        <p:scale>
          <a:sx n="98" d="100"/>
          <a:sy n="98" d="100"/>
        </p:scale>
        <p:origin x="185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7/7/23</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949" t="197" r="18343" b="23998"/>
          <a:stretch>
            <a:fillRect/>
          </a:stretch>
        </p:blipFill>
        <p:spPr>
          <a:xfrm>
            <a:off x="0" y="0"/>
            <a:ext cx="9753600" cy="7315200"/>
          </a:xfrm>
          <a:prstGeom prst="rect">
            <a:avLst/>
          </a:prstGeom>
        </p:spPr>
      </p:pic>
      <p:sp>
        <p:nvSpPr>
          <p:cNvPr id="3" name="TextBox 3"/>
          <p:cNvSpPr txBox="1"/>
          <p:nvPr/>
        </p:nvSpPr>
        <p:spPr>
          <a:xfrm>
            <a:off x="621650" y="2626422"/>
            <a:ext cx="8620125" cy="1617494"/>
          </a:xfrm>
          <a:prstGeom prst="rect">
            <a:avLst/>
          </a:prstGeom>
        </p:spPr>
        <p:txBody>
          <a:bodyPr lIns="0" tIns="0" rIns="0" bIns="0" rtlCol="0" anchor="t">
            <a:spAutoFit/>
          </a:bodyPr>
          <a:lstStyle/>
          <a:p>
            <a:pPr algn="ctr">
              <a:lnSpc>
                <a:spcPts val="13685"/>
              </a:lnSpc>
            </a:pPr>
            <a:r>
              <a:rPr lang="en-US" sz="9775">
                <a:solidFill>
                  <a:srgbClr val="4A4A4A"/>
                </a:solidFill>
                <a:latin typeface="Raleway Bold"/>
              </a:rPr>
              <a:t>MOMENTUM</a:t>
            </a:r>
          </a:p>
        </p:txBody>
      </p:sp>
      <p:sp>
        <p:nvSpPr>
          <p:cNvPr id="4" name="TextBox 4"/>
          <p:cNvSpPr txBox="1"/>
          <p:nvPr/>
        </p:nvSpPr>
        <p:spPr>
          <a:xfrm>
            <a:off x="634085" y="2186542"/>
            <a:ext cx="8612323" cy="786306"/>
          </a:xfrm>
          <a:prstGeom prst="rect">
            <a:avLst/>
          </a:prstGeom>
        </p:spPr>
        <p:txBody>
          <a:bodyPr lIns="0" tIns="0" rIns="0" bIns="0" rtlCol="0" anchor="t">
            <a:spAutoFit/>
          </a:bodyPr>
          <a:lstStyle/>
          <a:p>
            <a:pPr algn="ctr">
              <a:lnSpc>
                <a:spcPts val="6616"/>
              </a:lnSpc>
            </a:pPr>
            <a:r>
              <a:rPr lang="en-US" sz="4726">
                <a:solidFill>
                  <a:srgbClr val="4A4A4A"/>
                </a:solidFill>
                <a:latin typeface="Roboto Condensed"/>
              </a:rPr>
              <a:t>KEEPING THE</a:t>
            </a:r>
          </a:p>
        </p:txBody>
      </p:sp>
      <p:sp>
        <p:nvSpPr>
          <p:cNvPr id="5" name="TextBox 5"/>
          <p:cNvSpPr txBox="1"/>
          <p:nvPr/>
        </p:nvSpPr>
        <p:spPr>
          <a:xfrm>
            <a:off x="731522" y="4607192"/>
            <a:ext cx="8601075" cy="465256"/>
          </a:xfrm>
          <a:prstGeom prst="rect">
            <a:avLst/>
          </a:prstGeom>
        </p:spPr>
        <p:txBody>
          <a:bodyPr lIns="0" tIns="0" rIns="0" bIns="0" rtlCol="0" anchor="t">
            <a:spAutoFit/>
          </a:bodyPr>
          <a:lstStyle/>
          <a:p>
            <a:pPr algn="ctr">
              <a:lnSpc>
                <a:spcPts val="3937"/>
              </a:lnSpc>
            </a:pPr>
            <a:r>
              <a:rPr lang="en-US" sz="2812" dirty="0">
                <a:solidFill>
                  <a:srgbClr val="4A4A4A"/>
                </a:solidFill>
                <a:latin typeface="Roboto Condensed"/>
              </a:rPr>
              <a:t>-OVERCOMING &amp; PREVENTING DIVISION-</a:t>
            </a:r>
          </a:p>
        </p:txBody>
      </p:sp>
      <p:grpSp>
        <p:nvGrpSpPr>
          <p:cNvPr id="6" name="Group 6"/>
          <p:cNvGrpSpPr/>
          <p:nvPr/>
        </p:nvGrpSpPr>
        <p:grpSpPr>
          <a:xfrm>
            <a:off x="3738626" y="1929152"/>
            <a:ext cx="2403237" cy="362167"/>
            <a:chOff x="0" y="0"/>
            <a:chExt cx="20786229" cy="3133090"/>
          </a:xfrm>
        </p:grpSpPr>
        <p:sp>
          <p:nvSpPr>
            <p:cNvPr id="7" name="Freeform 7"/>
            <p:cNvSpPr/>
            <p:nvPr/>
          </p:nvSpPr>
          <p:spPr>
            <a:xfrm>
              <a:off x="0" y="0"/>
              <a:ext cx="20786229" cy="3133090"/>
            </a:xfrm>
            <a:custGeom>
              <a:avLst/>
              <a:gdLst/>
              <a:ahLst/>
              <a:cxnLst/>
              <a:rect l="l" t="t" r="r" b="b"/>
              <a:pathLst>
                <a:path w="20786229" h="3133090">
                  <a:moveTo>
                    <a:pt x="20786229" y="1565910"/>
                  </a:moveTo>
                  <a:lnTo>
                    <a:pt x="18531979" y="0"/>
                  </a:lnTo>
                  <a:lnTo>
                    <a:pt x="18531979" y="1088390"/>
                  </a:lnTo>
                  <a:lnTo>
                    <a:pt x="0" y="1088390"/>
                  </a:lnTo>
                  <a:lnTo>
                    <a:pt x="0" y="1986280"/>
                  </a:lnTo>
                  <a:lnTo>
                    <a:pt x="18531979" y="1986280"/>
                  </a:lnTo>
                  <a:lnTo>
                    <a:pt x="18531979" y="3133090"/>
                  </a:lnTo>
                  <a:close/>
                </a:path>
              </a:pathLst>
            </a:custGeom>
            <a:solidFill>
              <a:srgbClr val="4A4A4A"/>
            </a:solidFill>
          </p:spPr>
        </p:sp>
      </p:grpSp>
      <p:grpSp>
        <p:nvGrpSpPr>
          <p:cNvPr id="8" name="Group 8"/>
          <p:cNvGrpSpPr/>
          <p:nvPr/>
        </p:nvGrpSpPr>
        <p:grpSpPr>
          <a:xfrm>
            <a:off x="3738626" y="4130616"/>
            <a:ext cx="2403237" cy="362167"/>
            <a:chOff x="0" y="0"/>
            <a:chExt cx="20786229" cy="3133090"/>
          </a:xfrm>
        </p:grpSpPr>
        <p:sp>
          <p:nvSpPr>
            <p:cNvPr id="9" name="Freeform 9"/>
            <p:cNvSpPr/>
            <p:nvPr/>
          </p:nvSpPr>
          <p:spPr>
            <a:xfrm>
              <a:off x="0" y="0"/>
              <a:ext cx="20786229" cy="3133090"/>
            </a:xfrm>
            <a:custGeom>
              <a:avLst/>
              <a:gdLst/>
              <a:ahLst/>
              <a:cxnLst/>
              <a:rect l="l" t="t" r="r" b="b"/>
              <a:pathLst>
                <a:path w="20786229" h="3133090">
                  <a:moveTo>
                    <a:pt x="20786229" y="1565910"/>
                  </a:moveTo>
                  <a:lnTo>
                    <a:pt x="18531979" y="0"/>
                  </a:lnTo>
                  <a:lnTo>
                    <a:pt x="18531979" y="1088390"/>
                  </a:lnTo>
                  <a:lnTo>
                    <a:pt x="0" y="1088390"/>
                  </a:lnTo>
                  <a:lnTo>
                    <a:pt x="0" y="1986280"/>
                  </a:lnTo>
                  <a:lnTo>
                    <a:pt x="18531979" y="1986280"/>
                  </a:lnTo>
                  <a:lnTo>
                    <a:pt x="18531979" y="3133090"/>
                  </a:lnTo>
                  <a:close/>
                </a:path>
              </a:pathLst>
            </a:custGeom>
            <a:solidFill>
              <a:srgbClr val="4A4A4A"/>
            </a:solidFill>
          </p:spPr>
        </p:sp>
      </p:grpSp>
      <p:sp>
        <p:nvSpPr>
          <p:cNvPr id="12" name="TextBox 11">
            <a:extLst>
              <a:ext uri="{FF2B5EF4-FFF2-40B4-BE49-F238E27FC236}">
                <a16:creationId xmlns:a16="http://schemas.microsoft.com/office/drawing/2014/main" id="{520382AE-12A6-D661-F2B9-0E7DABEFF2B8}"/>
              </a:ext>
            </a:extLst>
          </p:cNvPr>
          <p:cNvSpPr txBox="1"/>
          <p:nvPr/>
        </p:nvSpPr>
        <p:spPr>
          <a:xfrm>
            <a:off x="1832887" y="5524696"/>
            <a:ext cx="6398340" cy="769441"/>
          </a:xfrm>
          <a:prstGeom prst="rect">
            <a:avLst/>
          </a:prstGeom>
          <a:solidFill>
            <a:schemeClr val="accent2"/>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4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Division is Distracting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949" t="197" r="18343" b="23998"/>
          <a:stretch>
            <a:fillRect/>
          </a:stretch>
        </p:blipFill>
        <p:spPr>
          <a:xfrm>
            <a:off x="0" y="-1"/>
            <a:ext cx="9753600" cy="7315201"/>
          </a:xfrm>
          <a:prstGeom prst="rect">
            <a:avLst/>
          </a:prstGeom>
        </p:spPr>
      </p:pic>
      <p:sp>
        <p:nvSpPr>
          <p:cNvPr id="3" name="TextBox 3"/>
          <p:cNvSpPr txBox="1"/>
          <p:nvPr/>
        </p:nvSpPr>
        <p:spPr>
          <a:xfrm>
            <a:off x="5486744" y="6033774"/>
            <a:ext cx="4090776" cy="767454"/>
          </a:xfrm>
          <a:prstGeom prst="rect">
            <a:avLst/>
          </a:prstGeom>
        </p:spPr>
        <p:txBody>
          <a:bodyPr lIns="0" tIns="0" rIns="0" bIns="0" rtlCol="0" anchor="t">
            <a:spAutoFit/>
          </a:bodyPr>
          <a:lstStyle/>
          <a:p>
            <a:pPr algn="ctr">
              <a:lnSpc>
                <a:spcPts val="6494"/>
              </a:lnSpc>
            </a:pPr>
            <a:r>
              <a:rPr lang="en-US" sz="4639" dirty="0">
                <a:solidFill>
                  <a:srgbClr val="FFFFFF"/>
                </a:solidFill>
                <a:latin typeface="Raleway Bold"/>
              </a:rPr>
              <a:t>MOMENTUM</a:t>
            </a:r>
          </a:p>
        </p:txBody>
      </p:sp>
      <p:sp>
        <p:nvSpPr>
          <p:cNvPr id="4" name="TextBox 4"/>
          <p:cNvSpPr txBox="1"/>
          <p:nvPr/>
        </p:nvSpPr>
        <p:spPr>
          <a:xfrm>
            <a:off x="5105802" y="5749174"/>
            <a:ext cx="4852661" cy="441275"/>
          </a:xfrm>
          <a:prstGeom prst="rect">
            <a:avLst/>
          </a:prstGeom>
        </p:spPr>
        <p:txBody>
          <a:bodyPr lIns="0" tIns="0" rIns="0" bIns="0" rtlCol="0" anchor="t">
            <a:spAutoFit/>
          </a:bodyPr>
          <a:lstStyle/>
          <a:p>
            <a:pPr algn="ctr">
              <a:lnSpc>
                <a:spcPts val="3728"/>
              </a:lnSpc>
            </a:pPr>
            <a:r>
              <a:rPr lang="en-US" sz="2663" dirty="0">
                <a:solidFill>
                  <a:srgbClr val="FFFFFF"/>
                </a:solidFill>
                <a:latin typeface="Roboto Condensed"/>
              </a:rPr>
              <a:t>KEEPING THE</a:t>
            </a:r>
          </a:p>
        </p:txBody>
      </p:sp>
      <p:grpSp>
        <p:nvGrpSpPr>
          <p:cNvPr id="5" name="Group 5"/>
          <p:cNvGrpSpPr/>
          <p:nvPr/>
        </p:nvGrpSpPr>
        <p:grpSpPr>
          <a:xfrm>
            <a:off x="6505900" y="6723661"/>
            <a:ext cx="2403237" cy="362167"/>
            <a:chOff x="0" y="0"/>
            <a:chExt cx="20786229" cy="3133090"/>
          </a:xfrm>
        </p:grpSpPr>
        <p:sp>
          <p:nvSpPr>
            <p:cNvPr id="6" name="Freeform 6"/>
            <p:cNvSpPr/>
            <p:nvPr/>
          </p:nvSpPr>
          <p:spPr>
            <a:xfrm>
              <a:off x="0" y="0"/>
              <a:ext cx="20786229" cy="3133090"/>
            </a:xfrm>
            <a:custGeom>
              <a:avLst/>
              <a:gdLst/>
              <a:ahLst/>
              <a:cxnLst/>
              <a:rect l="l" t="t" r="r" b="b"/>
              <a:pathLst>
                <a:path w="20786229" h="3133090">
                  <a:moveTo>
                    <a:pt x="20786229" y="1565910"/>
                  </a:moveTo>
                  <a:lnTo>
                    <a:pt x="18531979" y="0"/>
                  </a:lnTo>
                  <a:lnTo>
                    <a:pt x="18531979" y="1088390"/>
                  </a:lnTo>
                  <a:lnTo>
                    <a:pt x="0" y="1088390"/>
                  </a:lnTo>
                  <a:lnTo>
                    <a:pt x="0" y="1986280"/>
                  </a:lnTo>
                  <a:lnTo>
                    <a:pt x="18531979" y="1986280"/>
                  </a:lnTo>
                  <a:lnTo>
                    <a:pt x="18531979" y="3133090"/>
                  </a:lnTo>
                  <a:close/>
                </a:path>
              </a:pathLst>
            </a:custGeom>
            <a:solidFill>
              <a:srgbClr val="FFFFFF"/>
            </a:solidFill>
          </p:spPr>
        </p:sp>
      </p:grpSp>
      <p:sp>
        <p:nvSpPr>
          <p:cNvPr id="10" name="TextBox 9">
            <a:extLst>
              <a:ext uri="{FF2B5EF4-FFF2-40B4-BE49-F238E27FC236}">
                <a16:creationId xmlns:a16="http://schemas.microsoft.com/office/drawing/2014/main" id="{43AEA0E0-4F3E-FF14-623B-ECAA8B10A124}"/>
              </a:ext>
            </a:extLst>
          </p:cNvPr>
          <p:cNvSpPr txBox="1"/>
          <p:nvPr/>
        </p:nvSpPr>
        <p:spPr>
          <a:xfrm>
            <a:off x="569799" y="1545847"/>
            <a:ext cx="6364402" cy="892552"/>
          </a:xfrm>
          <a:prstGeom prst="rect">
            <a:avLst/>
          </a:prstGeom>
          <a:solidFill>
            <a:schemeClr val="accent2">
              <a:lumMod val="75000"/>
            </a:schemeClr>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28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 Love One Another</a:t>
            </a:r>
          </a:p>
          <a:p>
            <a:pPr algn="ctr"/>
            <a:r>
              <a:rPr lang="en-US" sz="2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-Category &amp; Command #1-</a:t>
            </a:r>
          </a:p>
        </p:txBody>
      </p:sp>
      <p:sp>
        <p:nvSpPr>
          <p:cNvPr id="13" name="TextBox 12">
            <a:extLst>
              <a:ext uri="{FF2B5EF4-FFF2-40B4-BE49-F238E27FC236}">
                <a16:creationId xmlns:a16="http://schemas.microsoft.com/office/drawing/2014/main" id="{57EC2E92-02E2-0F91-15A4-A3141A74CE63}"/>
              </a:ext>
            </a:extLst>
          </p:cNvPr>
          <p:cNvSpPr txBox="1"/>
          <p:nvPr/>
        </p:nvSpPr>
        <p:spPr>
          <a:xfrm>
            <a:off x="133350" y="821626"/>
            <a:ext cx="9486900" cy="646331"/>
          </a:xfrm>
          <a:prstGeom prst="rect">
            <a:avLst/>
          </a:prstGeom>
          <a:noFill/>
        </p:spPr>
        <p:txBody>
          <a:bodyPr wrap="square" rtlCol="0">
            <a:spAutoFit/>
          </a:bodyPr>
          <a:lstStyle/>
          <a:p>
            <a:r>
              <a:rPr lang="en-US" sz="3600" b="1" dirty="0">
                <a:solidFill>
                  <a:schemeClr val="bg1"/>
                </a:solidFill>
                <a:effectLst>
                  <a:glow rad="50800">
                    <a:schemeClr val="tx1">
                      <a:alpha val="40000"/>
                    </a:schemeClr>
                  </a:glow>
                </a:effectLst>
                <a:latin typeface="Nexa Bold" panose="02000000000000000000" pitchFamily="2" charset="0"/>
              </a:rPr>
              <a:t>The Solution: Living A </a:t>
            </a:r>
            <a:r>
              <a:rPr lang="en-US" sz="3600" b="1" i="1" dirty="0">
                <a:solidFill>
                  <a:schemeClr val="bg1"/>
                </a:solidFill>
                <a:effectLst>
                  <a:glow rad="50800">
                    <a:schemeClr val="tx1">
                      <a:alpha val="40000"/>
                    </a:schemeClr>
                  </a:glow>
                </a:effectLst>
                <a:latin typeface="Nexa Bold" panose="02000000000000000000" pitchFamily="2" charset="0"/>
              </a:rPr>
              <a:t>‘One Another’  </a:t>
            </a:r>
            <a:r>
              <a:rPr lang="en-US" sz="3600" b="1" dirty="0">
                <a:solidFill>
                  <a:schemeClr val="bg1"/>
                </a:solidFill>
                <a:effectLst>
                  <a:glow rad="50800">
                    <a:schemeClr val="tx1">
                      <a:alpha val="40000"/>
                    </a:schemeClr>
                  </a:glow>
                </a:effectLst>
                <a:latin typeface="Nexa Bold" panose="02000000000000000000" pitchFamily="2" charset="0"/>
              </a:rPr>
              <a:t>Life </a:t>
            </a:r>
          </a:p>
        </p:txBody>
      </p:sp>
      <p:sp>
        <p:nvSpPr>
          <p:cNvPr id="14" name="TextBox 13">
            <a:extLst>
              <a:ext uri="{FF2B5EF4-FFF2-40B4-BE49-F238E27FC236}">
                <a16:creationId xmlns:a16="http://schemas.microsoft.com/office/drawing/2014/main" id="{8777376A-22CA-FE34-3315-6ED2DB4CD95E}"/>
              </a:ext>
            </a:extLst>
          </p:cNvPr>
          <p:cNvSpPr txBox="1"/>
          <p:nvPr/>
        </p:nvSpPr>
        <p:spPr>
          <a:xfrm>
            <a:off x="558912" y="2529470"/>
            <a:ext cx="6375289" cy="892552"/>
          </a:xfrm>
          <a:prstGeom prst="rect">
            <a:avLst/>
          </a:prstGeom>
          <a:solidFill>
            <a:schemeClr val="accent2">
              <a:lumMod val="75000"/>
            </a:schemeClr>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28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Seek Unity With  One Another</a:t>
            </a:r>
          </a:p>
          <a:p>
            <a:pPr algn="ctr"/>
            <a:r>
              <a:rPr lang="en-US" sz="2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-Category &amp; Command #2-</a:t>
            </a:r>
          </a:p>
        </p:txBody>
      </p:sp>
      <p:sp>
        <p:nvSpPr>
          <p:cNvPr id="18" name="TextBox 17">
            <a:extLst>
              <a:ext uri="{FF2B5EF4-FFF2-40B4-BE49-F238E27FC236}">
                <a16:creationId xmlns:a16="http://schemas.microsoft.com/office/drawing/2014/main" id="{083AF16A-B2CF-1115-0AF8-4441FA8A3274}"/>
              </a:ext>
            </a:extLst>
          </p:cNvPr>
          <p:cNvSpPr txBox="1"/>
          <p:nvPr/>
        </p:nvSpPr>
        <p:spPr>
          <a:xfrm>
            <a:off x="508087" y="3697651"/>
            <a:ext cx="8401050" cy="1815882"/>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“34 A new commandment I give to you, that you love one another, even as I have loved you, that you also love one another ”</a:t>
            </a:r>
          </a:p>
          <a:p>
            <a:pPr algn="r"/>
            <a:r>
              <a:rPr lang="en-US" sz="2800" b="1" dirty="0">
                <a:latin typeface="Nexa Bold" panose="02000000000000000000" pitchFamily="2" charset="0"/>
              </a:rPr>
              <a:t>John 13:34</a:t>
            </a:r>
          </a:p>
        </p:txBody>
      </p:sp>
      <p:sp>
        <p:nvSpPr>
          <p:cNvPr id="19" name="TextBox 18">
            <a:extLst>
              <a:ext uri="{FF2B5EF4-FFF2-40B4-BE49-F238E27FC236}">
                <a16:creationId xmlns:a16="http://schemas.microsoft.com/office/drawing/2014/main" id="{FA2A679A-6BB6-CA1F-C639-2CF4FB58AE20}"/>
              </a:ext>
            </a:extLst>
          </p:cNvPr>
          <p:cNvSpPr txBox="1"/>
          <p:nvPr/>
        </p:nvSpPr>
        <p:spPr>
          <a:xfrm>
            <a:off x="142591" y="3952797"/>
            <a:ext cx="9053186" cy="1815882"/>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“22 Since you have in obedience to the truth purified your souls for a sincere love of the brethren, fervently love one another from the heart ”</a:t>
            </a:r>
          </a:p>
          <a:p>
            <a:pPr algn="r"/>
            <a:r>
              <a:rPr lang="en-US" sz="2800" b="1" dirty="0">
                <a:latin typeface="Nexa Bold" panose="02000000000000000000" pitchFamily="2" charset="0"/>
              </a:rPr>
              <a:t>1 Peter 1:22</a:t>
            </a:r>
          </a:p>
        </p:txBody>
      </p:sp>
      <p:sp>
        <p:nvSpPr>
          <p:cNvPr id="20" name="TextBox 19">
            <a:extLst>
              <a:ext uri="{FF2B5EF4-FFF2-40B4-BE49-F238E27FC236}">
                <a16:creationId xmlns:a16="http://schemas.microsoft.com/office/drawing/2014/main" id="{9D237F21-8940-ABE1-0F91-459278C12253}"/>
              </a:ext>
            </a:extLst>
          </p:cNvPr>
          <p:cNvSpPr txBox="1"/>
          <p:nvPr/>
        </p:nvSpPr>
        <p:spPr>
          <a:xfrm>
            <a:off x="383179" y="3861925"/>
            <a:ext cx="9053186" cy="1815882"/>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“12 and may the Lord cause you to increase and abound in love for one another, and for all people, just as we also do for you ”</a:t>
            </a:r>
          </a:p>
          <a:p>
            <a:pPr algn="r"/>
            <a:r>
              <a:rPr lang="en-US" sz="2800" b="1" dirty="0">
                <a:latin typeface="Nexa Bold" panose="02000000000000000000" pitchFamily="2" charset="0"/>
              </a:rPr>
              <a:t>1 Thessalonians 3:12</a:t>
            </a:r>
          </a:p>
        </p:txBody>
      </p:sp>
      <p:sp>
        <p:nvSpPr>
          <p:cNvPr id="21" name="TextBox 20">
            <a:extLst>
              <a:ext uri="{FF2B5EF4-FFF2-40B4-BE49-F238E27FC236}">
                <a16:creationId xmlns:a16="http://schemas.microsoft.com/office/drawing/2014/main" id="{14B2EB8D-3F2D-5DDB-0465-6B4718CC55E5}"/>
              </a:ext>
            </a:extLst>
          </p:cNvPr>
          <p:cNvSpPr txBox="1"/>
          <p:nvPr/>
        </p:nvSpPr>
        <p:spPr>
          <a:xfrm>
            <a:off x="285181" y="3732896"/>
            <a:ext cx="9053186" cy="1815882"/>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“50 Salt is good; but if the salt becomes </a:t>
            </a:r>
            <a:r>
              <a:rPr lang="en-US" sz="2800" dirty="0" err="1">
                <a:latin typeface="Nexa Light" panose="02000000000000000000" pitchFamily="2" charset="0"/>
              </a:rPr>
              <a:t>unsalty</a:t>
            </a:r>
            <a:r>
              <a:rPr lang="en-US" sz="2800" dirty="0">
                <a:latin typeface="Nexa Light" panose="02000000000000000000" pitchFamily="2" charset="0"/>
              </a:rPr>
              <a:t>, with what will you make it salty again? Have salt in yourselves and be at peace with one another ”</a:t>
            </a:r>
          </a:p>
          <a:p>
            <a:pPr algn="r"/>
            <a:r>
              <a:rPr lang="en-US" sz="2800" b="1" dirty="0">
                <a:latin typeface="Nexa Bold" panose="02000000000000000000" pitchFamily="2" charset="0"/>
              </a:rPr>
              <a:t>Mark 9:50</a:t>
            </a:r>
          </a:p>
        </p:txBody>
      </p:sp>
      <p:sp>
        <p:nvSpPr>
          <p:cNvPr id="22" name="TextBox 21">
            <a:extLst>
              <a:ext uri="{FF2B5EF4-FFF2-40B4-BE49-F238E27FC236}">
                <a16:creationId xmlns:a16="http://schemas.microsoft.com/office/drawing/2014/main" id="{FBC648A1-10A7-8EA1-8511-495DC13E5714}"/>
              </a:ext>
            </a:extLst>
          </p:cNvPr>
          <p:cNvSpPr txBox="1"/>
          <p:nvPr/>
        </p:nvSpPr>
        <p:spPr>
          <a:xfrm>
            <a:off x="262885" y="4332042"/>
            <a:ext cx="9053186" cy="954107"/>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“Seek good for one another ”</a:t>
            </a:r>
          </a:p>
          <a:p>
            <a:pPr algn="r"/>
            <a:r>
              <a:rPr lang="en-US" sz="2800" b="1" dirty="0">
                <a:latin typeface="Nexa Bold" panose="02000000000000000000" pitchFamily="2" charset="0"/>
              </a:rPr>
              <a:t>1 Thessalonians 5:15</a:t>
            </a:r>
          </a:p>
        </p:txBody>
      </p:sp>
      <p:sp>
        <p:nvSpPr>
          <p:cNvPr id="23" name="TextBox 22">
            <a:extLst>
              <a:ext uri="{FF2B5EF4-FFF2-40B4-BE49-F238E27FC236}">
                <a16:creationId xmlns:a16="http://schemas.microsoft.com/office/drawing/2014/main" id="{C8459F7D-7D1D-1199-7E93-64B46EE7A00E}"/>
              </a:ext>
            </a:extLst>
          </p:cNvPr>
          <p:cNvSpPr txBox="1"/>
          <p:nvPr/>
        </p:nvSpPr>
        <p:spPr>
          <a:xfrm>
            <a:off x="285181" y="3544238"/>
            <a:ext cx="9053186" cy="2246769"/>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“10 I appeal to you, brothers and sisters, in the name of our Lord Jesus Christ, that all of you agree with one another in what you say and that there be no divisions among you, but that you be perfectly united in mind and thought ”           </a:t>
            </a:r>
            <a:r>
              <a:rPr lang="en-US" sz="2800" b="1" dirty="0">
                <a:latin typeface="Nexa Bold" panose="02000000000000000000" pitchFamily="2" charset="0"/>
              </a:rPr>
              <a:t>1 Corinthians 1:10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xit" presetSubtype="4" fill="hold" grpId="1" nodeType="withEffect">
                                  <p:stCondLst>
                                    <p:cond delay="0"/>
                                  </p:stCondLst>
                                  <p:childTnLst>
                                    <p:animEffect transition="out" filter="wipe(down)">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xit" presetSubtype="4" fill="hold" grpId="1" nodeType="withEffect">
                                  <p:stCondLst>
                                    <p:cond delay="0"/>
                                  </p:stCondLst>
                                  <p:childTnLst>
                                    <p:animEffect transition="out" filter="wipe(down)">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xit" presetSubtype="4" fill="hold" grpId="1" nodeType="withEffect">
                                  <p:stCondLst>
                                    <p:cond delay="0"/>
                                  </p:stCondLst>
                                  <p:childTnLst>
                                    <p:animEffect transition="out" filter="wipe(down)">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22" presetClass="exit" presetSubtype="4" fill="hold" grpId="1" nodeType="withEffect">
                                  <p:stCondLst>
                                    <p:cond delay="0"/>
                                  </p:stCondLst>
                                  <p:childTnLst>
                                    <p:animEffect transition="out" filter="wipe(down)">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par>
                                <p:cTn id="55" presetID="22" presetClass="exit" presetSubtype="4" fill="hold" grpId="1" nodeType="withEffect">
                                  <p:stCondLst>
                                    <p:cond delay="0"/>
                                  </p:stCondLst>
                                  <p:childTnLst>
                                    <p:animEffect transition="out" filter="wipe(down)">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2" nodeType="clickEffect">
                                  <p:stCondLst>
                                    <p:cond delay="0"/>
                                  </p:stCondLst>
                                  <p:childTnLst>
                                    <p:animEffect transition="out" filter="wipe(down)">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P spid="18" grpId="1" animBg="1"/>
      <p:bldP spid="19" grpId="0" animBg="1"/>
      <p:bldP spid="19" grpId="1" animBg="1"/>
      <p:bldP spid="20" grpId="0" animBg="1"/>
      <p:bldP spid="20" grpId="1" animBg="1"/>
      <p:bldP spid="20" grpId="2" animBg="1"/>
      <p:bldP spid="21" grpId="0" animBg="1"/>
      <p:bldP spid="21" grpId="1" animBg="1"/>
      <p:bldP spid="22" grpId="0" animBg="1"/>
      <p:bldP spid="22" grpId="1"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949" t="197" r="18343" b="23998"/>
          <a:stretch>
            <a:fillRect/>
          </a:stretch>
        </p:blipFill>
        <p:spPr>
          <a:xfrm>
            <a:off x="0" y="0"/>
            <a:ext cx="9753600" cy="7315200"/>
          </a:xfrm>
          <a:prstGeom prst="rect">
            <a:avLst/>
          </a:prstGeom>
        </p:spPr>
      </p:pic>
      <p:sp>
        <p:nvSpPr>
          <p:cNvPr id="3" name="TextBox 3"/>
          <p:cNvSpPr txBox="1"/>
          <p:nvPr/>
        </p:nvSpPr>
        <p:spPr>
          <a:xfrm>
            <a:off x="5486744" y="6031208"/>
            <a:ext cx="4090776" cy="767454"/>
          </a:xfrm>
          <a:prstGeom prst="rect">
            <a:avLst/>
          </a:prstGeom>
        </p:spPr>
        <p:txBody>
          <a:bodyPr lIns="0" tIns="0" rIns="0" bIns="0" rtlCol="0" anchor="t">
            <a:spAutoFit/>
          </a:bodyPr>
          <a:lstStyle/>
          <a:p>
            <a:pPr algn="ctr">
              <a:lnSpc>
                <a:spcPts val="6494"/>
              </a:lnSpc>
            </a:pPr>
            <a:r>
              <a:rPr lang="en-US" sz="4639" dirty="0">
                <a:solidFill>
                  <a:srgbClr val="FFFFFF"/>
                </a:solidFill>
                <a:latin typeface="Raleway Bold"/>
              </a:rPr>
              <a:t>MOMENTUM</a:t>
            </a:r>
          </a:p>
        </p:txBody>
      </p:sp>
      <p:sp>
        <p:nvSpPr>
          <p:cNvPr id="4" name="TextBox 4"/>
          <p:cNvSpPr txBox="1"/>
          <p:nvPr/>
        </p:nvSpPr>
        <p:spPr>
          <a:xfrm>
            <a:off x="5105802" y="5764822"/>
            <a:ext cx="4852661" cy="441275"/>
          </a:xfrm>
          <a:prstGeom prst="rect">
            <a:avLst/>
          </a:prstGeom>
        </p:spPr>
        <p:txBody>
          <a:bodyPr lIns="0" tIns="0" rIns="0" bIns="0" rtlCol="0" anchor="t">
            <a:spAutoFit/>
          </a:bodyPr>
          <a:lstStyle/>
          <a:p>
            <a:pPr algn="ctr">
              <a:lnSpc>
                <a:spcPts val="3728"/>
              </a:lnSpc>
            </a:pPr>
            <a:r>
              <a:rPr lang="en-US" sz="2663" dirty="0">
                <a:solidFill>
                  <a:srgbClr val="FFFFFF"/>
                </a:solidFill>
                <a:latin typeface="Roboto Condensed"/>
              </a:rPr>
              <a:t>KEEPING THE</a:t>
            </a:r>
          </a:p>
        </p:txBody>
      </p:sp>
      <p:grpSp>
        <p:nvGrpSpPr>
          <p:cNvPr id="5" name="Group 5"/>
          <p:cNvGrpSpPr/>
          <p:nvPr/>
        </p:nvGrpSpPr>
        <p:grpSpPr>
          <a:xfrm>
            <a:off x="6477000" y="6761912"/>
            <a:ext cx="2403237" cy="362167"/>
            <a:chOff x="0" y="0"/>
            <a:chExt cx="20786229" cy="3133090"/>
          </a:xfrm>
        </p:grpSpPr>
        <p:sp>
          <p:nvSpPr>
            <p:cNvPr id="6" name="Freeform 6"/>
            <p:cNvSpPr/>
            <p:nvPr/>
          </p:nvSpPr>
          <p:spPr>
            <a:xfrm>
              <a:off x="0" y="0"/>
              <a:ext cx="20786229" cy="3133090"/>
            </a:xfrm>
            <a:custGeom>
              <a:avLst/>
              <a:gdLst/>
              <a:ahLst/>
              <a:cxnLst/>
              <a:rect l="l" t="t" r="r" b="b"/>
              <a:pathLst>
                <a:path w="20786229" h="3133090">
                  <a:moveTo>
                    <a:pt x="20786229" y="1565910"/>
                  </a:moveTo>
                  <a:lnTo>
                    <a:pt x="18531979" y="0"/>
                  </a:lnTo>
                  <a:lnTo>
                    <a:pt x="18531979" y="1088390"/>
                  </a:lnTo>
                  <a:lnTo>
                    <a:pt x="0" y="1088390"/>
                  </a:lnTo>
                  <a:lnTo>
                    <a:pt x="0" y="1986280"/>
                  </a:lnTo>
                  <a:lnTo>
                    <a:pt x="18531979" y="1986280"/>
                  </a:lnTo>
                  <a:lnTo>
                    <a:pt x="18531979" y="3133090"/>
                  </a:lnTo>
                  <a:close/>
                </a:path>
              </a:pathLst>
            </a:custGeom>
            <a:solidFill>
              <a:srgbClr val="FFFFFF"/>
            </a:solidFill>
          </p:spPr>
        </p:sp>
      </p:grpSp>
      <p:sp>
        <p:nvSpPr>
          <p:cNvPr id="10" name="TextBox 9">
            <a:extLst>
              <a:ext uri="{FF2B5EF4-FFF2-40B4-BE49-F238E27FC236}">
                <a16:creationId xmlns:a16="http://schemas.microsoft.com/office/drawing/2014/main" id="{43AEA0E0-4F3E-FF14-623B-ECAA8B10A124}"/>
              </a:ext>
            </a:extLst>
          </p:cNvPr>
          <p:cNvSpPr txBox="1"/>
          <p:nvPr/>
        </p:nvSpPr>
        <p:spPr>
          <a:xfrm>
            <a:off x="602456" y="1149739"/>
            <a:ext cx="6364402" cy="892552"/>
          </a:xfrm>
          <a:prstGeom prst="rect">
            <a:avLst/>
          </a:prstGeom>
          <a:solidFill>
            <a:schemeClr val="accent2">
              <a:lumMod val="75000"/>
            </a:schemeClr>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28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 Edify One Another</a:t>
            </a:r>
          </a:p>
          <a:p>
            <a:pPr algn="ctr"/>
            <a:r>
              <a:rPr lang="en-US" sz="2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-Category &amp; Command #3-</a:t>
            </a:r>
          </a:p>
        </p:txBody>
      </p:sp>
      <p:sp>
        <p:nvSpPr>
          <p:cNvPr id="13" name="TextBox 12">
            <a:extLst>
              <a:ext uri="{FF2B5EF4-FFF2-40B4-BE49-F238E27FC236}">
                <a16:creationId xmlns:a16="http://schemas.microsoft.com/office/drawing/2014/main" id="{57EC2E92-02E2-0F91-15A4-A3141A74CE63}"/>
              </a:ext>
            </a:extLst>
          </p:cNvPr>
          <p:cNvSpPr txBox="1"/>
          <p:nvPr/>
        </p:nvSpPr>
        <p:spPr>
          <a:xfrm>
            <a:off x="90620" y="457677"/>
            <a:ext cx="9486900" cy="646331"/>
          </a:xfrm>
          <a:prstGeom prst="rect">
            <a:avLst/>
          </a:prstGeom>
          <a:noFill/>
        </p:spPr>
        <p:txBody>
          <a:bodyPr wrap="square" rtlCol="0">
            <a:spAutoFit/>
          </a:bodyPr>
          <a:lstStyle/>
          <a:p>
            <a:r>
              <a:rPr lang="en-US" sz="3600" b="1" dirty="0">
                <a:solidFill>
                  <a:schemeClr val="bg1"/>
                </a:solidFill>
                <a:effectLst>
                  <a:glow rad="50800">
                    <a:schemeClr val="tx1">
                      <a:alpha val="40000"/>
                    </a:schemeClr>
                  </a:glow>
                </a:effectLst>
                <a:latin typeface="Nexa Bold" panose="02000000000000000000" pitchFamily="2" charset="0"/>
              </a:rPr>
              <a:t>The Solution: Living A </a:t>
            </a:r>
            <a:r>
              <a:rPr lang="en-US" sz="3600" b="1" i="1" dirty="0">
                <a:solidFill>
                  <a:schemeClr val="bg1"/>
                </a:solidFill>
                <a:effectLst>
                  <a:glow rad="50800">
                    <a:schemeClr val="tx1">
                      <a:alpha val="40000"/>
                    </a:schemeClr>
                  </a:glow>
                </a:effectLst>
                <a:latin typeface="Nexa Bold" panose="02000000000000000000" pitchFamily="2" charset="0"/>
              </a:rPr>
              <a:t>‘One Another’  </a:t>
            </a:r>
            <a:r>
              <a:rPr lang="en-US" sz="3600" b="1" dirty="0">
                <a:solidFill>
                  <a:schemeClr val="bg1"/>
                </a:solidFill>
                <a:effectLst>
                  <a:glow rad="50800">
                    <a:schemeClr val="tx1">
                      <a:alpha val="40000"/>
                    </a:schemeClr>
                  </a:glow>
                </a:effectLst>
                <a:latin typeface="Nexa Bold" panose="02000000000000000000" pitchFamily="2" charset="0"/>
              </a:rPr>
              <a:t>Life </a:t>
            </a:r>
          </a:p>
        </p:txBody>
      </p:sp>
      <p:sp>
        <p:nvSpPr>
          <p:cNvPr id="14" name="TextBox 13">
            <a:extLst>
              <a:ext uri="{FF2B5EF4-FFF2-40B4-BE49-F238E27FC236}">
                <a16:creationId xmlns:a16="http://schemas.microsoft.com/office/drawing/2014/main" id="{8777376A-22CA-FE34-3315-6ED2DB4CD95E}"/>
              </a:ext>
            </a:extLst>
          </p:cNvPr>
          <p:cNvSpPr txBox="1"/>
          <p:nvPr/>
        </p:nvSpPr>
        <p:spPr>
          <a:xfrm>
            <a:off x="602456" y="2164364"/>
            <a:ext cx="6375289" cy="892552"/>
          </a:xfrm>
          <a:prstGeom prst="rect">
            <a:avLst/>
          </a:prstGeom>
          <a:solidFill>
            <a:schemeClr val="accent2">
              <a:lumMod val="75000"/>
            </a:schemeClr>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28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Serve One Another</a:t>
            </a:r>
          </a:p>
          <a:p>
            <a:pPr algn="ctr"/>
            <a:r>
              <a:rPr lang="en-US" sz="2400" dirty="0">
                <a:solidFill>
                  <a:schemeClr val="bg1"/>
                </a:solidFill>
                <a:effectLst>
                  <a:outerShdw blurRad="38100" dist="38100" dir="2700000" algn="tl">
                    <a:srgbClr val="000000">
                      <a:alpha val="43137"/>
                    </a:srgbClr>
                  </a:outerShdw>
                </a:effectLst>
                <a:latin typeface="Nexa Light" panose="02000000000000000000" pitchFamily="2" charset="0"/>
                <a:cs typeface="Poppins" panose="00000500000000000000" pitchFamily="50" charset="0"/>
              </a:rPr>
              <a:t>-Category &amp; Command #4-</a:t>
            </a:r>
          </a:p>
        </p:txBody>
      </p:sp>
      <p:sp>
        <p:nvSpPr>
          <p:cNvPr id="15" name="TextBox 14">
            <a:extLst>
              <a:ext uri="{FF2B5EF4-FFF2-40B4-BE49-F238E27FC236}">
                <a16:creationId xmlns:a16="http://schemas.microsoft.com/office/drawing/2014/main" id="{04D239A7-3F08-B242-6AD0-4A3F18008196}"/>
              </a:ext>
            </a:extLst>
          </p:cNvPr>
          <p:cNvSpPr txBox="1"/>
          <p:nvPr/>
        </p:nvSpPr>
        <p:spPr>
          <a:xfrm>
            <a:off x="695869" y="3392641"/>
            <a:ext cx="8401050" cy="2246769"/>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“25 not forsaking our own assembling together, as is the habit of some, but encouraging one another; and all the more as you see the day drawing near ”</a:t>
            </a:r>
          </a:p>
          <a:p>
            <a:pPr algn="r"/>
            <a:r>
              <a:rPr lang="en-US" sz="2800" b="1" dirty="0">
                <a:latin typeface="Nexa Bold" panose="02000000000000000000" pitchFamily="2" charset="0"/>
              </a:rPr>
              <a:t>Hebrews 10:25</a:t>
            </a:r>
          </a:p>
        </p:txBody>
      </p:sp>
      <p:sp>
        <p:nvSpPr>
          <p:cNvPr id="7" name="TextBox 6">
            <a:extLst>
              <a:ext uri="{FF2B5EF4-FFF2-40B4-BE49-F238E27FC236}">
                <a16:creationId xmlns:a16="http://schemas.microsoft.com/office/drawing/2014/main" id="{357604E4-17C5-C467-5F5B-05753288C509}"/>
              </a:ext>
            </a:extLst>
          </p:cNvPr>
          <p:cNvSpPr txBox="1"/>
          <p:nvPr/>
        </p:nvSpPr>
        <p:spPr>
          <a:xfrm>
            <a:off x="408947" y="3308220"/>
            <a:ext cx="8974893" cy="2677656"/>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“16 Let the word of Christ richly dwell within you, with all wisdom teaching and admonishing one another with psalms and hymns and spiritual songs, singing with thankfulness in your hearts to God ”</a:t>
            </a:r>
          </a:p>
          <a:p>
            <a:pPr algn="r"/>
            <a:r>
              <a:rPr lang="en-US" sz="2800" b="1" dirty="0">
                <a:latin typeface="Nexa Bold" panose="02000000000000000000" pitchFamily="2" charset="0"/>
              </a:rPr>
              <a:t>Colossians 3:16</a:t>
            </a:r>
          </a:p>
        </p:txBody>
      </p:sp>
      <p:sp>
        <p:nvSpPr>
          <p:cNvPr id="8" name="TextBox 7">
            <a:extLst>
              <a:ext uri="{FF2B5EF4-FFF2-40B4-BE49-F238E27FC236}">
                <a16:creationId xmlns:a16="http://schemas.microsoft.com/office/drawing/2014/main" id="{F48BC0CD-4CA1-FCF9-2A77-F682947C4E17}"/>
              </a:ext>
            </a:extLst>
          </p:cNvPr>
          <p:cNvSpPr txBox="1"/>
          <p:nvPr/>
        </p:nvSpPr>
        <p:spPr>
          <a:xfrm>
            <a:off x="263339" y="3450952"/>
            <a:ext cx="8974893" cy="1815882"/>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“13 You, my brothers and sisters, were called to be free. But do not use your freedom to indulge the flesh; rather, serve one another humbly in love ”</a:t>
            </a:r>
          </a:p>
          <a:p>
            <a:pPr algn="r"/>
            <a:r>
              <a:rPr lang="en-US" sz="2800" b="1" dirty="0">
                <a:latin typeface="Nexa Bold" panose="02000000000000000000" pitchFamily="2" charset="0"/>
              </a:rPr>
              <a:t>Galatians 5:13</a:t>
            </a:r>
          </a:p>
        </p:txBody>
      </p:sp>
      <p:sp>
        <p:nvSpPr>
          <p:cNvPr id="9" name="TextBox 8">
            <a:extLst>
              <a:ext uri="{FF2B5EF4-FFF2-40B4-BE49-F238E27FC236}">
                <a16:creationId xmlns:a16="http://schemas.microsoft.com/office/drawing/2014/main" id="{2C6F294F-A6CA-F228-C59A-AFCBAD9C554C}"/>
              </a:ext>
            </a:extLst>
          </p:cNvPr>
          <p:cNvSpPr txBox="1"/>
          <p:nvPr/>
        </p:nvSpPr>
        <p:spPr>
          <a:xfrm>
            <a:off x="122027" y="3865339"/>
            <a:ext cx="8974893" cy="1384995"/>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“14 If I then, the Lord and the Teacher, washed your feet, you also ought to wash one another’s feet ”</a:t>
            </a:r>
          </a:p>
          <a:p>
            <a:pPr algn="r"/>
            <a:r>
              <a:rPr lang="en-US" sz="2800" b="1" dirty="0">
                <a:latin typeface="Nexa Bold" panose="02000000000000000000" pitchFamily="2" charset="0"/>
              </a:rPr>
              <a:t>John 13:14</a:t>
            </a:r>
          </a:p>
        </p:txBody>
      </p:sp>
      <p:sp>
        <p:nvSpPr>
          <p:cNvPr id="11" name="TextBox 10">
            <a:extLst>
              <a:ext uri="{FF2B5EF4-FFF2-40B4-BE49-F238E27FC236}">
                <a16:creationId xmlns:a16="http://schemas.microsoft.com/office/drawing/2014/main" id="{1B8767A9-904E-DD1E-4188-CE709AEE5149}"/>
              </a:ext>
            </a:extLst>
          </p:cNvPr>
          <p:cNvSpPr txBox="1"/>
          <p:nvPr/>
        </p:nvSpPr>
        <p:spPr>
          <a:xfrm>
            <a:off x="263339" y="3573072"/>
            <a:ext cx="8974893" cy="2246769"/>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800" dirty="0">
                <a:latin typeface="Nexa Light" panose="02000000000000000000" pitchFamily="2" charset="0"/>
              </a:rPr>
              <a:t>“3 Do nothing from selfishness or empty conceit, but with humility of mind regard one another as more important than yourselves; 4 do not merely look out for your own personal interests, but also for the interests of others. ”                        </a:t>
            </a:r>
            <a:r>
              <a:rPr lang="en-US" sz="2800" b="1" dirty="0">
                <a:latin typeface="Nexa Bold" panose="02000000000000000000" pitchFamily="2" charset="0"/>
              </a:rPr>
              <a:t>Philippians 2:3-4</a:t>
            </a:r>
          </a:p>
        </p:txBody>
      </p:sp>
    </p:spTree>
    <p:extLst>
      <p:ext uri="{BB962C8B-B14F-4D97-AF65-F5344CB8AC3E}">
        <p14:creationId xmlns:p14="http://schemas.microsoft.com/office/powerpoint/2010/main" val="20386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xit" presetSubtype="4" fill="hold" grpId="1" nodeType="withEffect">
                                  <p:stCondLst>
                                    <p:cond delay="0"/>
                                  </p:stCondLst>
                                  <p:childTnLst>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xit" presetSubtype="4" fill="hold" grpId="1" nodeType="withEffect">
                                  <p:stCondLst>
                                    <p:cond delay="0"/>
                                  </p:stCondLst>
                                  <p:childTnLst>
                                    <p:animEffect transition="out" filter="wipe(down)">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par>
                                <p:cTn id="39" presetID="22" presetClass="exit" presetSubtype="4" fill="hold" grpId="1" nodeType="withEffect">
                                  <p:stCondLst>
                                    <p:cond delay="0"/>
                                  </p:stCondLst>
                                  <p:childTnLst>
                                    <p:animEffect transition="out" filter="wipe(down)">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xit" presetSubtype="4" fill="hold" grpId="1" nodeType="withEffect">
                                  <p:stCondLst>
                                    <p:cond delay="0"/>
                                  </p:stCondLst>
                                  <p:childTnLst>
                                    <p:animEffect transition="out" filter="wipe(down)">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5" grpId="1" animBg="1"/>
      <p:bldP spid="7" grpId="0" animBg="1"/>
      <p:bldP spid="7" grpId="1" animBg="1"/>
      <p:bldP spid="8" grpId="0" animBg="1"/>
      <p:bldP spid="8" grpId="1" animBg="1"/>
      <p:bldP spid="9" grpId="0" animBg="1"/>
      <p:bldP spid="9" grpId="1"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949" t="197" r="18343" b="23998"/>
          <a:stretch>
            <a:fillRect/>
          </a:stretch>
        </p:blipFill>
        <p:spPr>
          <a:xfrm>
            <a:off x="0" y="0"/>
            <a:ext cx="9753600" cy="7315200"/>
          </a:xfrm>
          <a:prstGeom prst="rect">
            <a:avLst/>
          </a:prstGeom>
        </p:spPr>
      </p:pic>
      <p:sp>
        <p:nvSpPr>
          <p:cNvPr id="3" name="TextBox 3"/>
          <p:cNvSpPr txBox="1"/>
          <p:nvPr/>
        </p:nvSpPr>
        <p:spPr>
          <a:xfrm>
            <a:off x="5480648" y="5983420"/>
            <a:ext cx="4090776" cy="767454"/>
          </a:xfrm>
          <a:prstGeom prst="rect">
            <a:avLst/>
          </a:prstGeom>
        </p:spPr>
        <p:txBody>
          <a:bodyPr lIns="0" tIns="0" rIns="0" bIns="0" rtlCol="0" anchor="t">
            <a:spAutoFit/>
          </a:bodyPr>
          <a:lstStyle/>
          <a:p>
            <a:pPr algn="ctr">
              <a:lnSpc>
                <a:spcPts val="6494"/>
              </a:lnSpc>
            </a:pPr>
            <a:r>
              <a:rPr lang="en-US" sz="4639" dirty="0">
                <a:solidFill>
                  <a:srgbClr val="FFFFFF"/>
                </a:solidFill>
                <a:latin typeface="Raleway Bold"/>
              </a:rPr>
              <a:t>MOMENTUM</a:t>
            </a:r>
          </a:p>
        </p:txBody>
      </p:sp>
      <p:sp>
        <p:nvSpPr>
          <p:cNvPr id="4" name="TextBox 4"/>
          <p:cNvSpPr txBox="1"/>
          <p:nvPr/>
        </p:nvSpPr>
        <p:spPr>
          <a:xfrm>
            <a:off x="5105802" y="5715355"/>
            <a:ext cx="4852661" cy="441275"/>
          </a:xfrm>
          <a:prstGeom prst="rect">
            <a:avLst/>
          </a:prstGeom>
        </p:spPr>
        <p:txBody>
          <a:bodyPr lIns="0" tIns="0" rIns="0" bIns="0" rtlCol="0" anchor="t">
            <a:spAutoFit/>
          </a:bodyPr>
          <a:lstStyle/>
          <a:p>
            <a:pPr algn="ctr">
              <a:lnSpc>
                <a:spcPts val="3728"/>
              </a:lnSpc>
            </a:pPr>
            <a:r>
              <a:rPr lang="en-US" sz="2663" dirty="0">
                <a:solidFill>
                  <a:srgbClr val="FFFFFF"/>
                </a:solidFill>
                <a:latin typeface="Roboto Condensed"/>
              </a:rPr>
              <a:t>KEEPING THE</a:t>
            </a:r>
          </a:p>
        </p:txBody>
      </p:sp>
      <p:grpSp>
        <p:nvGrpSpPr>
          <p:cNvPr id="5" name="Group 5"/>
          <p:cNvGrpSpPr/>
          <p:nvPr/>
        </p:nvGrpSpPr>
        <p:grpSpPr>
          <a:xfrm>
            <a:off x="6469198" y="6750874"/>
            <a:ext cx="2403237" cy="362167"/>
            <a:chOff x="0" y="0"/>
            <a:chExt cx="20786229" cy="3133090"/>
          </a:xfrm>
        </p:grpSpPr>
        <p:sp>
          <p:nvSpPr>
            <p:cNvPr id="6" name="Freeform 6"/>
            <p:cNvSpPr/>
            <p:nvPr/>
          </p:nvSpPr>
          <p:spPr>
            <a:xfrm>
              <a:off x="0" y="0"/>
              <a:ext cx="20786229" cy="3133090"/>
            </a:xfrm>
            <a:custGeom>
              <a:avLst/>
              <a:gdLst/>
              <a:ahLst/>
              <a:cxnLst/>
              <a:rect l="l" t="t" r="r" b="b"/>
              <a:pathLst>
                <a:path w="20786229" h="3133090">
                  <a:moveTo>
                    <a:pt x="20786229" y="1565910"/>
                  </a:moveTo>
                  <a:lnTo>
                    <a:pt x="18531979" y="0"/>
                  </a:lnTo>
                  <a:lnTo>
                    <a:pt x="18531979" y="1088390"/>
                  </a:lnTo>
                  <a:lnTo>
                    <a:pt x="0" y="1088390"/>
                  </a:lnTo>
                  <a:lnTo>
                    <a:pt x="0" y="1986280"/>
                  </a:lnTo>
                  <a:lnTo>
                    <a:pt x="18531979" y="1986280"/>
                  </a:lnTo>
                  <a:lnTo>
                    <a:pt x="18531979" y="3133090"/>
                  </a:lnTo>
                  <a:close/>
                </a:path>
              </a:pathLst>
            </a:custGeom>
            <a:solidFill>
              <a:srgbClr val="FFFFFF"/>
            </a:solidFill>
          </p:spPr>
        </p:sp>
      </p:grpSp>
      <p:sp>
        <p:nvSpPr>
          <p:cNvPr id="13" name="TextBox 12">
            <a:extLst>
              <a:ext uri="{FF2B5EF4-FFF2-40B4-BE49-F238E27FC236}">
                <a16:creationId xmlns:a16="http://schemas.microsoft.com/office/drawing/2014/main" id="{57EC2E92-02E2-0F91-15A4-A3141A74CE63}"/>
              </a:ext>
            </a:extLst>
          </p:cNvPr>
          <p:cNvSpPr txBox="1"/>
          <p:nvPr/>
        </p:nvSpPr>
        <p:spPr>
          <a:xfrm>
            <a:off x="90621" y="453198"/>
            <a:ext cx="9486900" cy="646331"/>
          </a:xfrm>
          <a:prstGeom prst="rect">
            <a:avLst/>
          </a:prstGeom>
          <a:noFill/>
        </p:spPr>
        <p:txBody>
          <a:bodyPr wrap="square" rtlCol="0">
            <a:spAutoFit/>
          </a:bodyPr>
          <a:lstStyle/>
          <a:p>
            <a:r>
              <a:rPr lang="en-US" sz="3600" b="1" dirty="0">
                <a:solidFill>
                  <a:schemeClr val="bg1"/>
                </a:solidFill>
                <a:effectLst>
                  <a:glow rad="50800">
                    <a:schemeClr val="tx1">
                      <a:alpha val="40000"/>
                    </a:schemeClr>
                  </a:glow>
                </a:effectLst>
                <a:latin typeface="Nexa Bold" panose="02000000000000000000" pitchFamily="2" charset="0"/>
              </a:rPr>
              <a:t>The Reality: </a:t>
            </a:r>
            <a:r>
              <a:rPr lang="en-US" sz="3600" b="1" i="1" dirty="0">
                <a:solidFill>
                  <a:schemeClr val="bg1"/>
                </a:solidFill>
                <a:effectLst>
                  <a:glow rad="50800">
                    <a:schemeClr val="tx1">
                      <a:alpha val="40000"/>
                    </a:schemeClr>
                  </a:glow>
                </a:effectLst>
                <a:latin typeface="Nexa Bold" panose="02000000000000000000" pitchFamily="2" charset="0"/>
              </a:rPr>
              <a:t>‘A One Another’  </a:t>
            </a:r>
            <a:r>
              <a:rPr lang="en-US" sz="3600" b="1" dirty="0">
                <a:solidFill>
                  <a:schemeClr val="bg1"/>
                </a:solidFill>
                <a:effectLst>
                  <a:glow rad="50800">
                    <a:schemeClr val="tx1">
                      <a:alpha val="40000"/>
                    </a:schemeClr>
                  </a:glow>
                </a:effectLst>
                <a:latin typeface="Nexa Bold" panose="02000000000000000000" pitchFamily="2" charset="0"/>
              </a:rPr>
              <a:t>Life Is Hard </a:t>
            </a:r>
          </a:p>
        </p:txBody>
      </p:sp>
      <p:sp>
        <p:nvSpPr>
          <p:cNvPr id="8" name="TextBox 7">
            <a:extLst>
              <a:ext uri="{FF2B5EF4-FFF2-40B4-BE49-F238E27FC236}">
                <a16:creationId xmlns:a16="http://schemas.microsoft.com/office/drawing/2014/main" id="{F48BC0CD-4CA1-FCF9-2A77-F682947C4E17}"/>
              </a:ext>
            </a:extLst>
          </p:cNvPr>
          <p:cNvSpPr txBox="1"/>
          <p:nvPr/>
        </p:nvSpPr>
        <p:spPr>
          <a:xfrm>
            <a:off x="346625" y="1843954"/>
            <a:ext cx="8974893" cy="3970318"/>
          </a:xfrm>
          <a:prstGeom prst="rect">
            <a:avLst/>
          </a:prstGeom>
          <a:solidFill>
            <a:schemeClr val="dk1">
              <a:alpha val="6588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3200" dirty="0">
                <a:latin typeface="Nexa Light" panose="02000000000000000000" pitchFamily="2" charset="0"/>
              </a:rPr>
              <a:t>“Therefore I, the prisoner of the Lord, implore you to walk in a manner worthy of the calling with which you have been called, 2 with all humility and gentleness, with patience, showing tolerance for one another in love, 3 being diligent to preserve the unity of the Spirit in the bond of peace ”</a:t>
            </a:r>
          </a:p>
          <a:p>
            <a:pPr algn="r"/>
            <a:r>
              <a:rPr lang="en-US" sz="2800" b="1">
                <a:latin typeface="Nexa Bold" panose="02000000000000000000" pitchFamily="2" charset="0"/>
              </a:rPr>
              <a:t>Ephesians 4:1-3</a:t>
            </a:r>
            <a:endParaRPr lang="en-US" sz="2800" b="1" dirty="0">
              <a:latin typeface="Nexa Bold" panose="02000000000000000000" pitchFamily="2" charset="0"/>
            </a:endParaRPr>
          </a:p>
        </p:txBody>
      </p:sp>
      <p:sp>
        <p:nvSpPr>
          <p:cNvPr id="12" name="TextBox 11">
            <a:extLst>
              <a:ext uri="{FF2B5EF4-FFF2-40B4-BE49-F238E27FC236}">
                <a16:creationId xmlns:a16="http://schemas.microsoft.com/office/drawing/2014/main" id="{91A45464-0AD1-F20E-FB54-B425F945CD54}"/>
              </a:ext>
            </a:extLst>
          </p:cNvPr>
          <p:cNvSpPr txBox="1"/>
          <p:nvPr/>
        </p:nvSpPr>
        <p:spPr>
          <a:xfrm>
            <a:off x="90622" y="1116838"/>
            <a:ext cx="8275676" cy="646331"/>
          </a:xfrm>
          <a:prstGeom prst="rect">
            <a:avLst/>
          </a:prstGeom>
          <a:solidFill>
            <a:schemeClr val="accent2">
              <a:lumMod val="75000"/>
            </a:schemeClr>
          </a:solid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p:spPr>
        <p:txBody>
          <a:bodyPr wrap="square" tIns="91440" bIns="0" rtlCol="0">
            <a:spAutoFit/>
          </a:bodyPr>
          <a:lstStyle/>
          <a:p>
            <a:pPr algn="ctr"/>
            <a:r>
              <a:rPr lang="en-US" sz="3600" b="1" dirty="0">
                <a:solidFill>
                  <a:schemeClr val="bg1"/>
                </a:solidFill>
                <a:effectLst>
                  <a:outerShdw blurRad="38100" dist="38100" dir="2700000" algn="tl">
                    <a:srgbClr val="000000">
                      <a:alpha val="43137"/>
                    </a:srgbClr>
                  </a:outerShdw>
                </a:effectLst>
                <a:latin typeface="Nexa Bold" panose="02000000000000000000" pitchFamily="2" charset="0"/>
                <a:cs typeface="Poppins" panose="00000500000000000000" pitchFamily="50" charset="0"/>
              </a:rPr>
              <a:t>4 Essentials For A One Another Life  </a:t>
            </a:r>
          </a:p>
        </p:txBody>
      </p:sp>
      <p:cxnSp>
        <p:nvCxnSpPr>
          <p:cNvPr id="18" name="Straight Connector 17">
            <a:extLst>
              <a:ext uri="{FF2B5EF4-FFF2-40B4-BE49-F238E27FC236}">
                <a16:creationId xmlns:a16="http://schemas.microsoft.com/office/drawing/2014/main" id="{A541D6C9-E56A-1B6D-C7E0-89A20CBFDB60}"/>
              </a:ext>
            </a:extLst>
          </p:cNvPr>
          <p:cNvCxnSpPr/>
          <p:nvPr/>
        </p:nvCxnSpPr>
        <p:spPr>
          <a:xfrm>
            <a:off x="1143000" y="3810000"/>
            <a:ext cx="1524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8DD7C4-B09E-16D6-7E67-13F0FF4AC716}"/>
              </a:ext>
            </a:extLst>
          </p:cNvPr>
          <p:cNvCxnSpPr>
            <a:cxnSpLocks/>
          </p:cNvCxnSpPr>
          <p:nvPr/>
        </p:nvCxnSpPr>
        <p:spPr>
          <a:xfrm>
            <a:off x="4259742" y="3810000"/>
            <a:ext cx="2209456"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CAF93D-A2DD-8C57-DEB7-DDC2CE05D60A}"/>
              </a:ext>
            </a:extLst>
          </p:cNvPr>
          <p:cNvCxnSpPr/>
          <p:nvPr/>
        </p:nvCxnSpPr>
        <p:spPr>
          <a:xfrm>
            <a:off x="7604296" y="3810000"/>
            <a:ext cx="1524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3E6F065-856C-8B4A-14D1-1561D4AB9868}"/>
              </a:ext>
            </a:extLst>
          </p:cNvPr>
          <p:cNvCxnSpPr/>
          <p:nvPr/>
        </p:nvCxnSpPr>
        <p:spPr>
          <a:xfrm>
            <a:off x="2971800" y="4800600"/>
            <a:ext cx="1524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92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546</Words>
  <Application>Microsoft Macintosh PowerPoint</Application>
  <PresentationFormat>Custom</PresentationFormat>
  <Paragraphs>44</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Raleway Bold</vt:lpstr>
      <vt:lpstr>Nexa Bold</vt:lpstr>
      <vt:lpstr>Calibri</vt:lpstr>
      <vt:lpstr>Roboto Condensed</vt:lpstr>
      <vt:lpstr>Nexa Light</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Open Road Travel Presentation</dc:title>
  <cp:lastModifiedBy>Carson Crow</cp:lastModifiedBy>
  <cp:revision>5</cp:revision>
  <dcterms:created xsi:type="dcterms:W3CDTF">2006-08-16T00:00:00Z</dcterms:created>
  <dcterms:modified xsi:type="dcterms:W3CDTF">2023-07-07T17:50:09Z</dcterms:modified>
  <dc:identifier>DAFn9hXZDl0</dc:identifier>
</cp:coreProperties>
</file>