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8" r:id="rId3"/>
    <p:sldId id="268" r:id="rId4"/>
    <p:sldId id="269" r:id="rId5"/>
    <p:sldId id="27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6CA"/>
    <a:srgbClr val="007095"/>
    <a:srgbClr val="00475F"/>
    <a:srgbClr val="000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73"/>
    <p:restoredTop sz="94720"/>
  </p:normalViewPr>
  <p:slideViewPr>
    <p:cSldViewPr snapToGrid="0" snapToObjects="1">
      <p:cViewPr>
        <p:scale>
          <a:sx n="100" d="100"/>
          <a:sy n="100" d="100"/>
        </p:scale>
        <p:origin x="14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52B59-8821-F140-9FB2-B73B058FE8C8}" type="datetimeFigureOut">
              <a:rPr lang="en-US" smtClean="0"/>
              <a:t>7/21/23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769D2-190E-9544-9C4B-C04D0CCFECA5}" type="slidenum">
              <a:rPr lang="en-US" smtClean="0"/>
              <a:t>‹#›</a:t>
            </a:fld>
            <a:endParaRPr lang="en-US"/>
          </a:p>
        </p:txBody>
      </p:sp>
    </p:spTree>
    <p:extLst>
      <p:ext uri="{BB962C8B-B14F-4D97-AF65-F5344CB8AC3E}">
        <p14:creationId xmlns:p14="http://schemas.microsoft.com/office/powerpoint/2010/main" val="102285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16D2-9F6F-AF44-A8B0-B788B090F4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FB01CC-3674-4347-8F6E-A85FAC5FD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160AD-BCED-5649-98D3-8C85D59DF629}"/>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5" name="Footer Placeholder 4">
            <a:extLst>
              <a:ext uri="{FF2B5EF4-FFF2-40B4-BE49-F238E27FC236}">
                <a16:creationId xmlns:a16="http://schemas.microsoft.com/office/drawing/2014/main" id="{1B205B98-4AC9-474D-A3C1-85338FC28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77A81-365F-3243-A9B0-D964CC50B366}"/>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375410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CCE9-37D9-4440-A3CC-D5F73B662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FD7D80-F67A-EC4F-A37D-3AC65669EB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22D5A-A3A3-DF47-AC40-2F8880E3C146}"/>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5" name="Footer Placeholder 4">
            <a:extLst>
              <a:ext uri="{FF2B5EF4-FFF2-40B4-BE49-F238E27FC236}">
                <a16:creationId xmlns:a16="http://schemas.microsoft.com/office/drawing/2014/main" id="{4D44F0F4-24F2-514C-8434-EFD7B294A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68707-E393-5140-B946-4D88CBD24402}"/>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184234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4D2AFD-A9A6-4840-A3F7-620AB0986E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47B4EA-4FE0-2441-8B19-35BABDC2D1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9367C-FD3D-E548-859E-DA1A4B5CFAF7}"/>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5" name="Footer Placeholder 4">
            <a:extLst>
              <a:ext uri="{FF2B5EF4-FFF2-40B4-BE49-F238E27FC236}">
                <a16:creationId xmlns:a16="http://schemas.microsoft.com/office/drawing/2014/main" id="{30BA6D3D-0904-C844-9164-7E4189C4F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DC019-909F-564E-A425-39DF65BD4405}"/>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124031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ED06-FA31-DC48-AE7D-22B0AE411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C4372-4446-8D4C-9383-875517F783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A49D3-F542-4A48-AA4C-E648A0F5B130}"/>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5" name="Footer Placeholder 4">
            <a:extLst>
              <a:ext uri="{FF2B5EF4-FFF2-40B4-BE49-F238E27FC236}">
                <a16:creationId xmlns:a16="http://schemas.microsoft.com/office/drawing/2014/main" id="{B5031DFB-4B1C-0E48-9D57-E441C7973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4D9DE-37C2-6145-A94C-3E0118999199}"/>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272334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AD0C-FA19-2E45-AA27-EA09E9176A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68DABC-32CE-384B-B491-65CCF60D42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A4B713-A302-4D4A-B7EE-94715D7731A5}"/>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5" name="Footer Placeholder 4">
            <a:extLst>
              <a:ext uri="{FF2B5EF4-FFF2-40B4-BE49-F238E27FC236}">
                <a16:creationId xmlns:a16="http://schemas.microsoft.com/office/drawing/2014/main" id="{DC141A61-74E9-0846-8849-2FE6DD438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FFAE9-1AD0-8247-9476-46EAE3C53685}"/>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94348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8C75-FA8C-4746-AC21-3F2188CEC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04640-E072-F449-B09B-FCA8971F46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68B95-E764-E842-84C6-0336A127D2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8AF831-31C1-3F40-B452-4E9290E8F8E7}"/>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6" name="Footer Placeholder 5">
            <a:extLst>
              <a:ext uri="{FF2B5EF4-FFF2-40B4-BE49-F238E27FC236}">
                <a16:creationId xmlns:a16="http://schemas.microsoft.com/office/drawing/2014/main" id="{972A21A1-9821-D64F-A2DD-2185ECCD7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40B40-8616-7C49-99E2-4F5504C08259}"/>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89233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902D-1622-0344-878D-BEB43E77F3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969BD-4E14-FE40-8EDD-DB9A49F8C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5493D1-0CEF-A643-A9AC-73E880A1AA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D32077-6B59-184E-BD15-A18F13CE2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8EA01C-5303-8A44-850E-8315A4A2D1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383A52-3795-B14C-AFED-9EE11C015215}"/>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8" name="Footer Placeholder 7">
            <a:extLst>
              <a:ext uri="{FF2B5EF4-FFF2-40B4-BE49-F238E27FC236}">
                <a16:creationId xmlns:a16="http://schemas.microsoft.com/office/drawing/2014/main" id="{B274DE0F-A3DC-134B-BD46-FF167BAB7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0C6600-52A5-AB46-B8F0-671937896410}"/>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223383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12FB5-E964-0348-B4DF-CBD0871476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B94EC4-DA0F-424F-AB45-B83D449C4627}"/>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4" name="Footer Placeholder 3">
            <a:extLst>
              <a:ext uri="{FF2B5EF4-FFF2-40B4-BE49-F238E27FC236}">
                <a16:creationId xmlns:a16="http://schemas.microsoft.com/office/drawing/2014/main" id="{38DD3113-FEAC-BA47-9CA1-4C0DC9AF8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A19F8D-E821-184D-819D-93C425B0D4AC}"/>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50801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1DD2CF-F3DF-674B-AF91-A77E84E4F1C9}"/>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3" name="Footer Placeholder 2">
            <a:extLst>
              <a:ext uri="{FF2B5EF4-FFF2-40B4-BE49-F238E27FC236}">
                <a16:creationId xmlns:a16="http://schemas.microsoft.com/office/drawing/2014/main" id="{B0BD8CF1-C114-8C4B-981D-29B30368A2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5E3699-81FB-AF48-AEC1-56FFB1CA9086}"/>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176149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ED2C-7A70-AF40-89C3-0FE681281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E6739E-31A4-2C41-8C95-7529F9487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7D63F-40BD-1848-B764-ACE98D658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AE28C2-7B6E-6B47-AFC8-74348B6FC531}"/>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6" name="Footer Placeholder 5">
            <a:extLst>
              <a:ext uri="{FF2B5EF4-FFF2-40B4-BE49-F238E27FC236}">
                <a16:creationId xmlns:a16="http://schemas.microsoft.com/office/drawing/2014/main" id="{B47C5D1B-54FA-2949-9CAF-5CB48F173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70627-4C50-0A45-A02D-87213F9B7570}"/>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426889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DD4B-76A4-174A-A194-6700837A2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4270F3-FD2A-4A47-B0DD-93A94B09C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6C92D6-D0A7-E146-93E9-3D0F9C0D9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A9B14F-95F7-854D-A1FA-B213385F81B3}"/>
              </a:ext>
            </a:extLst>
          </p:cNvPr>
          <p:cNvSpPr>
            <a:spLocks noGrp="1"/>
          </p:cNvSpPr>
          <p:nvPr>
            <p:ph type="dt" sz="half" idx="10"/>
          </p:nvPr>
        </p:nvSpPr>
        <p:spPr/>
        <p:txBody>
          <a:bodyPr/>
          <a:lstStyle/>
          <a:p>
            <a:fld id="{346E2452-46FB-504B-A4AC-92E8167E8609}" type="datetimeFigureOut">
              <a:rPr lang="en-US" smtClean="0"/>
              <a:t>7/21/23</a:t>
            </a:fld>
            <a:endParaRPr lang="en-US"/>
          </a:p>
        </p:txBody>
      </p:sp>
      <p:sp>
        <p:nvSpPr>
          <p:cNvPr id="6" name="Footer Placeholder 5">
            <a:extLst>
              <a:ext uri="{FF2B5EF4-FFF2-40B4-BE49-F238E27FC236}">
                <a16:creationId xmlns:a16="http://schemas.microsoft.com/office/drawing/2014/main" id="{40D2A62F-1E64-5A4D-B8D2-98D768CA5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3D7EB-8106-204F-91AC-244A6279E7AF}"/>
              </a:ext>
            </a:extLst>
          </p:cNvPr>
          <p:cNvSpPr>
            <a:spLocks noGrp="1"/>
          </p:cNvSpPr>
          <p:nvPr>
            <p:ph type="sldNum" sz="quarter" idx="12"/>
          </p:nvPr>
        </p:nvSpPr>
        <p:spPr/>
        <p:txBody>
          <a:bodyPr/>
          <a:lstStyle/>
          <a:p>
            <a:fld id="{EE30CFF5-C371-E047-AB21-2007B9A0EA09}" type="slidenum">
              <a:rPr lang="en-US" smtClean="0"/>
              <a:t>‹#›</a:t>
            </a:fld>
            <a:endParaRPr lang="en-US"/>
          </a:p>
        </p:txBody>
      </p:sp>
    </p:spTree>
    <p:extLst>
      <p:ext uri="{BB962C8B-B14F-4D97-AF65-F5344CB8AC3E}">
        <p14:creationId xmlns:p14="http://schemas.microsoft.com/office/powerpoint/2010/main" val="2319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969F5D-4F18-A444-9E38-E6C07A1DE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283B1-6326-1D42-91E3-57B049932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107B1-3802-5C49-814A-8CDFFB3921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E2452-46FB-504B-A4AC-92E8167E8609}" type="datetimeFigureOut">
              <a:rPr lang="en-US" smtClean="0"/>
              <a:t>7/21/23</a:t>
            </a:fld>
            <a:endParaRPr lang="en-US"/>
          </a:p>
        </p:txBody>
      </p:sp>
      <p:sp>
        <p:nvSpPr>
          <p:cNvPr id="5" name="Footer Placeholder 4">
            <a:extLst>
              <a:ext uri="{FF2B5EF4-FFF2-40B4-BE49-F238E27FC236}">
                <a16:creationId xmlns:a16="http://schemas.microsoft.com/office/drawing/2014/main" id="{D183F69D-7400-584A-822F-050D838AB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E751CE-F153-744D-B28C-A1D7FC52D8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0CFF5-C371-E047-AB21-2007B9A0EA09}" type="slidenum">
              <a:rPr lang="en-US" smtClean="0"/>
              <a:t>‹#›</a:t>
            </a:fld>
            <a:endParaRPr lang="en-US"/>
          </a:p>
        </p:txBody>
      </p:sp>
    </p:spTree>
    <p:extLst>
      <p:ext uri="{BB962C8B-B14F-4D97-AF65-F5344CB8AC3E}">
        <p14:creationId xmlns:p14="http://schemas.microsoft.com/office/powerpoint/2010/main" val="2301995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7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AD7F-81F0-1248-A1C8-62D788DD98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F612C2E-0F60-9644-A5A5-6D8ABB5CC5F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7C4126C-63C6-644C-B87C-023BABD56A1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C47DABE-6EC8-56B8-0EA2-3F43E55A76EA}"/>
              </a:ext>
            </a:extLst>
          </p:cNvPr>
          <p:cNvSpPr txBox="1"/>
          <p:nvPr/>
        </p:nvSpPr>
        <p:spPr>
          <a:xfrm>
            <a:off x="2133600" y="5257800"/>
            <a:ext cx="7924800" cy="1477328"/>
          </a:xfrm>
          <a:prstGeom prst="rect">
            <a:avLst/>
          </a:prstGeom>
          <a:solidFill>
            <a:srgbClr val="00475F"/>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“How Can I Have Productive Conversations About Baptism?” </a:t>
            </a:r>
          </a:p>
          <a:p>
            <a:endParaRPr lang="en-US" dirty="0"/>
          </a:p>
        </p:txBody>
      </p:sp>
    </p:spTree>
    <p:extLst>
      <p:ext uri="{BB962C8B-B14F-4D97-AF65-F5344CB8AC3E}">
        <p14:creationId xmlns:p14="http://schemas.microsoft.com/office/powerpoint/2010/main" val="30869599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C059F-3F03-9748-9AF4-52ED859C1D1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5107AB-D51C-894D-9BA2-6E12BADF1E0D}"/>
              </a:ext>
            </a:extLst>
          </p:cNvPr>
          <p:cNvSpPr txBox="1"/>
          <p:nvPr/>
        </p:nvSpPr>
        <p:spPr>
          <a:xfrm>
            <a:off x="196240" y="549842"/>
            <a:ext cx="12364060" cy="1015663"/>
          </a:xfrm>
          <a:prstGeom prst="rect">
            <a:avLst/>
          </a:prstGeom>
          <a:noFill/>
        </p:spPr>
        <p:txBody>
          <a:bodyPr wrap="square" rtlCol="0">
            <a:spAutoFit/>
          </a:bodyPr>
          <a:lstStyle/>
          <a:p>
            <a:pPr algn="ctr"/>
            <a:r>
              <a:rPr lang="en-US" sz="6000" b="1" dirty="0">
                <a:solidFill>
                  <a:schemeClr val="bg1"/>
                </a:solidFill>
                <a:effectLst>
                  <a:glow rad="127000">
                    <a:srgbClr val="00475F"/>
                  </a:glow>
                </a:effectLst>
                <a:latin typeface="Nexa Bold" panose="02000000000000000000" pitchFamily="2" charset="0"/>
                <a:ea typeface="AppleMyungjo" pitchFamily="2" charset="-127"/>
                <a:cs typeface="Times New Roman" panose="02020603050405020304" pitchFamily="18" charset="0"/>
              </a:rPr>
              <a:t>Belief: “Baptism Is For Infants”</a:t>
            </a:r>
            <a:endParaRPr lang="en-US" sz="6000" b="1" dirty="0">
              <a:solidFill>
                <a:schemeClr val="bg1"/>
              </a:solidFill>
              <a:effectLst>
                <a:glow rad="127000">
                  <a:srgbClr val="00475F"/>
                </a:glow>
                <a:outerShdw dist="50800" sx="1000" sy="1000" algn="ctr" rotWithShape="0">
                  <a:srgbClr val="000000"/>
                </a:outerShdw>
              </a:effectLst>
              <a:latin typeface="Nexa Bold" panose="02000000000000000000" pitchFamily="2" charset="0"/>
              <a:ea typeface="AppleMyungjo" pitchFamily="2" charset="-127"/>
              <a:cs typeface="Times New Roman" panose="02020603050405020304" pitchFamily="18" charset="0"/>
            </a:endParaRPr>
          </a:p>
        </p:txBody>
      </p:sp>
      <p:sp>
        <p:nvSpPr>
          <p:cNvPr id="6" name="TextBox 5">
            <a:extLst>
              <a:ext uri="{FF2B5EF4-FFF2-40B4-BE49-F238E27FC236}">
                <a16:creationId xmlns:a16="http://schemas.microsoft.com/office/drawing/2014/main" id="{84046785-F8C1-591D-0008-BF2A237F0282}"/>
              </a:ext>
            </a:extLst>
          </p:cNvPr>
          <p:cNvSpPr txBox="1"/>
          <p:nvPr/>
        </p:nvSpPr>
        <p:spPr>
          <a:xfrm>
            <a:off x="407375" y="1518138"/>
            <a:ext cx="11377247" cy="4770537"/>
          </a:xfrm>
          <a:prstGeom prst="rect">
            <a:avLst/>
          </a:prstGeom>
          <a:solidFill>
            <a:schemeClr val="bg1">
              <a:alpha val="27429"/>
            </a:schemeClr>
          </a:solidFill>
        </p:spPr>
        <p:txBody>
          <a:bodyPr wrap="square" rtlCol="0">
            <a:spAutoFit/>
          </a:bodyPr>
          <a:lstStyle/>
          <a:p>
            <a:pPr algn="just"/>
            <a:r>
              <a:rPr lang="en-US" sz="2600" b="1" dirty="0">
                <a:solidFill>
                  <a:schemeClr val="bg1"/>
                </a:solidFill>
                <a:effectLst>
                  <a:glow rad="101600">
                    <a:srgbClr val="00475F"/>
                  </a:glow>
                </a:effectLst>
                <a:latin typeface="Nexa Bold" panose="02000000000000000000" pitchFamily="2" charset="0"/>
                <a:cs typeface="Times New Roman" panose="02020603050405020304" pitchFamily="18" charset="0"/>
              </a:rPr>
              <a:t> “Does the Bible ever say that infants or young children can be baptized? The indications are clear. In the New Testament, we read that Lydia was converted by Paul’s preaching and that “She was baptized, with her household.” The Philippian jailer whom Paul and Silas had converted to the faith was baptized that night along with his household. In both these cases, whole households or families were baptized. This means more than just the spouse... If the text of Acts referred simply to the Philippian jailer and his wife, then we would read that “he and his wife were baptized,” but we do not. Thus, his children must have been baptized as well. The same applies to the other cases of household baptism in Scripture.”  </a:t>
            </a:r>
          </a:p>
          <a:p>
            <a:endParaRPr lang="en-US" dirty="0"/>
          </a:p>
        </p:txBody>
      </p:sp>
    </p:spTree>
    <p:extLst>
      <p:ext uri="{BB962C8B-B14F-4D97-AF65-F5344CB8AC3E}">
        <p14:creationId xmlns:p14="http://schemas.microsoft.com/office/powerpoint/2010/main" val="44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C059F-3F03-9748-9AF4-52ED859C1D1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5107AB-D51C-894D-9BA2-6E12BADF1E0D}"/>
              </a:ext>
            </a:extLst>
          </p:cNvPr>
          <p:cNvSpPr txBox="1"/>
          <p:nvPr/>
        </p:nvSpPr>
        <p:spPr>
          <a:xfrm>
            <a:off x="628041" y="114300"/>
            <a:ext cx="12547600" cy="1938992"/>
          </a:xfrm>
          <a:prstGeom prst="rect">
            <a:avLst/>
          </a:prstGeom>
          <a:noFill/>
        </p:spPr>
        <p:txBody>
          <a:bodyPr wrap="square" rtlCol="0">
            <a:spAutoFit/>
          </a:bodyPr>
          <a:lstStyle/>
          <a:p>
            <a:r>
              <a:rPr lang="en-US" sz="6000" b="1" dirty="0">
                <a:solidFill>
                  <a:schemeClr val="bg1"/>
                </a:solidFill>
                <a:effectLst>
                  <a:glow rad="127000">
                    <a:srgbClr val="00475F"/>
                  </a:glow>
                </a:effectLst>
                <a:latin typeface="Nexa Bold" panose="02000000000000000000" pitchFamily="2" charset="0"/>
                <a:ea typeface="AppleMyungjo" pitchFamily="2" charset="-127"/>
                <a:cs typeface="Times New Roman" panose="02020603050405020304" pitchFamily="18" charset="0"/>
              </a:rPr>
              <a:t>Belief: Baptism Is Simply A </a:t>
            </a:r>
          </a:p>
          <a:p>
            <a:r>
              <a:rPr lang="en-US" sz="6000" b="1" dirty="0">
                <a:solidFill>
                  <a:schemeClr val="bg1"/>
                </a:solidFill>
                <a:effectLst>
                  <a:glow rad="127000">
                    <a:srgbClr val="00475F"/>
                  </a:glow>
                </a:effectLst>
                <a:latin typeface="Nexa Bold" panose="02000000000000000000" pitchFamily="2" charset="0"/>
                <a:ea typeface="AppleMyungjo" pitchFamily="2" charset="-127"/>
                <a:cs typeface="Times New Roman" panose="02020603050405020304" pitchFamily="18" charset="0"/>
              </a:rPr>
              <a:t>Ceremonial Event </a:t>
            </a:r>
            <a:endParaRPr lang="en-US" sz="6000" b="1" dirty="0">
              <a:solidFill>
                <a:schemeClr val="bg1"/>
              </a:solidFill>
              <a:effectLst>
                <a:glow rad="127000">
                  <a:srgbClr val="00475F"/>
                </a:glow>
                <a:outerShdw dist="50800" sx="1000" sy="1000" algn="ctr" rotWithShape="0">
                  <a:srgbClr val="000000"/>
                </a:outerShdw>
              </a:effectLst>
              <a:latin typeface="Nexa Bold" panose="02000000000000000000" pitchFamily="2" charset="0"/>
              <a:ea typeface="AppleMyungjo" pitchFamily="2" charset="-127"/>
              <a:cs typeface="Times New Roman" panose="02020603050405020304" pitchFamily="18" charset="0"/>
            </a:endParaRPr>
          </a:p>
        </p:txBody>
      </p:sp>
      <p:sp>
        <p:nvSpPr>
          <p:cNvPr id="6" name="TextBox 5">
            <a:extLst>
              <a:ext uri="{FF2B5EF4-FFF2-40B4-BE49-F238E27FC236}">
                <a16:creationId xmlns:a16="http://schemas.microsoft.com/office/drawing/2014/main" id="{84046785-F8C1-591D-0008-BF2A237F0282}"/>
              </a:ext>
            </a:extLst>
          </p:cNvPr>
          <p:cNvSpPr txBox="1"/>
          <p:nvPr/>
        </p:nvSpPr>
        <p:spPr>
          <a:xfrm>
            <a:off x="407376" y="2053292"/>
            <a:ext cx="11377247" cy="3816429"/>
          </a:xfrm>
          <a:prstGeom prst="rect">
            <a:avLst/>
          </a:prstGeom>
          <a:solidFill>
            <a:schemeClr val="bg1">
              <a:alpha val="27429"/>
            </a:schemeClr>
          </a:solidFill>
        </p:spPr>
        <p:txBody>
          <a:bodyPr wrap="square" rtlCol="0">
            <a:spAutoFit/>
          </a:bodyPr>
          <a:lstStyle/>
          <a:p>
            <a:pPr algn="just"/>
            <a:r>
              <a:rPr lang="en-US" sz="2800" b="1" dirty="0">
                <a:solidFill>
                  <a:schemeClr val="bg1"/>
                </a:solidFill>
                <a:effectLst>
                  <a:glow rad="101600">
                    <a:srgbClr val="00475F"/>
                  </a:glow>
                </a:effectLst>
                <a:latin typeface="Nexa Bold" panose="02000000000000000000" pitchFamily="2" charset="0"/>
                <a:cs typeface="Times New Roman" panose="02020603050405020304" pitchFamily="18" charset="0"/>
              </a:rPr>
              <a:t> “Are you ready to be baptized? Attend a service. Join us at the campus nearest you on the first Sunday of each month where we will celebrate water baptism. Invite family and friends. Water baptism is a time of celebration and public declaration of new life in Christ. We provide everything you need. Don’t worry about what to bring for water baptism. Our team is prepared with everything you need including a baptism t-shirt you get to keep. Next baptism service April 7th.”  </a:t>
            </a:r>
          </a:p>
          <a:p>
            <a:endParaRPr lang="en-US" dirty="0"/>
          </a:p>
        </p:txBody>
      </p:sp>
      <p:sp>
        <p:nvSpPr>
          <p:cNvPr id="5" name="TextBox 4">
            <a:extLst>
              <a:ext uri="{FF2B5EF4-FFF2-40B4-BE49-F238E27FC236}">
                <a16:creationId xmlns:a16="http://schemas.microsoft.com/office/drawing/2014/main" id="{AEB9CF9C-BF38-B7F6-773D-05624280E2F9}"/>
              </a:ext>
            </a:extLst>
          </p:cNvPr>
          <p:cNvSpPr txBox="1"/>
          <p:nvPr/>
        </p:nvSpPr>
        <p:spPr>
          <a:xfrm>
            <a:off x="407376" y="5690599"/>
            <a:ext cx="7924800" cy="646331"/>
          </a:xfrm>
          <a:prstGeom prst="rect">
            <a:avLst/>
          </a:prstGeom>
          <a:solidFill>
            <a:srgbClr val="00475F"/>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Baptism Lacks Urgency </a:t>
            </a:r>
          </a:p>
        </p:txBody>
      </p:sp>
      <p:cxnSp>
        <p:nvCxnSpPr>
          <p:cNvPr id="8" name="Straight Connector 7">
            <a:extLst>
              <a:ext uri="{FF2B5EF4-FFF2-40B4-BE49-F238E27FC236}">
                <a16:creationId xmlns:a16="http://schemas.microsoft.com/office/drawing/2014/main" id="{9DEE3621-39B2-2847-F624-7BA9952536AC}"/>
              </a:ext>
            </a:extLst>
          </p:cNvPr>
          <p:cNvCxnSpPr>
            <a:cxnSpLocks/>
          </p:cNvCxnSpPr>
          <p:nvPr/>
        </p:nvCxnSpPr>
        <p:spPr>
          <a:xfrm>
            <a:off x="6210300" y="3806522"/>
            <a:ext cx="5131776"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B41118A3-E7AA-42B3-C61D-6F255C0E0225}"/>
              </a:ext>
            </a:extLst>
          </p:cNvPr>
          <p:cNvCxnSpPr>
            <a:cxnSpLocks/>
          </p:cNvCxnSpPr>
          <p:nvPr/>
        </p:nvCxnSpPr>
        <p:spPr>
          <a:xfrm>
            <a:off x="533400" y="5503711"/>
            <a:ext cx="2946400"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3417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9"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C059F-3F03-9748-9AF4-52ED859C1D1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5107AB-D51C-894D-9BA2-6E12BADF1E0D}"/>
              </a:ext>
            </a:extLst>
          </p:cNvPr>
          <p:cNvSpPr txBox="1"/>
          <p:nvPr/>
        </p:nvSpPr>
        <p:spPr>
          <a:xfrm>
            <a:off x="628041" y="114300"/>
            <a:ext cx="12547600" cy="1938992"/>
          </a:xfrm>
          <a:prstGeom prst="rect">
            <a:avLst/>
          </a:prstGeom>
          <a:noFill/>
        </p:spPr>
        <p:txBody>
          <a:bodyPr wrap="square" rtlCol="0">
            <a:spAutoFit/>
          </a:bodyPr>
          <a:lstStyle/>
          <a:p>
            <a:r>
              <a:rPr lang="en-US" sz="6000" b="1" dirty="0">
                <a:solidFill>
                  <a:schemeClr val="bg1"/>
                </a:solidFill>
                <a:effectLst>
                  <a:glow rad="127000">
                    <a:srgbClr val="00475F"/>
                  </a:glow>
                </a:effectLst>
                <a:latin typeface="Nexa Bold" panose="02000000000000000000" pitchFamily="2" charset="0"/>
                <a:ea typeface="AppleMyungjo" pitchFamily="2" charset="-127"/>
                <a:cs typeface="Times New Roman" panose="02020603050405020304" pitchFamily="18" charset="0"/>
              </a:rPr>
              <a:t>Belief: Baptism Is An ‘Outward Sign of An Inward Grace’ </a:t>
            </a:r>
            <a:endParaRPr lang="en-US" sz="6000" b="1" dirty="0">
              <a:solidFill>
                <a:schemeClr val="bg1"/>
              </a:solidFill>
              <a:effectLst>
                <a:glow rad="127000">
                  <a:srgbClr val="00475F"/>
                </a:glow>
                <a:outerShdw dist="50800" sx="1000" sy="1000" algn="ctr" rotWithShape="0">
                  <a:srgbClr val="000000"/>
                </a:outerShdw>
              </a:effectLst>
              <a:latin typeface="Nexa Bold" panose="02000000000000000000" pitchFamily="2" charset="0"/>
              <a:ea typeface="AppleMyungjo" pitchFamily="2" charset="-127"/>
              <a:cs typeface="Times New Roman" panose="02020603050405020304" pitchFamily="18" charset="0"/>
            </a:endParaRPr>
          </a:p>
        </p:txBody>
      </p:sp>
      <p:sp>
        <p:nvSpPr>
          <p:cNvPr id="4" name="TextBox 3">
            <a:extLst>
              <a:ext uri="{FF2B5EF4-FFF2-40B4-BE49-F238E27FC236}">
                <a16:creationId xmlns:a16="http://schemas.microsoft.com/office/drawing/2014/main" id="{32B6E74C-F208-1E67-EFB2-D3360CE72239}"/>
              </a:ext>
            </a:extLst>
          </p:cNvPr>
          <p:cNvSpPr txBox="1"/>
          <p:nvPr/>
        </p:nvSpPr>
        <p:spPr>
          <a:xfrm>
            <a:off x="1524976" y="2375097"/>
            <a:ext cx="7924800" cy="646331"/>
          </a:xfrm>
          <a:prstGeom prst="rect">
            <a:avLst/>
          </a:prstGeom>
          <a:solidFill>
            <a:srgbClr val="00475F"/>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Baptism Is A Public Declaration </a:t>
            </a:r>
          </a:p>
        </p:txBody>
      </p:sp>
      <p:sp>
        <p:nvSpPr>
          <p:cNvPr id="10" name="TextBox 9">
            <a:extLst>
              <a:ext uri="{FF2B5EF4-FFF2-40B4-BE49-F238E27FC236}">
                <a16:creationId xmlns:a16="http://schemas.microsoft.com/office/drawing/2014/main" id="{EFA72684-7C1A-8AEB-08D2-00452C961FA2}"/>
              </a:ext>
            </a:extLst>
          </p:cNvPr>
          <p:cNvSpPr txBox="1"/>
          <p:nvPr/>
        </p:nvSpPr>
        <p:spPr>
          <a:xfrm>
            <a:off x="407376" y="3334937"/>
            <a:ext cx="11377247" cy="2239074"/>
          </a:xfrm>
          <a:prstGeom prst="rect">
            <a:avLst/>
          </a:prstGeom>
          <a:solidFill>
            <a:schemeClr val="bg1">
              <a:alpha val="27429"/>
            </a:schemeClr>
          </a:solidFill>
        </p:spPr>
        <p:txBody>
          <a:bodyPr wrap="square" rtlCol="0">
            <a:spAutoFit/>
          </a:bodyPr>
          <a:lstStyle/>
          <a:p>
            <a:pPr algn="just"/>
            <a:r>
              <a:rPr lang="en-US" sz="3200" b="1" dirty="0">
                <a:solidFill>
                  <a:schemeClr val="bg1"/>
                </a:solidFill>
                <a:effectLst>
                  <a:glow rad="101600">
                    <a:srgbClr val="00475F"/>
                  </a:glow>
                </a:effectLst>
                <a:latin typeface="Nexa Bold" panose="02000000000000000000" pitchFamily="2" charset="0"/>
                <a:cs typeface="Times New Roman" panose="02020603050405020304" pitchFamily="18" charset="0"/>
              </a:rPr>
              <a:t>“For it is by grace you have been saved, through faith—and this is not from yourselves, it is the gift of God not by works so that no one can boast.”</a:t>
            </a:r>
          </a:p>
          <a:p>
            <a:pPr algn="r"/>
            <a:r>
              <a:rPr lang="en-US" sz="2550" dirty="0">
                <a:solidFill>
                  <a:schemeClr val="bg1"/>
                </a:solidFill>
                <a:effectLst>
                  <a:glow rad="101600">
                    <a:srgbClr val="00475F"/>
                  </a:glow>
                </a:effectLst>
                <a:latin typeface="Nexa Light" panose="02000000000000000000" pitchFamily="2" charset="0"/>
                <a:cs typeface="Times New Roman" panose="02020603050405020304" pitchFamily="18" charset="0"/>
              </a:rPr>
              <a:t>Ephesians 2:8-9</a:t>
            </a:r>
          </a:p>
          <a:p>
            <a:endParaRPr lang="en-US" dirty="0"/>
          </a:p>
        </p:txBody>
      </p:sp>
      <p:sp>
        <p:nvSpPr>
          <p:cNvPr id="11" name="TextBox 10">
            <a:extLst>
              <a:ext uri="{FF2B5EF4-FFF2-40B4-BE49-F238E27FC236}">
                <a16:creationId xmlns:a16="http://schemas.microsoft.com/office/drawing/2014/main" id="{E080618A-D448-7FC7-DBC0-7FEEF1F958EC}"/>
              </a:ext>
            </a:extLst>
          </p:cNvPr>
          <p:cNvSpPr txBox="1"/>
          <p:nvPr/>
        </p:nvSpPr>
        <p:spPr>
          <a:xfrm>
            <a:off x="1124317" y="5065063"/>
            <a:ext cx="58089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What Is A Work? </a:t>
            </a:r>
          </a:p>
        </p:txBody>
      </p:sp>
      <p:sp>
        <p:nvSpPr>
          <p:cNvPr id="12" name="TextBox 11">
            <a:extLst>
              <a:ext uri="{FF2B5EF4-FFF2-40B4-BE49-F238E27FC236}">
                <a16:creationId xmlns:a16="http://schemas.microsoft.com/office/drawing/2014/main" id="{008FEECA-F2E1-D113-CC71-A6212C2B109A}"/>
              </a:ext>
            </a:extLst>
          </p:cNvPr>
          <p:cNvSpPr txBox="1"/>
          <p:nvPr/>
        </p:nvSpPr>
        <p:spPr>
          <a:xfrm>
            <a:off x="1124317" y="5961531"/>
            <a:ext cx="58089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What About 1 Peter 3:21? </a:t>
            </a:r>
          </a:p>
        </p:txBody>
      </p:sp>
    </p:spTree>
    <p:extLst>
      <p:ext uri="{BB962C8B-B14F-4D97-AF65-F5344CB8AC3E}">
        <p14:creationId xmlns:p14="http://schemas.microsoft.com/office/powerpoint/2010/main" val="40491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C059F-3F03-9748-9AF4-52ED859C1D1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5107AB-D51C-894D-9BA2-6E12BADF1E0D}"/>
              </a:ext>
            </a:extLst>
          </p:cNvPr>
          <p:cNvSpPr txBox="1"/>
          <p:nvPr/>
        </p:nvSpPr>
        <p:spPr>
          <a:xfrm>
            <a:off x="628041" y="114300"/>
            <a:ext cx="12547600" cy="1938992"/>
          </a:xfrm>
          <a:prstGeom prst="rect">
            <a:avLst/>
          </a:prstGeom>
          <a:noFill/>
        </p:spPr>
        <p:txBody>
          <a:bodyPr wrap="square" rtlCol="0">
            <a:spAutoFit/>
          </a:bodyPr>
          <a:lstStyle/>
          <a:p>
            <a:r>
              <a:rPr lang="en-US" sz="6000" b="1" dirty="0">
                <a:solidFill>
                  <a:schemeClr val="bg1"/>
                </a:solidFill>
                <a:effectLst>
                  <a:glow rad="127000">
                    <a:srgbClr val="00475F"/>
                  </a:glow>
                </a:effectLst>
                <a:latin typeface="Nexa Bold" panose="02000000000000000000" pitchFamily="2" charset="0"/>
                <a:ea typeface="AppleMyungjo" pitchFamily="2" charset="-127"/>
                <a:cs typeface="Times New Roman" panose="02020603050405020304" pitchFamily="18" charset="0"/>
              </a:rPr>
              <a:t>Belief: Baptism Is</a:t>
            </a:r>
          </a:p>
          <a:p>
            <a:r>
              <a:rPr lang="en-US" sz="6000" b="1" dirty="0">
                <a:solidFill>
                  <a:schemeClr val="bg1"/>
                </a:solidFill>
                <a:effectLst>
                  <a:glow rad="127000">
                    <a:srgbClr val="00475F"/>
                  </a:glow>
                </a:effectLst>
                <a:latin typeface="Nexa Bold" panose="02000000000000000000" pitchFamily="2" charset="0"/>
                <a:ea typeface="AppleMyungjo" pitchFamily="2" charset="-127"/>
                <a:cs typeface="Times New Roman" panose="02020603050405020304" pitchFamily="18" charset="0"/>
              </a:rPr>
              <a:t> Necessary To Salvation  </a:t>
            </a:r>
            <a:endParaRPr lang="en-US" sz="6000" b="1" dirty="0">
              <a:solidFill>
                <a:schemeClr val="bg1"/>
              </a:solidFill>
              <a:effectLst>
                <a:glow rad="127000">
                  <a:srgbClr val="00475F"/>
                </a:glow>
                <a:outerShdw dist="50800" sx="1000" sy="1000" algn="ctr" rotWithShape="0">
                  <a:srgbClr val="000000"/>
                </a:outerShdw>
              </a:effectLst>
              <a:latin typeface="Nexa Bold" panose="02000000000000000000" pitchFamily="2" charset="0"/>
              <a:ea typeface="AppleMyungjo" pitchFamily="2" charset="-127"/>
              <a:cs typeface="Times New Roman" panose="02020603050405020304" pitchFamily="18" charset="0"/>
            </a:endParaRPr>
          </a:p>
        </p:txBody>
      </p:sp>
      <p:sp>
        <p:nvSpPr>
          <p:cNvPr id="6" name="TextBox 5">
            <a:extLst>
              <a:ext uri="{FF2B5EF4-FFF2-40B4-BE49-F238E27FC236}">
                <a16:creationId xmlns:a16="http://schemas.microsoft.com/office/drawing/2014/main" id="{76BE10E2-7E9D-0378-581B-7BDEE0E59D66}"/>
              </a:ext>
            </a:extLst>
          </p:cNvPr>
          <p:cNvSpPr txBox="1"/>
          <p:nvPr/>
        </p:nvSpPr>
        <p:spPr>
          <a:xfrm>
            <a:off x="287091" y="2782669"/>
            <a:ext cx="35356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1 Peter 3:21</a:t>
            </a:r>
          </a:p>
        </p:txBody>
      </p:sp>
      <p:sp>
        <p:nvSpPr>
          <p:cNvPr id="7" name="TextBox 6">
            <a:extLst>
              <a:ext uri="{FF2B5EF4-FFF2-40B4-BE49-F238E27FC236}">
                <a16:creationId xmlns:a16="http://schemas.microsoft.com/office/drawing/2014/main" id="{07499791-2A5D-4C3A-0708-5D13322DEAC7}"/>
              </a:ext>
            </a:extLst>
          </p:cNvPr>
          <p:cNvSpPr txBox="1"/>
          <p:nvPr/>
        </p:nvSpPr>
        <p:spPr>
          <a:xfrm>
            <a:off x="287090" y="3633569"/>
            <a:ext cx="35356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Acts 2:38</a:t>
            </a:r>
          </a:p>
        </p:txBody>
      </p:sp>
      <p:sp>
        <p:nvSpPr>
          <p:cNvPr id="8" name="TextBox 7">
            <a:extLst>
              <a:ext uri="{FF2B5EF4-FFF2-40B4-BE49-F238E27FC236}">
                <a16:creationId xmlns:a16="http://schemas.microsoft.com/office/drawing/2014/main" id="{A9CF7489-30AB-2EBE-A305-0EDB1293F5B9}"/>
              </a:ext>
            </a:extLst>
          </p:cNvPr>
          <p:cNvSpPr txBox="1"/>
          <p:nvPr/>
        </p:nvSpPr>
        <p:spPr>
          <a:xfrm>
            <a:off x="3982787" y="2782668"/>
            <a:ext cx="35356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Acts 22:16</a:t>
            </a:r>
          </a:p>
        </p:txBody>
      </p:sp>
      <p:sp>
        <p:nvSpPr>
          <p:cNvPr id="9" name="TextBox 8">
            <a:extLst>
              <a:ext uri="{FF2B5EF4-FFF2-40B4-BE49-F238E27FC236}">
                <a16:creationId xmlns:a16="http://schemas.microsoft.com/office/drawing/2014/main" id="{B6547CB2-244A-24E8-D20C-D6F73EB77217}"/>
              </a:ext>
            </a:extLst>
          </p:cNvPr>
          <p:cNvSpPr txBox="1"/>
          <p:nvPr/>
        </p:nvSpPr>
        <p:spPr>
          <a:xfrm>
            <a:off x="3982787" y="3609538"/>
            <a:ext cx="35356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Acts 9:5-18</a:t>
            </a:r>
          </a:p>
        </p:txBody>
      </p:sp>
      <p:sp>
        <p:nvSpPr>
          <p:cNvPr id="11" name="TextBox 10">
            <a:extLst>
              <a:ext uri="{FF2B5EF4-FFF2-40B4-BE49-F238E27FC236}">
                <a16:creationId xmlns:a16="http://schemas.microsoft.com/office/drawing/2014/main" id="{137CA552-F63A-7DB6-9245-9BDAA9AE0D24}"/>
              </a:ext>
            </a:extLst>
          </p:cNvPr>
          <p:cNvSpPr txBox="1"/>
          <p:nvPr/>
        </p:nvSpPr>
        <p:spPr>
          <a:xfrm>
            <a:off x="287090" y="4562722"/>
            <a:ext cx="3535609" cy="646331"/>
          </a:xfrm>
          <a:prstGeom prst="rect">
            <a:avLst/>
          </a:prstGeom>
          <a:solidFill>
            <a:srgbClr val="3AB6CA"/>
          </a:solidFill>
          <a:ln>
            <a:solidFill>
              <a:schemeClr val="bg1"/>
            </a:solidFill>
          </a:ln>
        </p:spPr>
        <p:txBody>
          <a:bodyPr wrap="square" rtlCol="0">
            <a:spAutoFit/>
          </a:bodyPr>
          <a:lstStyle/>
          <a:p>
            <a:pPr algn="ctr"/>
            <a:r>
              <a:rPr lang="en-US" sz="3600" b="1" dirty="0">
                <a:solidFill>
                  <a:schemeClr val="bg1"/>
                </a:solidFill>
                <a:latin typeface="Nexa Bold" panose="02000000000000000000" pitchFamily="2" charset="0"/>
              </a:rPr>
              <a:t>Romans 6:3-7</a:t>
            </a:r>
          </a:p>
        </p:txBody>
      </p:sp>
    </p:spTree>
    <p:extLst>
      <p:ext uri="{BB962C8B-B14F-4D97-AF65-F5344CB8AC3E}">
        <p14:creationId xmlns:p14="http://schemas.microsoft.com/office/powerpoint/2010/main" val="37995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3317</TotalTime>
  <Words>354</Words>
  <Application>Microsoft Macintosh PowerPoint</Application>
  <PresentationFormat>Widescreen</PresentationFormat>
  <Paragraphs>20</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Nexa Bold</vt:lpstr>
      <vt:lpstr>Nexa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c</dc:creator>
  <cp:lastModifiedBy>Carson Crow</cp:lastModifiedBy>
  <cp:revision>17</cp:revision>
  <dcterms:created xsi:type="dcterms:W3CDTF">2019-03-29T15:41:32Z</dcterms:created>
  <dcterms:modified xsi:type="dcterms:W3CDTF">2023-07-21T18:46:59Z</dcterms:modified>
</cp:coreProperties>
</file>