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13FC8-C2F4-3149-97A2-5CEB1EF70424}" type="datetimeFigureOut">
              <a:rPr lang="en-US" smtClean="0"/>
              <a:t>8/4/23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5509A-F829-954B-B2C1-289D8865EDA5}" type="slidenum">
              <a:rPr lang="en-US" smtClean="0"/>
              <a:t>‹#›</a:t>
            </a:fld>
            <a:endParaRPr lang="en-US"/>
          </a:p>
        </p:txBody>
      </p:sp>
    </p:spTree>
    <p:extLst>
      <p:ext uri="{BB962C8B-B14F-4D97-AF65-F5344CB8AC3E}">
        <p14:creationId xmlns:p14="http://schemas.microsoft.com/office/powerpoint/2010/main" val="417096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5509A-F829-954B-B2C1-289D8865EDA5}" type="slidenum">
              <a:rPr lang="en-US" smtClean="0"/>
              <a:t>3</a:t>
            </a:fld>
            <a:endParaRPr lang="en-US"/>
          </a:p>
        </p:txBody>
      </p:sp>
    </p:spTree>
    <p:extLst>
      <p:ext uri="{BB962C8B-B14F-4D97-AF65-F5344CB8AC3E}">
        <p14:creationId xmlns:p14="http://schemas.microsoft.com/office/powerpoint/2010/main" val="128661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5509A-F829-954B-B2C1-289D8865EDA5}" type="slidenum">
              <a:rPr lang="en-US" smtClean="0"/>
              <a:t>4</a:t>
            </a:fld>
            <a:endParaRPr lang="en-US"/>
          </a:p>
        </p:txBody>
      </p:sp>
    </p:spTree>
    <p:extLst>
      <p:ext uri="{BB962C8B-B14F-4D97-AF65-F5344CB8AC3E}">
        <p14:creationId xmlns:p14="http://schemas.microsoft.com/office/powerpoint/2010/main" val="42729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AACE-2B54-9FE9-2DC6-DEA84210A9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B710E-70A6-4955-2CB4-4C8F26E22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B872F6-F9FA-F0E1-6412-600A8E285AA9}"/>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9023AE1D-3D25-BFEE-284B-01FD35F1B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A7DFF-1295-F86C-82CA-5F87F5607C96}"/>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173323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2D9E-5DF3-1C07-2947-07905978A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C8AE6-D5E1-FFFE-D3B6-D96CA5309D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2624D-7E80-B720-2C04-CB648AA463C9}"/>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F7CE66EB-ABE5-B951-E763-ED46364C6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D8FC2-8DA5-FBB1-C4CE-A6190F73B6AD}"/>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76265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F245B-21D4-4BFB-2C0B-069BFCE11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80E8B-90DF-26E9-22FE-6AECB6ECB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5A0E3-CF0B-19FC-A686-DD8A4A092ACC}"/>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F4251EEA-52DB-C962-7BB2-9BA71EC06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56432-6CCF-A61C-6A1A-360934E78580}"/>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377619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A94B-44CC-3DEA-8E9A-0D328615D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9EB4E-9A55-D7D8-1A4C-C4E2237A22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2A086-159E-A7A7-792A-ED1F7FBF0A34}"/>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642B75EA-CBD7-D8C0-20E3-8E9EC7985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7449E-4C32-B548-BF6B-2D86CF04F4A2}"/>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39551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E896-18EE-F53B-2213-740A0E3D3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7D2954-DB33-BB0A-AC70-3F5CEE39D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0FD19-02B6-4DE4-061B-E9A84A68E4DC}"/>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99984F9B-1689-88EE-415B-AF61599FF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B983A-D1C2-9FA6-D232-28A3977F02B1}"/>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202832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413E-E32B-7F66-87F1-1625D53FE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25BAC2-95EB-C4C3-3054-AAFE5AD2C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C6215-87EE-BB59-F57A-37E15828C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A11CD-E58E-A850-EFE0-19D1F68118CF}"/>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6" name="Footer Placeholder 5">
            <a:extLst>
              <a:ext uri="{FF2B5EF4-FFF2-40B4-BE49-F238E27FC236}">
                <a16:creationId xmlns:a16="http://schemas.microsoft.com/office/drawing/2014/main" id="{C18018EF-8664-5C48-9AE8-BCB5DC5DF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323E1-707C-D70A-9E6E-6A8B751CD321}"/>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68157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6AE3-E747-F8CA-767D-3C4909C1DE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6859A8-0549-81DA-A5DA-558606BCC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C2239B-B766-510C-CAED-4A56E1313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804BC-7F68-0AEA-1EE6-FF0223A62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51021-DE55-832A-6CC0-E5B42CEE6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E12A6-FBE1-670F-EFD9-8BD2C4D40BB0}"/>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8" name="Footer Placeholder 7">
            <a:extLst>
              <a:ext uri="{FF2B5EF4-FFF2-40B4-BE49-F238E27FC236}">
                <a16:creationId xmlns:a16="http://schemas.microsoft.com/office/drawing/2014/main" id="{4E17C03E-EED2-6035-889D-F6E56DA254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D840B-4EA6-94EE-6C1D-158F710D9422}"/>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223809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3A6A-C6D6-19BA-723A-9B3E4B8E8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0DC0C-1CED-326A-C3E8-F6014A70D443}"/>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4" name="Footer Placeholder 3">
            <a:extLst>
              <a:ext uri="{FF2B5EF4-FFF2-40B4-BE49-F238E27FC236}">
                <a16:creationId xmlns:a16="http://schemas.microsoft.com/office/drawing/2014/main" id="{453D5387-7AEE-7926-994E-EDFEDE407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5994A5-C385-40BA-F653-E716353EF37C}"/>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56009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898FE-F7F7-664D-93B6-0C25FFB46B36}"/>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3" name="Footer Placeholder 2">
            <a:extLst>
              <a:ext uri="{FF2B5EF4-FFF2-40B4-BE49-F238E27FC236}">
                <a16:creationId xmlns:a16="http://schemas.microsoft.com/office/drawing/2014/main" id="{BF764838-3F80-FE71-139C-D5909EAE6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F81B4-E3FB-6B13-B475-6FBF0738653D}"/>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198492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136A-68DC-1248-FBD7-B7FAD9B35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A42CEA-19D5-E104-042E-0E8F0B320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C80A5-B1AF-8802-8053-2C6A521EC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5EEAB-510C-2B9A-6D39-753E0771123E}"/>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6" name="Footer Placeholder 5">
            <a:extLst>
              <a:ext uri="{FF2B5EF4-FFF2-40B4-BE49-F238E27FC236}">
                <a16:creationId xmlns:a16="http://schemas.microsoft.com/office/drawing/2014/main" id="{4EFA9441-0355-3457-F550-11E47690A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2B13F-1198-9CE3-DD3F-354B3E95A06F}"/>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130717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2BE7-5D27-8122-0B9F-E0E239E43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2E537-F38E-ADCB-A490-4A0543AC3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AFF56-DF16-2D04-E9AC-3F4C5D065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D73CD-A2A0-3492-1918-0BC86D517C2D}"/>
              </a:ext>
            </a:extLst>
          </p:cNvPr>
          <p:cNvSpPr>
            <a:spLocks noGrp="1"/>
          </p:cNvSpPr>
          <p:nvPr>
            <p:ph type="dt" sz="half" idx="10"/>
          </p:nvPr>
        </p:nvSpPr>
        <p:spPr/>
        <p:txBody>
          <a:bodyPr/>
          <a:lstStyle/>
          <a:p>
            <a:fld id="{A505A665-71E6-E04D-B485-36D3FC2204F8}" type="datetimeFigureOut">
              <a:rPr lang="en-US" smtClean="0"/>
              <a:t>8/4/23</a:t>
            </a:fld>
            <a:endParaRPr lang="en-US"/>
          </a:p>
        </p:txBody>
      </p:sp>
      <p:sp>
        <p:nvSpPr>
          <p:cNvPr id="6" name="Footer Placeholder 5">
            <a:extLst>
              <a:ext uri="{FF2B5EF4-FFF2-40B4-BE49-F238E27FC236}">
                <a16:creationId xmlns:a16="http://schemas.microsoft.com/office/drawing/2014/main" id="{B2947216-A568-BBAB-0F29-D743795B4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A10B0-5A04-6346-B119-48E9A4EFD070}"/>
              </a:ext>
            </a:extLst>
          </p:cNvPr>
          <p:cNvSpPr>
            <a:spLocks noGrp="1"/>
          </p:cNvSpPr>
          <p:nvPr>
            <p:ph type="sldNum" sz="quarter" idx="12"/>
          </p:nvPr>
        </p:nvSpPr>
        <p:spPr/>
        <p:txBody>
          <a:bodyPr/>
          <a:lstStyle/>
          <a:p>
            <a:fld id="{F9D7B95C-4CD1-7847-985E-B607AEA8FE15}" type="slidenum">
              <a:rPr lang="en-US" smtClean="0"/>
              <a:t>‹#›</a:t>
            </a:fld>
            <a:endParaRPr lang="en-US"/>
          </a:p>
        </p:txBody>
      </p:sp>
    </p:spTree>
    <p:extLst>
      <p:ext uri="{BB962C8B-B14F-4D97-AF65-F5344CB8AC3E}">
        <p14:creationId xmlns:p14="http://schemas.microsoft.com/office/powerpoint/2010/main" val="320114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64D5D-7A5C-3E7A-5103-BBAC89EBB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5D8E0-9315-42F4-1925-29A4EAFF0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8F93C-1A75-26CE-08AB-C58411DF1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5A665-71E6-E04D-B485-36D3FC2204F8}" type="datetimeFigureOut">
              <a:rPr lang="en-US" smtClean="0"/>
              <a:t>8/4/23</a:t>
            </a:fld>
            <a:endParaRPr lang="en-US"/>
          </a:p>
        </p:txBody>
      </p:sp>
      <p:sp>
        <p:nvSpPr>
          <p:cNvPr id="5" name="Footer Placeholder 4">
            <a:extLst>
              <a:ext uri="{FF2B5EF4-FFF2-40B4-BE49-F238E27FC236}">
                <a16:creationId xmlns:a16="http://schemas.microsoft.com/office/drawing/2014/main" id="{39B8C5EA-A11B-FFB2-6605-3E303A2EF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461F79-8712-00F6-E8C0-9EA544CB7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7B95C-4CD1-7847-985E-B607AEA8FE15}" type="slidenum">
              <a:rPr lang="en-US" smtClean="0"/>
              <a:t>‹#›</a:t>
            </a:fld>
            <a:endParaRPr lang="en-US"/>
          </a:p>
        </p:txBody>
      </p:sp>
    </p:spTree>
    <p:extLst>
      <p:ext uri="{BB962C8B-B14F-4D97-AF65-F5344CB8AC3E}">
        <p14:creationId xmlns:p14="http://schemas.microsoft.com/office/powerpoint/2010/main" val="416844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CB9C73-887B-31D6-D451-4556F3142F24}"/>
              </a:ext>
            </a:extLst>
          </p:cNvPr>
          <p:cNvPicPr>
            <a:picLocks noChangeAspect="1"/>
          </p:cNvPicPr>
          <p:nvPr/>
        </p:nvPicPr>
        <p:blipFill rotWithShape="1">
          <a:blip r:embed="rId2"/>
          <a:srcRect b="13242"/>
          <a:stretch/>
        </p:blipFill>
        <p:spPr>
          <a:xfrm>
            <a:off x="0" y="0"/>
            <a:ext cx="12192000" cy="6858000"/>
          </a:xfrm>
          <a:prstGeom prst="rect">
            <a:avLst/>
          </a:prstGeom>
        </p:spPr>
      </p:pic>
      <p:pic>
        <p:nvPicPr>
          <p:cNvPr id="1026" name="Picture 2" descr="Signed Darko Milicic Photo - 8x10 PSA DNA">
            <a:extLst>
              <a:ext uri="{FF2B5EF4-FFF2-40B4-BE49-F238E27FC236}">
                <a16:creationId xmlns:a16="http://schemas.microsoft.com/office/drawing/2014/main" id="{AC2461A0-8743-7683-58DC-362B59F93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0" r="10057"/>
          <a:stretch/>
        </p:blipFill>
        <p:spPr bwMode="auto">
          <a:xfrm>
            <a:off x="1289833" y="607511"/>
            <a:ext cx="4521896" cy="5642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okie LeBron James vs. rookie Kyrie Irving? It's not a slam dunk: Bill  Livingston - cleveland.com">
            <a:extLst>
              <a:ext uri="{FF2B5EF4-FFF2-40B4-BE49-F238E27FC236}">
                <a16:creationId xmlns:a16="http://schemas.microsoft.com/office/drawing/2014/main" id="{3E07EBE1-274E-EE8C-4084-67ECC1871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537" y="607512"/>
            <a:ext cx="4145767" cy="56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EFD06-DF32-F7D2-8860-40DE67312938}"/>
              </a:ext>
            </a:extLst>
          </p:cNvPr>
          <p:cNvPicPr>
            <a:picLocks noChangeAspect="1"/>
          </p:cNvPicPr>
          <p:nvPr/>
        </p:nvPicPr>
        <p:blipFill rotWithShape="1">
          <a:blip r:embed="rId2"/>
          <a:srcRect b="14619"/>
          <a:stretch/>
        </p:blipFill>
        <p:spPr>
          <a:xfrm>
            <a:off x="0" y="0"/>
            <a:ext cx="12192000" cy="6858000"/>
          </a:xfrm>
          <a:prstGeom prst="rect">
            <a:avLst/>
          </a:prstGeom>
        </p:spPr>
      </p:pic>
      <p:sp>
        <p:nvSpPr>
          <p:cNvPr id="3" name="TextBox 2">
            <a:extLst>
              <a:ext uri="{FF2B5EF4-FFF2-40B4-BE49-F238E27FC236}">
                <a16:creationId xmlns:a16="http://schemas.microsoft.com/office/drawing/2014/main" id="{7B93353E-F31E-1430-FC61-24613F861FC3}"/>
              </a:ext>
            </a:extLst>
          </p:cNvPr>
          <p:cNvSpPr txBox="1"/>
          <p:nvPr/>
        </p:nvSpPr>
        <p:spPr>
          <a:xfrm>
            <a:off x="769828" y="946955"/>
            <a:ext cx="10278650" cy="5209118"/>
          </a:xfrm>
          <a:prstGeom prst="rect">
            <a:avLst/>
          </a:prstGeom>
          <a:noFill/>
        </p:spPr>
        <p:txBody>
          <a:bodyPr wrap="square">
            <a:spAutoFit/>
          </a:bodyPr>
          <a:lstStyle/>
          <a:p>
            <a:pPr marR="0" lvl="0" algn="just">
              <a:lnSpc>
                <a:spcPct val="150000"/>
              </a:lnSpc>
              <a:spcBef>
                <a:spcPts val="0"/>
              </a:spcBef>
              <a:spcAft>
                <a:spcPts val="0"/>
              </a:spcAft>
            </a:pPr>
            <a:r>
              <a:rPr lang="en-US" sz="2800" kern="100" dirty="0">
                <a:effectLst/>
                <a:latin typeface="Nexa Light" panose="02000000000000000000" pitchFamily="2" charset="0"/>
                <a:ea typeface="Calibri" panose="020F0502020204030204" pitchFamily="34" charset="0"/>
                <a:cs typeface="Times New Roman" panose="02020603050405020304" pitchFamily="18" charset="0"/>
              </a:rPr>
              <a:t>“I’d do a lot of things differently now…I could say I didn’t get a proper chance, but that’s simply an excuse; it’s up to a young player to prove himself, work hard, and wait for his chance. My approach was completely different. As a No. 2 pick coming from Europe, I thought I was sent by God, so I got into fights, got drunk before practices, spiting everyone, but I was spiting myself.” </a:t>
            </a:r>
          </a:p>
          <a:p>
            <a:pPr marR="0" lvl="0" algn="r">
              <a:lnSpc>
                <a:spcPct val="150000"/>
              </a:lnSpc>
              <a:spcBef>
                <a:spcPts val="0"/>
              </a:spcBef>
              <a:spcAft>
                <a:spcPts val="0"/>
              </a:spcAft>
            </a:pPr>
            <a:r>
              <a:rPr lang="en-US" sz="2800" kern="100" dirty="0">
                <a:effectLst/>
                <a:latin typeface="Nexa Light" panose="02000000000000000000" pitchFamily="2" charset="0"/>
                <a:ea typeface="Calibri" panose="020F0502020204030204" pitchFamily="34" charset="0"/>
                <a:cs typeface="Times New Roman" panose="02020603050405020304" pitchFamily="18" charset="0"/>
              </a:rPr>
              <a:t>–Darko Milicic </a:t>
            </a:r>
            <a:endParaRPr lang="en-US" sz="3600" kern="100" dirty="0">
              <a:effectLst/>
              <a:latin typeface="Nexa Light" panose="02000000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64E762-FE11-2170-1BBD-9D8E2529490E}"/>
              </a:ext>
            </a:extLst>
          </p:cNvPr>
          <p:cNvSpPr txBox="1"/>
          <p:nvPr/>
        </p:nvSpPr>
        <p:spPr>
          <a:xfrm>
            <a:off x="769828" y="946955"/>
            <a:ext cx="9904957" cy="5855449"/>
          </a:xfrm>
          <a:prstGeom prst="rect">
            <a:avLst/>
          </a:prstGeom>
          <a:noFill/>
        </p:spPr>
        <p:txBody>
          <a:bodyPr wrap="square">
            <a:spAutoFit/>
          </a:bodyPr>
          <a:lstStyle/>
          <a:p>
            <a:pPr algn="just">
              <a:lnSpc>
                <a:spcPct val="150000"/>
              </a:lnSpc>
            </a:pPr>
            <a:r>
              <a:rPr lang="en-US" sz="2800" kern="100" dirty="0">
                <a:effectLst/>
                <a:latin typeface="Nexa Light" panose="02000000000000000000" pitchFamily="2" charset="0"/>
                <a:ea typeface="Calibri" panose="020F0502020204030204" pitchFamily="34" charset="0"/>
                <a:cs typeface="Times New Roman" panose="02020603050405020304" pitchFamily="18" charset="0"/>
              </a:rPr>
              <a:t>“And though [Lebron] still had to carry his teammates’ bags, a typical duty for a rook, there was something undeniable about his maturity, poise, and work ethic. It was how early he showed up to practice. It was how hard he trained, going game speed with every rep. He worked out six days a week. He biked 25-30 miles most days. Whenever he spotted a weakness in his game, he’d tell his coaches, “We need to study that .” </a:t>
            </a:r>
          </a:p>
          <a:p>
            <a:pPr marR="0" lvl="0" algn="r">
              <a:lnSpc>
                <a:spcPct val="150000"/>
              </a:lnSpc>
              <a:spcBef>
                <a:spcPts val="0"/>
              </a:spcBef>
              <a:spcAft>
                <a:spcPts val="0"/>
              </a:spcAft>
            </a:pPr>
            <a:r>
              <a:rPr lang="en-US" sz="2800" kern="100" dirty="0">
                <a:effectLst/>
                <a:latin typeface="Nexa Light" panose="02000000000000000000" pitchFamily="2" charset="0"/>
                <a:ea typeface="Calibri" panose="020F0502020204030204" pitchFamily="34" charset="0"/>
                <a:cs typeface="Times New Roman" panose="02020603050405020304" pitchFamily="18" charset="0"/>
              </a:rPr>
              <a:t> </a:t>
            </a:r>
            <a:endParaRPr lang="en-US" sz="3600" kern="100" dirty="0">
              <a:effectLst/>
              <a:latin typeface="Nexa Ligh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239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4A3AF0-5450-EFAA-6A35-C9EA428F3083}"/>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BF7ECF4-FA48-203A-AC27-67DCCE5C43ED}"/>
              </a:ext>
            </a:extLst>
          </p:cNvPr>
          <p:cNvSpPr txBox="1"/>
          <p:nvPr/>
        </p:nvSpPr>
        <p:spPr>
          <a:xfrm>
            <a:off x="445293" y="4932262"/>
            <a:ext cx="11301413" cy="1569660"/>
          </a:xfrm>
          <a:prstGeom prst="rect">
            <a:avLst/>
          </a:prstGeom>
          <a:solidFill>
            <a:srgbClr val="C00000"/>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“Good is the enemy of great…Few people attain great lives, in part because it's just so easy to settle for a good life. The vast majority of companies never become great, precisely because the vast majority become quite good- and that is their main problem.”</a:t>
            </a:r>
          </a:p>
        </p:txBody>
      </p:sp>
      <p:sp>
        <p:nvSpPr>
          <p:cNvPr id="4" name="TextBox 3">
            <a:extLst>
              <a:ext uri="{FF2B5EF4-FFF2-40B4-BE49-F238E27FC236}">
                <a16:creationId xmlns:a16="http://schemas.microsoft.com/office/drawing/2014/main" id="{ABD46BE9-D3FC-7E3A-B4AD-8F10B841D254}"/>
              </a:ext>
            </a:extLst>
          </p:cNvPr>
          <p:cNvSpPr txBox="1"/>
          <p:nvPr/>
        </p:nvSpPr>
        <p:spPr>
          <a:xfrm>
            <a:off x="1224583" y="4775177"/>
            <a:ext cx="10194098" cy="1569660"/>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“7 But as you excel in everything—in faith, in speech, in knowledge, in all earnestness, and in our love for you—see that you excel in this act of grace also (referencing the collection for needy saints).” </a:t>
            </a:r>
          </a:p>
          <a:p>
            <a:pPr algn="r"/>
            <a:r>
              <a:rPr lang="en-US" sz="2400" dirty="0">
                <a:solidFill>
                  <a:schemeClr val="bg1"/>
                </a:solidFill>
                <a:latin typeface="Nexa Light" panose="02000000000000000000" pitchFamily="2" charset="0"/>
              </a:rPr>
              <a:t>2 Corinthians 8:7</a:t>
            </a:r>
          </a:p>
        </p:txBody>
      </p:sp>
      <p:sp>
        <p:nvSpPr>
          <p:cNvPr id="5" name="TextBox 4">
            <a:extLst>
              <a:ext uri="{FF2B5EF4-FFF2-40B4-BE49-F238E27FC236}">
                <a16:creationId xmlns:a16="http://schemas.microsoft.com/office/drawing/2014/main" id="{FB914A7F-931F-6E66-B967-B03DB3650963}"/>
              </a:ext>
            </a:extLst>
          </p:cNvPr>
          <p:cNvSpPr txBox="1"/>
          <p:nvPr/>
        </p:nvSpPr>
        <p:spPr>
          <a:xfrm>
            <a:off x="1224583" y="4761923"/>
            <a:ext cx="10194098" cy="1938992"/>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“Now as to the love of the brethren, you have no need for anyone to write to you, for you yourselves are taught by God to love one another; 10 for indeed you do practice it toward all the brethren who are in all Macedonia. But we urge you, brethren, to excel still more.”</a:t>
            </a:r>
          </a:p>
          <a:p>
            <a:pPr algn="r"/>
            <a:r>
              <a:rPr lang="en-US" sz="2400" dirty="0">
                <a:solidFill>
                  <a:schemeClr val="bg1"/>
                </a:solidFill>
                <a:latin typeface="Nexa Light" panose="02000000000000000000" pitchFamily="2" charset="0"/>
              </a:rPr>
              <a:t>1 Thessalonians 4:9-10</a:t>
            </a:r>
          </a:p>
        </p:txBody>
      </p:sp>
      <p:sp>
        <p:nvSpPr>
          <p:cNvPr id="6" name="TextBox 5">
            <a:extLst>
              <a:ext uri="{FF2B5EF4-FFF2-40B4-BE49-F238E27FC236}">
                <a16:creationId xmlns:a16="http://schemas.microsoft.com/office/drawing/2014/main" id="{13C30318-2B20-82F8-69F1-5DF86C4CE44F}"/>
              </a:ext>
            </a:extLst>
          </p:cNvPr>
          <p:cNvSpPr txBox="1"/>
          <p:nvPr/>
        </p:nvSpPr>
        <p:spPr>
          <a:xfrm>
            <a:off x="1388596" y="4892646"/>
            <a:ext cx="10194098" cy="1200329"/>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“15 Practice these things, immerse yourself in them, so that all may see your progress.”</a:t>
            </a:r>
          </a:p>
          <a:p>
            <a:pPr algn="r"/>
            <a:r>
              <a:rPr lang="en-US" sz="2400" dirty="0">
                <a:solidFill>
                  <a:schemeClr val="bg1"/>
                </a:solidFill>
                <a:latin typeface="Nexa Light" panose="02000000000000000000" pitchFamily="2" charset="0"/>
              </a:rPr>
              <a:t>1 Timothy 4:15</a:t>
            </a:r>
          </a:p>
        </p:txBody>
      </p:sp>
    </p:spTree>
    <p:extLst>
      <p:ext uri="{BB962C8B-B14F-4D97-AF65-F5344CB8AC3E}">
        <p14:creationId xmlns:p14="http://schemas.microsoft.com/office/powerpoint/2010/main" val="119187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xit" presetSubtype="4" fill="hold" grpId="1" nodeType="with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B122D-7599-8FC7-CF78-D9879A34563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BD46BE9-D3FC-7E3A-B4AD-8F10B841D254}"/>
              </a:ext>
            </a:extLst>
          </p:cNvPr>
          <p:cNvSpPr txBox="1"/>
          <p:nvPr/>
        </p:nvSpPr>
        <p:spPr>
          <a:xfrm>
            <a:off x="998951" y="4777357"/>
            <a:ext cx="10194098" cy="1569660"/>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“Because you have raged against me and your complacency has come into my ears, I will put my hook in your nose and my bit in your mouth, and I will turn you back on the way by which you came.”</a:t>
            </a:r>
          </a:p>
          <a:p>
            <a:pPr algn="r"/>
            <a:r>
              <a:rPr lang="en-US" sz="2400" dirty="0">
                <a:solidFill>
                  <a:schemeClr val="bg1"/>
                </a:solidFill>
                <a:latin typeface="Nexa Light" panose="02000000000000000000" pitchFamily="2" charset="0"/>
              </a:rPr>
              <a:t>2 Kings 19:28</a:t>
            </a:r>
          </a:p>
        </p:txBody>
      </p:sp>
      <p:sp>
        <p:nvSpPr>
          <p:cNvPr id="7" name="TextBox 6">
            <a:extLst>
              <a:ext uri="{FF2B5EF4-FFF2-40B4-BE49-F238E27FC236}">
                <a16:creationId xmlns:a16="http://schemas.microsoft.com/office/drawing/2014/main" id="{80B5B936-1647-CB02-A7FD-4B84E5B866D9}"/>
              </a:ext>
            </a:extLst>
          </p:cNvPr>
          <p:cNvSpPr txBox="1"/>
          <p:nvPr/>
        </p:nvSpPr>
        <p:spPr>
          <a:xfrm>
            <a:off x="998951" y="4777357"/>
            <a:ext cx="10194098" cy="1200329"/>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“For the simple are killed by their turning away, and the complacency of fools destroys them.” </a:t>
            </a:r>
          </a:p>
          <a:p>
            <a:pPr algn="r"/>
            <a:r>
              <a:rPr lang="en-US" sz="2400" dirty="0">
                <a:solidFill>
                  <a:schemeClr val="bg1"/>
                </a:solidFill>
                <a:latin typeface="Nexa Light" panose="02000000000000000000" pitchFamily="2" charset="0"/>
              </a:rPr>
              <a:t>Proverbs 1:32</a:t>
            </a:r>
          </a:p>
        </p:txBody>
      </p:sp>
      <p:sp>
        <p:nvSpPr>
          <p:cNvPr id="8" name="TextBox 7">
            <a:extLst>
              <a:ext uri="{FF2B5EF4-FFF2-40B4-BE49-F238E27FC236}">
                <a16:creationId xmlns:a16="http://schemas.microsoft.com/office/drawing/2014/main" id="{54717C27-DB20-59CA-D8B3-C68525A6E5C4}"/>
              </a:ext>
            </a:extLst>
          </p:cNvPr>
          <p:cNvSpPr txBox="1"/>
          <p:nvPr/>
        </p:nvSpPr>
        <p:spPr>
          <a:xfrm>
            <a:off x="1167009" y="4777357"/>
            <a:ext cx="10194098" cy="1569660"/>
          </a:xfrm>
          <a:prstGeom prst="rect">
            <a:avLst/>
          </a:prstGeom>
          <a:solidFill>
            <a:schemeClr val="accent3">
              <a:lumMod val="75000"/>
            </a:schemeClr>
          </a:solidFill>
          <a:effectLst>
            <a:softEdge rad="31750"/>
          </a:effectLst>
        </p:spPr>
        <p:txBody>
          <a:bodyPr wrap="square" rtlCol="0">
            <a:spAutoFit/>
          </a:bodyPr>
          <a:lstStyle/>
          <a:p>
            <a:pPr algn="just"/>
            <a:r>
              <a:rPr lang="en-US" sz="2400" dirty="0">
                <a:solidFill>
                  <a:schemeClr val="bg1"/>
                </a:solidFill>
                <a:latin typeface="Nexa Light" panose="02000000000000000000" pitchFamily="2" charset="0"/>
              </a:rPr>
              <a:t>“At that time I will search Jerusalem with lamps, and I will punish the men who are complacent, those who say in their hearts, ‘The Lord will not do good, nor will he do ill.”</a:t>
            </a:r>
          </a:p>
          <a:p>
            <a:pPr algn="r"/>
            <a:r>
              <a:rPr lang="en-US" sz="2400" dirty="0">
                <a:solidFill>
                  <a:schemeClr val="bg1"/>
                </a:solidFill>
                <a:latin typeface="Nexa Light" panose="02000000000000000000" pitchFamily="2" charset="0"/>
              </a:rPr>
              <a:t>Zephaniah 1:12</a:t>
            </a:r>
          </a:p>
        </p:txBody>
      </p:sp>
    </p:spTree>
    <p:extLst>
      <p:ext uri="{BB962C8B-B14F-4D97-AF65-F5344CB8AC3E}">
        <p14:creationId xmlns:p14="http://schemas.microsoft.com/office/powerpoint/2010/main" val="25077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6200383" cy="584775"/>
          </a:xfrm>
          <a:prstGeom prst="rect">
            <a:avLst/>
          </a:prstGeom>
          <a:noFill/>
        </p:spPr>
        <p:txBody>
          <a:bodyPr wrap="square" rtlCol="0">
            <a:spAutoFit/>
          </a:bodyPr>
          <a:lstStyle/>
          <a:p>
            <a:r>
              <a:rPr lang="en-US" sz="3200" b="1" dirty="0">
                <a:latin typeface="Nexa Bold" panose="02000000000000000000" pitchFamily="2" charset="0"/>
              </a:rPr>
              <a:t>Six Necessities For Growth: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395877"/>
            <a:ext cx="10194098" cy="646331"/>
          </a:xfrm>
          <a:prstGeom prst="rect">
            <a:avLst/>
          </a:prstGeom>
          <a:solidFill>
            <a:srgbClr val="C00000"/>
          </a:solidFill>
          <a:effectLst>
            <a:softEdge rad="31750"/>
          </a:effectLst>
        </p:spPr>
        <p:txBody>
          <a:bodyPr wrap="square" rtlCol="0">
            <a:spAutoFit/>
          </a:bodyPr>
          <a:lstStyle/>
          <a:p>
            <a:pPr algn="ctr"/>
            <a:r>
              <a:rPr lang="en-US" sz="3600" dirty="0">
                <a:solidFill>
                  <a:schemeClr val="bg1"/>
                </a:solidFill>
                <a:latin typeface="Nexa Light" panose="02000000000000000000" pitchFamily="2" charset="0"/>
              </a:rPr>
              <a:t>Confront The Brutal Facts (With Hope)</a:t>
            </a:r>
          </a:p>
        </p:txBody>
      </p:sp>
      <p:sp>
        <p:nvSpPr>
          <p:cNvPr id="4" name="TextBox 3">
            <a:extLst>
              <a:ext uri="{FF2B5EF4-FFF2-40B4-BE49-F238E27FC236}">
                <a16:creationId xmlns:a16="http://schemas.microsoft.com/office/drawing/2014/main" id="{98F24F24-AD79-E0B5-CB39-111D08BFD86B}"/>
              </a:ext>
            </a:extLst>
          </p:cNvPr>
          <p:cNvSpPr txBox="1"/>
          <p:nvPr/>
        </p:nvSpPr>
        <p:spPr>
          <a:xfrm>
            <a:off x="1288092" y="2605413"/>
            <a:ext cx="9904957" cy="2154436"/>
          </a:xfrm>
          <a:prstGeom prst="rect">
            <a:avLst/>
          </a:prstGeom>
          <a:noFill/>
        </p:spPr>
        <p:txBody>
          <a:bodyPr wrap="square">
            <a:spAutoFit/>
          </a:bodyPr>
          <a:lstStyle/>
          <a:p>
            <a:pPr algn="just">
              <a:lnSpc>
                <a:spcPct val="150000"/>
              </a:lnSpc>
            </a:pPr>
            <a:r>
              <a:rPr lang="en-US" sz="2000" kern="100" dirty="0">
                <a:effectLst/>
                <a:latin typeface="Nexa Light" panose="02000000000000000000" pitchFamily="2" charset="0"/>
                <a:ea typeface="Calibri" panose="020F0502020204030204" pitchFamily="34" charset="0"/>
                <a:cs typeface="Times New Roman" panose="02020603050405020304" pitchFamily="18" charset="0"/>
              </a:rPr>
              <a:t>“For if anyone is a hearer of the word and not a doer, he is like a man who looks intently at his natural face in a mirror. For he looks at himself and goes away and at once forgets what he was like.” </a:t>
            </a:r>
          </a:p>
          <a:p>
            <a:pPr algn="r">
              <a:lnSpc>
                <a:spcPct val="150000"/>
              </a:lnSpc>
            </a:pPr>
            <a:r>
              <a:rPr lang="en-US" sz="2000" kern="100" dirty="0">
                <a:latin typeface="Nexa Light" panose="02000000000000000000" pitchFamily="2" charset="0"/>
                <a:ea typeface="Calibri" panose="020F0502020204030204" pitchFamily="34" charset="0"/>
                <a:cs typeface="Times New Roman" panose="02020603050405020304" pitchFamily="18" charset="0"/>
              </a:rPr>
              <a:t>James 1:22</a:t>
            </a:r>
            <a:r>
              <a:rPr lang="en-US" sz="3200" kern="100" dirty="0">
                <a:effectLst/>
                <a:latin typeface="Nexa Light" panose="02000000000000000000" pitchFamily="2" charset="0"/>
                <a:ea typeface="Calibri" panose="020F0502020204030204" pitchFamily="34" charset="0"/>
                <a:cs typeface="Times New Roman" panose="02020603050405020304" pitchFamily="18" charset="0"/>
              </a:rPr>
              <a:t> </a:t>
            </a:r>
            <a:endParaRPr lang="en-US" sz="4000" kern="100" dirty="0">
              <a:effectLst/>
              <a:latin typeface="Nexa Light" panose="020000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557741F-C260-3C9D-02A5-B952A91A9B6A}"/>
              </a:ext>
            </a:extLst>
          </p:cNvPr>
          <p:cNvSpPr txBox="1"/>
          <p:nvPr/>
        </p:nvSpPr>
        <p:spPr>
          <a:xfrm>
            <a:off x="1288092" y="4634630"/>
            <a:ext cx="6240050" cy="461665"/>
          </a:xfrm>
          <a:prstGeom prst="rect">
            <a:avLst/>
          </a:prstGeom>
          <a:noFill/>
          <a:ln>
            <a:solidFill>
              <a:srgbClr val="C00000"/>
            </a:solidFill>
          </a:ln>
        </p:spPr>
        <p:txBody>
          <a:bodyPr wrap="square" rtlCol="0">
            <a:spAutoFit/>
          </a:bodyPr>
          <a:lstStyle/>
          <a:p>
            <a:pPr algn="ctr"/>
            <a:r>
              <a:rPr lang="en-US" sz="2400" b="1" dirty="0">
                <a:latin typeface="Nexa Bold" panose="02000000000000000000" pitchFamily="2" charset="0"/>
              </a:rPr>
              <a:t>Hope Because: God’s Promises </a:t>
            </a:r>
          </a:p>
        </p:txBody>
      </p:sp>
      <p:sp>
        <p:nvSpPr>
          <p:cNvPr id="6" name="TextBox 5">
            <a:extLst>
              <a:ext uri="{FF2B5EF4-FFF2-40B4-BE49-F238E27FC236}">
                <a16:creationId xmlns:a16="http://schemas.microsoft.com/office/drawing/2014/main" id="{8B709C76-B0BD-8834-5318-29B94496923C}"/>
              </a:ext>
            </a:extLst>
          </p:cNvPr>
          <p:cNvSpPr txBox="1"/>
          <p:nvPr/>
        </p:nvSpPr>
        <p:spPr>
          <a:xfrm>
            <a:off x="1312099" y="5449556"/>
            <a:ext cx="6240050" cy="461665"/>
          </a:xfrm>
          <a:prstGeom prst="rect">
            <a:avLst/>
          </a:prstGeom>
          <a:noFill/>
          <a:ln>
            <a:solidFill>
              <a:srgbClr val="C00000"/>
            </a:solidFill>
          </a:ln>
        </p:spPr>
        <p:txBody>
          <a:bodyPr wrap="square" rtlCol="0">
            <a:spAutoFit/>
          </a:bodyPr>
          <a:lstStyle/>
          <a:p>
            <a:pPr algn="ctr"/>
            <a:r>
              <a:rPr lang="en-US" sz="2400" b="1" dirty="0">
                <a:latin typeface="Nexa Bold" panose="02000000000000000000" pitchFamily="2" charset="0"/>
              </a:rPr>
              <a:t>Hope Because: Scriptures Examples</a:t>
            </a:r>
          </a:p>
        </p:txBody>
      </p:sp>
      <p:sp>
        <p:nvSpPr>
          <p:cNvPr id="7" name="TextBox 6">
            <a:extLst>
              <a:ext uri="{FF2B5EF4-FFF2-40B4-BE49-F238E27FC236}">
                <a16:creationId xmlns:a16="http://schemas.microsoft.com/office/drawing/2014/main" id="{C5C5E8C3-AF1B-097D-86C0-9EB6C9965039}"/>
              </a:ext>
            </a:extLst>
          </p:cNvPr>
          <p:cNvSpPr txBox="1"/>
          <p:nvPr/>
        </p:nvSpPr>
        <p:spPr>
          <a:xfrm>
            <a:off x="2682134" y="2164636"/>
            <a:ext cx="7116872" cy="461665"/>
          </a:xfrm>
          <a:prstGeom prst="rect">
            <a:avLst/>
          </a:prstGeom>
          <a:noFill/>
          <a:ln>
            <a:solidFill>
              <a:srgbClr val="C00000"/>
            </a:solidFill>
          </a:ln>
        </p:spPr>
        <p:txBody>
          <a:bodyPr wrap="square" rtlCol="0">
            <a:spAutoFit/>
          </a:bodyPr>
          <a:lstStyle/>
          <a:p>
            <a:pPr algn="ctr"/>
            <a:r>
              <a:rPr lang="en-US" sz="2400" b="1" dirty="0">
                <a:latin typeface="Nexa Bold" panose="02000000000000000000" pitchFamily="2" charset="0"/>
              </a:rPr>
              <a:t>Conduct An Autopsy Of Your Walk Of Faith</a:t>
            </a:r>
          </a:p>
        </p:txBody>
      </p:sp>
      <p:sp>
        <p:nvSpPr>
          <p:cNvPr id="8" name="TextBox 7">
            <a:extLst>
              <a:ext uri="{FF2B5EF4-FFF2-40B4-BE49-F238E27FC236}">
                <a16:creationId xmlns:a16="http://schemas.microsoft.com/office/drawing/2014/main" id="{4D3D2CD7-B5F2-25A4-CB26-DC35286072D7}"/>
              </a:ext>
            </a:extLst>
          </p:cNvPr>
          <p:cNvSpPr txBox="1"/>
          <p:nvPr/>
        </p:nvSpPr>
        <p:spPr>
          <a:xfrm>
            <a:off x="2713189" y="2197950"/>
            <a:ext cx="7116872" cy="461665"/>
          </a:xfrm>
          <a:prstGeom prst="rect">
            <a:avLst/>
          </a:prstGeom>
          <a:noFill/>
          <a:ln>
            <a:solidFill>
              <a:srgbClr val="C00000"/>
            </a:solidFill>
          </a:ln>
        </p:spPr>
        <p:txBody>
          <a:bodyPr wrap="square" rtlCol="0">
            <a:spAutoFit/>
          </a:bodyPr>
          <a:lstStyle/>
          <a:p>
            <a:pPr algn="ctr"/>
            <a:r>
              <a:rPr lang="en-US" sz="2400" b="1" dirty="0">
                <a:latin typeface="Nexa Bold" panose="02000000000000000000" pitchFamily="2" charset="0"/>
              </a:rPr>
              <a:t>Engage in Dialogue With Your Neighbor</a:t>
            </a:r>
          </a:p>
        </p:txBody>
      </p:sp>
    </p:spTree>
    <p:extLst>
      <p:ext uri="{BB962C8B-B14F-4D97-AF65-F5344CB8AC3E}">
        <p14:creationId xmlns:p14="http://schemas.microsoft.com/office/powerpoint/2010/main" val="994638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xit" presetSubtype="4" fill="hold" grpId="1" nodeType="withEffect">
                                  <p:stCondLst>
                                    <p:cond delay="0"/>
                                  </p:stCondLst>
                                  <p:childTnLst>
                                    <p:animEffect transition="out" filter="wipe(dow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xit" presetSubtype="4" fill="hold" grpId="1" nodeType="withEffect">
                                  <p:stCondLst>
                                    <p:cond delay="0"/>
                                  </p:stCondLst>
                                  <p:childTnLst>
                                    <p:animEffect transition="out" filter="wipe(down)">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animBg="1"/>
      <p:bldP spid="6" grpId="1" animBg="1"/>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580</Words>
  <Application>Microsoft Macintosh PowerPoint</Application>
  <PresentationFormat>Widescreen</PresentationFormat>
  <Paragraphs>27</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2023-08-04T13:34:21Z</dcterms:created>
  <dcterms:modified xsi:type="dcterms:W3CDTF">2023-08-04T15:46:42Z</dcterms:modified>
</cp:coreProperties>
</file>