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3" r:id="rId3"/>
    <p:sldId id="264" r:id="rId4"/>
    <p:sldId id="265" r:id="rId5"/>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DEE00-7E3B-4948-91F0-F014668A0BFF}" type="datetimeFigureOut">
              <a:rPr lang="en-US" smtClean="0"/>
              <a:t>8/11/23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AFBEA-F56E-2743-81E8-4DABD294E3A1}" type="slidenum">
              <a:rPr lang="en-US" smtClean="0"/>
              <a:t>‹#›</a:t>
            </a:fld>
            <a:endParaRPr lang="en-US"/>
          </a:p>
        </p:txBody>
      </p:sp>
    </p:spTree>
    <p:extLst>
      <p:ext uri="{BB962C8B-B14F-4D97-AF65-F5344CB8AC3E}">
        <p14:creationId xmlns:p14="http://schemas.microsoft.com/office/powerpoint/2010/main" val="173858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5509A-F829-954B-B2C1-289D8865E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7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5509A-F829-954B-B2C1-289D8865E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8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A1AD-790A-79B7-D46D-8EB8A33FFF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476923-9879-6CA6-BE5A-35AED0FD3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B9DD57-97C1-A6C0-1314-E055AF809B84}"/>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5" name="Footer Placeholder 4">
            <a:extLst>
              <a:ext uri="{FF2B5EF4-FFF2-40B4-BE49-F238E27FC236}">
                <a16:creationId xmlns:a16="http://schemas.microsoft.com/office/drawing/2014/main" id="{955DD8FD-08BF-4A22-27C5-2F2EBABD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25A63-2976-53A5-432A-61E220CA1D50}"/>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32695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D8A3-1D85-A84D-DB0D-22117442F3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C9A15-5DBA-9C12-BA51-4D9B3A475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EC0F-091F-2CE7-79DC-4D2D87AA45C4}"/>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5" name="Footer Placeholder 4">
            <a:extLst>
              <a:ext uri="{FF2B5EF4-FFF2-40B4-BE49-F238E27FC236}">
                <a16:creationId xmlns:a16="http://schemas.microsoft.com/office/drawing/2014/main" id="{C8957997-FD08-E0D3-A54D-2188B3447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8F65-5E26-3628-24AC-AC85B8619978}"/>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23627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D3EF4-8E81-C3FB-3D5A-708AA0D73F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9EF8E3-88C9-29BA-53FF-144D84E97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30425-65EC-66CA-28BC-523D15DCC1A5}"/>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5" name="Footer Placeholder 4">
            <a:extLst>
              <a:ext uri="{FF2B5EF4-FFF2-40B4-BE49-F238E27FC236}">
                <a16:creationId xmlns:a16="http://schemas.microsoft.com/office/drawing/2014/main" id="{83B5AB57-2726-ED07-F088-ED74BF4E5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4CB8E-6E43-1836-DFDF-46FCE93772B9}"/>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321601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34B7-CFFB-3499-34EF-DBE4D9DE8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091BC-3142-561B-64EC-0B55A4A3D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CA1E8-D492-2D64-1B6D-F76F2F46645B}"/>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5" name="Footer Placeholder 4">
            <a:extLst>
              <a:ext uri="{FF2B5EF4-FFF2-40B4-BE49-F238E27FC236}">
                <a16:creationId xmlns:a16="http://schemas.microsoft.com/office/drawing/2014/main" id="{D8C10297-38DD-63EA-C811-76D9A94BF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E8D5B-DB44-628E-9B67-7F6727B3DC6D}"/>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140700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086D-66C8-942E-21B5-FCB2F11A7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4701A3-7E0B-28C9-A1BB-46A99B58D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DDA0D-2504-CB5F-D5DB-82D40C6EFC73}"/>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5" name="Footer Placeholder 4">
            <a:extLst>
              <a:ext uri="{FF2B5EF4-FFF2-40B4-BE49-F238E27FC236}">
                <a16:creationId xmlns:a16="http://schemas.microsoft.com/office/drawing/2014/main" id="{EF60D446-8160-5118-E7D7-1C6D9D486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45643-5167-8C98-6424-317DA2B0A403}"/>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150967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443E-9C19-FE2F-7CE2-8A205E2EA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B9511-C2C5-C67D-D9CA-EF40A80B9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C74999-D0F7-20DA-F72E-0433D05EA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51FEC6-CFB2-0936-C523-B1E43048F819}"/>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6" name="Footer Placeholder 5">
            <a:extLst>
              <a:ext uri="{FF2B5EF4-FFF2-40B4-BE49-F238E27FC236}">
                <a16:creationId xmlns:a16="http://schemas.microsoft.com/office/drawing/2014/main" id="{5C3E834E-E661-94EE-C0AD-ECC66892C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95E07-510C-5EC3-6FCE-196F554057ED}"/>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400469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11D0-733A-4B3B-E39F-A4591D10C9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AB3337-9489-42CC-B479-DDC49465C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AD42FD-7E5D-A02E-C952-402D81F6A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8D418-DF5B-BC0B-3CAF-DC2090160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39087-DC1D-66A7-E2CB-89CC3404DC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2A357-9426-C9AC-B165-947C69162DF5}"/>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8" name="Footer Placeholder 7">
            <a:extLst>
              <a:ext uri="{FF2B5EF4-FFF2-40B4-BE49-F238E27FC236}">
                <a16:creationId xmlns:a16="http://schemas.microsoft.com/office/drawing/2014/main" id="{DAF328F4-1D0A-EC2E-70F6-68B17502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01BAE-E825-BB81-8CEC-ACB13325D173}"/>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285965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2E7B-ED21-58CD-1AE4-77662B40D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FF323-48B6-C89B-7D58-61AC0DCB5EED}"/>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4" name="Footer Placeholder 3">
            <a:extLst>
              <a:ext uri="{FF2B5EF4-FFF2-40B4-BE49-F238E27FC236}">
                <a16:creationId xmlns:a16="http://schemas.microsoft.com/office/drawing/2014/main" id="{248D83B1-20B8-7F8B-C74D-6D6255623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2E5D5-6DED-6F94-A81E-542F92D2F50B}"/>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174764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0C3E8F-B7FF-B368-0136-6E9AEC9D05DE}"/>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3" name="Footer Placeholder 2">
            <a:extLst>
              <a:ext uri="{FF2B5EF4-FFF2-40B4-BE49-F238E27FC236}">
                <a16:creationId xmlns:a16="http://schemas.microsoft.com/office/drawing/2014/main" id="{AA138046-9262-0E50-2C68-41F224CDB9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F0B72B-EA16-FB1A-D589-828F97FD9087}"/>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79874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3088-53A6-611D-B9C0-CEF31070D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F63BB6-8EB6-2180-469B-1F51387C6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304B9-79D1-2195-C30D-4DC31376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53DDB-F9A3-6A6A-B7FF-4BBE624CB754}"/>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6" name="Footer Placeholder 5">
            <a:extLst>
              <a:ext uri="{FF2B5EF4-FFF2-40B4-BE49-F238E27FC236}">
                <a16:creationId xmlns:a16="http://schemas.microsoft.com/office/drawing/2014/main" id="{A07AD9D0-52B7-4D70-7A71-F3A39E408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FFB14-00B3-F950-4545-B85DCCE4C551}"/>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384884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5119-1432-140C-8239-44C1C952C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EBF08-134C-BDAF-00FF-6705DFA6DA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1E296A-4176-D764-7DFB-F955AE372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27F5D-0A19-2A39-A524-6D74C59397F4}"/>
              </a:ext>
            </a:extLst>
          </p:cNvPr>
          <p:cNvSpPr>
            <a:spLocks noGrp="1"/>
          </p:cNvSpPr>
          <p:nvPr>
            <p:ph type="dt" sz="half" idx="10"/>
          </p:nvPr>
        </p:nvSpPr>
        <p:spPr/>
        <p:txBody>
          <a:bodyPr/>
          <a:lstStyle/>
          <a:p>
            <a:fld id="{A7863208-D3DE-5F4B-BAD0-AFF0B3FA5CE4}" type="datetimeFigureOut">
              <a:rPr lang="en-US" smtClean="0"/>
              <a:t>8/11/23</a:t>
            </a:fld>
            <a:endParaRPr lang="en-US"/>
          </a:p>
        </p:txBody>
      </p:sp>
      <p:sp>
        <p:nvSpPr>
          <p:cNvPr id="6" name="Footer Placeholder 5">
            <a:extLst>
              <a:ext uri="{FF2B5EF4-FFF2-40B4-BE49-F238E27FC236}">
                <a16:creationId xmlns:a16="http://schemas.microsoft.com/office/drawing/2014/main" id="{7038450F-30D2-C86E-6FA0-70195F275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1DAF4-8E98-26B6-9E0A-233D4F4409FF}"/>
              </a:ext>
            </a:extLst>
          </p:cNvPr>
          <p:cNvSpPr>
            <a:spLocks noGrp="1"/>
          </p:cNvSpPr>
          <p:nvPr>
            <p:ph type="sldNum" sz="quarter" idx="12"/>
          </p:nvPr>
        </p:nvSpPr>
        <p:spPr/>
        <p:txBody>
          <a:bodyPr/>
          <a:lstStyle/>
          <a:p>
            <a:fld id="{0E4CA051-EE67-2749-8A75-51AF1BF2AFF7}" type="slidenum">
              <a:rPr lang="en-US" smtClean="0"/>
              <a:t>‹#›</a:t>
            </a:fld>
            <a:endParaRPr lang="en-US"/>
          </a:p>
        </p:txBody>
      </p:sp>
    </p:spTree>
    <p:extLst>
      <p:ext uri="{BB962C8B-B14F-4D97-AF65-F5344CB8AC3E}">
        <p14:creationId xmlns:p14="http://schemas.microsoft.com/office/powerpoint/2010/main" val="275159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E0AE6-D3D9-E268-D097-63760B43A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9C58B-8457-5322-0DB5-C0318AADA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41546-5596-C168-A761-6E1B15C16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63208-D3DE-5F4B-BAD0-AFF0B3FA5CE4}" type="datetimeFigureOut">
              <a:rPr lang="en-US" smtClean="0"/>
              <a:t>8/11/23</a:t>
            </a:fld>
            <a:endParaRPr lang="en-US"/>
          </a:p>
        </p:txBody>
      </p:sp>
      <p:sp>
        <p:nvSpPr>
          <p:cNvPr id="5" name="Footer Placeholder 4">
            <a:extLst>
              <a:ext uri="{FF2B5EF4-FFF2-40B4-BE49-F238E27FC236}">
                <a16:creationId xmlns:a16="http://schemas.microsoft.com/office/drawing/2014/main" id="{F06F2D7A-805A-82BF-B750-63CDFD4A4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1B2C53-B801-C90D-FABC-0339F7549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CA051-EE67-2749-8A75-51AF1BF2AFF7}" type="slidenum">
              <a:rPr lang="en-US" smtClean="0"/>
              <a:t>‹#›</a:t>
            </a:fld>
            <a:endParaRPr lang="en-US"/>
          </a:p>
        </p:txBody>
      </p:sp>
    </p:spTree>
    <p:extLst>
      <p:ext uri="{BB962C8B-B14F-4D97-AF65-F5344CB8AC3E}">
        <p14:creationId xmlns:p14="http://schemas.microsoft.com/office/powerpoint/2010/main" val="2062963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BD8F8F-4932-4E05-5F31-808B3E97DBF0}"/>
              </a:ext>
            </a:extLst>
          </p:cNvPr>
          <p:cNvPicPr>
            <a:picLocks noChangeAspect="1"/>
          </p:cNvPicPr>
          <p:nvPr/>
        </p:nvPicPr>
        <p:blipFill rotWithShape="1">
          <a:blip r:embed="rId2"/>
          <a:srcRect b="1324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CB9C73-887B-31D6-D451-4556F3142F24}"/>
              </a:ext>
            </a:extLst>
          </p:cNvPr>
          <p:cNvPicPr>
            <a:picLocks noChangeAspect="1"/>
          </p:cNvPicPr>
          <p:nvPr/>
        </p:nvPicPr>
        <p:blipFill rotWithShape="1">
          <a:blip r:embed="rId2"/>
          <a:srcRect b="13242"/>
          <a:stretch/>
        </p:blipFill>
        <p:spPr>
          <a:xfrm>
            <a:off x="275572" y="1841326"/>
            <a:ext cx="5446662" cy="3475972"/>
          </a:xfrm>
          <a:prstGeom prst="rect">
            <a:avLst/>
          </a:prstGeom>
        </p:spPr>
      </p:pic>
      <p:pic>
        <p:nvPicPr>
          <p:cNvPr id="1030" name="Picture 6" descr="Blockbuster (retailer) - Wikipedia">
            <a:extLst>
              <a:ext uri="{FF2B5EF4-FFF2-40B4-BE49-F238E27FC236}">
                <a16:creationId xmlns:a16="http://schemas.microsoft.com/office/drawing/2014/main" id="{DF84AE48-2C3B-A705-9D31-BB9BBA0A1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1691013"/>
            <a:ext cx="5113337" cy="37515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flix Logo, symbol, meaning, history, PNG, brand">
            <a:extLst>
              <a:ext uri="{FF2B5EF4-FFF2-40B4-BE49-F238E27FC236}">
                <a16:creationId xmlns:a16="http://schemas.microsoft.com/office/drawing/2014/main" id="{A273F5E0-385F-EAC7-6E4B-668235AD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786" y="1565753"/>
            <a:ext cx="5446662" cy="375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4A3AF0-5450-EFAA-6A35-C9EA428F308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BD46BE9-D3FC-7E3A-B4AD-8F10B841D254}"/>
              </a:ext>
            </a:extLst>
          </p:cNvPr>
          <p:cNvSpPr txBox="1"/>
          <p:nvPr/>
        </p:nvSpPr>
        <p:spPr>
          <a:xfrm>
            <a:off x="1224583" y="4807368"/>
            <a:ext cx="10194098" cy="1569660"/>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“7 But as you excel in everything—in faith, in speech, in knowledge, in all earnestness, and in our love for you—see that you excel in this act of grace also (referencing the collection for needy saints).”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2 Corinthians 8:7</a:t>
            </a:r>
          </a:p>
        </p:txBody>
      </p:sp>
      <p:sp>
        <p:nvSpPr>
          <p:cNvPr id="5" name="TextBox 4">
            <a:extLst>
              <a:ext uri="{FF2B5EF4-FFF2-40B4-BE49-F238E27FC236}">
                <a16:creationId xmlns:a16="http://schemas.microsoft.com/office/drawing/2014/main" id="{FB914A7F-931F-6E66-B967-B03DB3650963}"/>
              </a:ext>
            </a:extLst>
          </p:cNvPr>
          <p:cNvSpPr txBox="1"/>
          <p:nvPr/>
        </p:nvSpPr>
        <p:spPr>
          <a:xfrm>
            <a:off x="1224583" y="4776210"/>
            <a:ext cx="10194098" cy="1938992"/>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“Now as to the love of the brethren, you have no need for anyone to write to you, for you yourselves are taught by God to love one another; 10 for indeed you do practice it toward all the brethren who are in all Macedonia. But we urge you, brethren, to excel still more.”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1 Thessalonians 4:9-10</a:t>
            </a:r>
          </a:p>
        </p:txBody>
      </p:sp>
      <p:sp>
        <p:nvSpPr>
          <p:cNvPr id="6" name="TextBox 5">
            <a:extLst>
              <a:ext uri="{FF2B5EF4-FFF2-40B4-BE49-F238E27FC236}">
                <a16:creationId xmlns:a16="http://schemas.microsoft.com/office/drawing/2014/main" id="{13C30318-2B20-82F8-69F1-5DF86C4CE44F}"/>
              </a:ext>
            </a:extLst>
          </p:cNvPr>
          <p:cNvSpPr txBox="1"/>
          <p:nvPr/>
        </p:nvSpPr>
        <p:spPr>
          <a:xfrm>
            <a:off x="1224583" y="4807368"/>
            <a:ext cx="10194098" cy="1200329"/>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“15 Practice these things, immerse yourself in them, so that all may see your progress.”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1 Timothy 4:15</a:t>
            </a:r>
          </a:p>
        </p:txBody>
      </p:sp>
    </p:spTree>
    <p:extLst>
      <p:ext uri="{BB962C8B-B14F-4D97-AF65-F5344CB8AC3E}">
        <p14:creationId xmlns:p14="http://schemas.microsoft.com/office/powerpoint/2010/main" val="399431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xit" presetSubtype="4" fill="hold" grpId="1" nodeType="with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B122D-7599-8FC7-CF78-D9879A34563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BD46BE9-D3FC-7E3A-B4AD-8F10B841D254}"/>
              </a:ext>
            </a:extLst>
          </p:cNvPr>
          <p:cNvSpPr txBox="1"/>
          <p:nvPr/>
        </p:nvSpPr>
        <p:spPr>
          <a:xfrm>
            <a:off x="998951" y="4777357"/>
            <a:ext cx="10194098" cy="1569660"/>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“Because you have raged against me and your complacency has come into my ears, I will put my hook in your nose and my bit in your mouth, and I will turn you back on the way by which you came.”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2 Kings 19:28</a:t>
            </a:r>
          </a:p>
        </p:txBody>
      </p:sp>
      <p:sp>
        <p:nvSpPr>
          <p:cNvPr id="7" name="TextBox 6">
            <a:extLst>
              <a:ext uri="{FF2B5EF4-FFF2-40B4-BE49-F238E27FC236}">
                <a16:creationId xmlns:a16="http://schemas.microsoft.com/office/drawing/2014/main" id="{80B5B936-1647-CB02-A7FD-4B84E5B866D9}"/>
              </a:ext>
            </a:extLst>
          </p:cNvPr>
          <p:cNvSpPr txBox="1"/>
          <p:nvPr/>
        </p:nvSpPr>
        <p:spPr>
          <a:xfrm>
            <a:off x="998951" y="4777357"/>
            <a:ext cx="10194098" cy="1200329"/>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“For the simple are killed by their turning away, and the complacency of fools destroys them.”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Proverbs 1:32</a:t>
            </a:r>
          </a:p>
        </p:txBody>
      </p:sp>
      <p:sp>
        <p:nvSpPr>
          <p:cNvPr id="8" name="TextBox 7">
            <a:extLst>
              <a:ext uri="{FF2B5EF4-FFF2-40B4-BE49-F238E27FC236}">
                <a16:creationId xmlns:a16="http://schemas.microsoft.com/office/drawing/2014/main" id="{54717C27-DB20-59CA-D8B3-C68525A6E5C4}"/>
              </a:ext>
            </a:extLst>
          </p:cNvPr>
          <p:cNvSpPr txBox="1"/>
          <p:nvPr/>
        </p:nvSpPr>
        <p:spPr>
          <a:xfrm>
            <a:off x="1167009" y="4777357"/>
            <a:ext cx="10194098" cy="1569660"/>
          </a:xfrm>
          <a:prstGeom prst="rect">
            <a:avLst/>
          </a:prstGeom>
          <a:solidFill>
            <a:schemeClr val="accent3">
              <a:lumMod val="75000"/>
            </a:schemeClr>
          </a:solidFill>
          <a:effectLst>
            <a:softEdge rad="31750"/>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“At that time I will search Jerusalem with lamps, and I will punish the men who are complacent, those who say in their hearts, ‘The Lord will not do good, nor will he do ill.”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Zephaniah 1:12</a:t>
            </a:r>
          </a:p>
        </p:txBody>
      </p:sp>
    </p:spTree>
    <p:extLst>
      <p:ext uri="{BB962C8B-B14F-4D97-AF65-F5344CB8AC3E}">
        <p14:creationId xmlns:p14="http://schemas.microsoft.com/office/powerpoint/2010/main" val="410719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xit" presetSubtype="4" fill="hold" grpId="1" nodeType="with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62003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140942"/>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Confront The Brutal Facts (With Hope)</a:t>
            </a:r>
          </a:p>
        </p:txBody>
      </p:sp>
      <p:sp>
        <p:nvSpPr>
          <p:cNvPr id="4" name="TextBox 3">
            <a:extLst>
              <a:ext uri="{FF2B5EF4-FFF2-40B4-BE49-F238E27FC236}">
                <a16:creationId xmlns:a16="http://schemas.microsoft.com/office/drawing/2014/main" id="{98F24F24-AD79-E0B5-CB39-111D08BFD86B}"/>
              </a:ext>
            </a:extLst>
          </p:cNvPr>
          <p:cNvSpPr txBox="1"/>
          <p:nvPr/>
        </p:nvSpPr>
        <p:spPr>
          <a:xfrm>
            <a:off x="1288092" y="2829865"/>
            <a:ext cx="9904957" cy="17081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Nexa Light" panose="02000000000000000000" pitchFamily="2" charset="0"/>
                <a:ea typeface="+mn-ea"/>
                <a:cs typeface="+mn-cs"/>
              </a:rPr>
              <a:t>Prepare your work outside; get everything ready for yourself in the field, and after that build your house</a:t>
            </a: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Proverbs 24:27 </a:t>
            </a:r>
          </a:p>
        </p:txBody>
      </p:sp>
      <p:sp>
        <p:nvSpPr>
          <p:cNvPr id="5" name="TextBox 4">
            <a:extLst>
              <a:ext uri="{FF2B5EF4-FFF2-40B4-BE49-F238E27FC236}">
                <a16:creationId xmlns:a16="http://schemas.microsoft.com/office/drawing/2014/main" id="{2557741F-C260-3C9D-02A5-B952A91A9B6A}"/>
              </a:ext>
            </a:extLst>
          </p:cNvPr>
          <p:cNvSpPr txBox="1"/>
          <p:nvPr/>
        </p:nvSpPr>
        <p:spPr>
          <a:xfrm>
            <a:off x="998951" y="2586359"/>
            <a:ext cx="10056185" cy="1815882"/>
          </a:xfrm>
          <a:prstGeom prst="rect">
            <a:avLst/>
          </a:prstGeom>
          <a:noFill/>
          <a:ln>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Nexa Light" panose="02000000000000000000" pitchFamily="2" charset="0"/>
                <a:ea typeface="+mn-ea"/>
                <a:cs typeface="+mn-cs"/>
              </a:rPr>
              <a:t>“People are working harder than ever, but because they lack clarity and vision, they aren’t getting very far. They, in essence, are pushing a rope with all of their might”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Nexa Light" panose="02000000000000000000" pitchFamily="2" charset="0"/>
                <a:ea typeface="+mn-ea"/>
                <a:cs typeface="+mn-cs"/>
              </a:rPr>
              <a:t>-Stephen Covey </a:t>
            </a:r>
          </a:p>
        </p:txBody>
      </p:sp>
      <p:sp>
        <p:nvSpPr>
          <p:cNvPr id="6" name="TextBox 5">
            <a:extLst>
              <a:ext uri="{FF2B5EF4-FFF2-40B4-BE49-F238E27FC236}">
                <a16:creationId xmlns:a16="http://schemas.microsoft.com/office/drawing/2014/main" id="{8B709C76-B0BD-8834-5318-29B94496923C}"/>
              </a:ext>
            </a:extLst>
          </p:cNvPr>
          <p:cNvSpPr txBox="1"/>
          <p:nvPr/>
        </p:nvSpPr>
        <p:spPr>
          <a:xfrm>
            <a:off x="146265" y="4566600"/>
            <a:ext cx="9469222" cy="461665"/>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Suggestion: Send A Text Every Week To One Person Missing </a:t>
            </a:r>
          </a:p>
        </p:txBody>
      </p:sp>
      <p:sp>
        <p:nvSpPr>
          <p:cNvPr id="9" name="TextBox 8">
            <a:extLst>
              <a:ext uri="{FF2B5EF4-FFF2-40B4-BE49-F238E27FC236}">
                <a16:creationId xmlns:a16="http://schemas.microsoft.com/office/drawing/2014/main" id="{CF6455A8-6E2F-F87E-09B8-828D0845D39C}"/>
              </a:ext>
            </a:extLst>
          </p:cNvPr>
          <p:cNvSpPr txBox="1"/>
          <p:nvPr/>
        </p:nvSpPr>
        <p:spPr>
          <a:xfrm>
            <a:off x="998951" y="1866579"/>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Set Specific &amp; Obtainable Goals </a:t>
            </a:r>
          </a:p>
        </p:txBody>
      </p:sp>
      <p:sp>
        <p:nvSpPr>
          <p:cNvPr id="11" name="TextBox 10">
            <a:extLst>
              <a:ext uri="{FF2B5EF4-FFF2-40B4-BE49-F238E27FC236}">
                <a16:creationId xmlns:a16="http://schemas.microsoft.com/office/drawing/2014/main" id="{7A3EB11F-C45E-3433-9156-A57B7B1A3D9F}"/>
              </a:ext>
            </a:extLst>
          </p:cNvPr>
          <p:cNvSpPr txBox="1"/>
          <p:nvPr/>
        </p:nvSpPr>
        <p:spPr>
          <a:xfrm>
            <a:off x="146264" y="5132282"/>
            <a:ext cx="9469223" cy="461665"/>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Suggestion: Read Your Bible Once A Week For 10 Minutes</a:t>
            </a:r>
          </a:p>
        </p:txBody>
      </p:sp>
      <p:sp>
        <p:nvSpPr>
          <p:cNvPr id="12" name="TextBox 11">
            <a:extLst>
              <a:ext uri="{FF2B5EF4-FFF2-40B4-BE49-F238E27FC236}">
                <a16:creationId xmlns:a16="http://schemas.microsoft.com/office/drawing/2014/main" id="{B99049D2-59EF-9BF6-6DD3-33DAF77F019D}"/>
              </a:ext>
            </a:extLst>
          </p:cNvPr>
          <p:cNvSpPr txBox="1"/>
          <p:nvPr/>
        </p:nvSpPr>
        <p:spPr>
          <a:xfrm>
            <a:off x="146265" y="5717058"/>
            <a:ext cx="9469223" cy="461665"/>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Suggestion: Say A Quick Prayer At The Start Of The Work Day</a:t>
            </a:r>
          </a:p>
        </p:txBody>
      </p:sp>
    </p:spTree>
    <p:extLst>
      <p:ext uri="{BB962C8B-B14F-4D97-AF65-F5344CB8AC3E}">
        <p14:creationId xmlns:p14="http://schemas.microsoft.com/office/powerpoint/2010/main" val="12173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xit" presetSubtype="4" fill="hold" grpId="1" nodeType="with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62003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a:t>
            </a:r>
          </a:p>
        </p:txBody>
      </p:sp>
      <p:sp>
        <p:nvSpPr>
          <p:cNvPr id="3" name="TextBox 2">
            <a:extLst>
              <a:ext uri="{FF2B5EF4-FFF2-40B4-BE49-F238E27FC236}">
                <a16:creationId xmlns:a16="http://schemas.microsoft.com/office/drawing/2014/main" id="{E65EECB8-70CA-21F2-594E-46D777628650}"/>
              </a:ext>
            </a:extLst>
          </p:cNvPr>
          <p:cNvSpPr txBox="1"/>
          <p:nvPr/>
        </p:nvSpPr>
        <p:spPr>
          <a:xfrm>
            <a:off x="998951" y="1140942"/>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Confront The Brutal Facts (With Hope)</a:t>
            </a:r>
          </a:p>
        </p:txBody>
      </p:sp>
      <p:sp>
        <p:nvSpPr>
          <p:cNvPr id="4" name="TextBox 3">
            <a:extLst>
              <a:ext uri="{FF2B5EF4-FFF2-40B4-BE49-F238E27FC236}">
                <a16:creationId xmlns:a16="http://schemas.microsoft.com/office/drawing/2014/main" id="{98F24F24-AD79-E0B5-CB39-111D08BFD86B}"/>
              </a:ext>
            </a:extLst>
          </p:cNvPr>
          <p:cNvSpPr txBox="1"/>
          <p:nvPr/>
        </p:nvSpPr>
        <p:spPr>
          <a:xfrm>
            <a:off x="862434" y="3466652"/>
            <a:ext cx="9904957" cy="115416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“As iron sharpens iron, so one person sharpens another.”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Proverbs 27:17 </a:t>
            </a:r>
          </a:p>
        </p:txBody>
      </p:sp>
      <p:sp>
        <p:nvSpPr>
          <p:cNvPr id="9" name="TextBox 8">
            <a:extLst>
              <a:ext uri="{FF2B5EF4-FFF2-40B4-BE49-F238E27FC236}">
                <a16:creationId xmlns:a16="http://schemas.microsoft.com/office/drawing/2014/main" id="{CF6455A8-6E2F-F87E-09B8-828D0845D39C}"/>
              </a:ext>
            </a:extLst>
          </p:cNvPr>
          <p:cNvSpPr txBox="1"/>
          <p:nvPr/>
        </p:nvSpPr>
        <p:spPr>
          <a:xfrm>
            <a:off x="998951" y="188384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Set Specific &amp; Obtainable Goals </a:t>
            </a:r>
          </a:p>
        </p:txBody>
      </p:sp>
      <p:sp>
        <p:nvSpPr>
          <p:cNvPr id="8" name="TextBox 7">
            <a:extLst>
              <a:ext uri="{FF2B5EF4-FFF2-40B4-BE49-F238E27FC236}">
                <a16:creationId xmlns:a16="http://schemas.microsoft.com/office/drawing/2014/main" id="{ECA4E487-1B96-1C4B-A492-5E9FDE49F863}"/>
              </a:ext>
            </a:extLst>
          </p:cNvPr>
          <p:cNvSpPr txBox="1"/>
          <p:nvPr/>
        </p:nvSpPr>
        <p:spPr>
          <a:xfrm>
            <a:off x="998951" y="2675248"/>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Surround Yourself With The Right People</a:t>
            </a:r>
          </a:p>
        </p:txBody>
      </p:sp>
      <p:sp>
        <p:nvSpPr>
          <p:cNvPr id="13" name="TextBox 12">
            <a:extLst>
              <a:ext uri="{FF2B5EF4-FFF2-40B4-BE49-F238E27FC236}">
                <a16:creationId xmlns:a16="http://schemas.microsoft.com/office/drawing/2014/main" id="{262F7120-FC3A-B247-3135-9085BCE745F4}"/>
              </a:ext>
            </a:extLst>
          </p:cNvPr>
          <p:cNvSpPr txBox="1"/>
          <p:nvPr/>
        </p:nvSpPr>
        <p:spPr>
          <a:xfrm>
            <a:off x="1174005" y="3654958"/>
            <a:ext cx="9904957" cy="17081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“Walk with the wise and become wise, for a companion of fools suffers harm.”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Proverbs 13:20 </a:t>
            </a:r>
          </a:p>
        </p:txBody>
      </p:sp>
      <p:sp>
        <p:nvSpPr>
          <p:cNvPr id="14" name="TextBox 13">
            <a:extLst>
              <a:ext uri="{FF2B5EF4-FFF2-40B4-BE49-F238E27FC236}">
                <a16:creationId xmlns:a16="http://schemas.microsoft.com/office/drawing/2014/main" id="{43FA1163-F4B4-1234-2111-ABC87C1733D2}"/>
              </a:ext>
            </a:extLst>
          </p:cNvPr>
          <p:cNvSpPr txBox="1"/>
          <p:nvPr/>
        </p:nvSpPr>
        <p:spPr>
          <a:xfrm>
            <a:off x="1220600" y="3761404"/>
            <a:ext cx="9904957" cy="115416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“Bad company corrupts good character.”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1 Corinthians 15:33 </a:t>
            </a:r>
          </a:p>
        </p:txBody>
      </p:sp>
      <p:sp>
        <p:nvSpPr>
          <p:cNvPr id="16" name="TextBox 15">
            <a:extLst>
              <a:ext uri="{FF2B5EF4-FFF2-40B4-BE49-F238E27FC236}">
                <a16:creationId xmlns:a16="http://schemas.microsoft.com/office/drawing/2014/main" id="{F59C23DE-0DD0-600A-8A24-A3698B130F88}"/>
              </a:ext>
            </a:extLst>
          </p:cNvPr>
          <p:cNvSpPr txBox="1"/>
          <p:nvPr/>
        </p:nvSpPr>
        <p:spPr>
          <a:xfrm>
            <a:off x="998951" y="3536422"/>
            <a:ext cx="9904957" cy="226215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“Make no friendship with a man given to anger, nor go with a wrathful man, lest you learn his ways and entangle yourself in a snare.”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Proverbs 22:24</a:t>
            </a:r>
          </a:p>
        </p:txBody>
      </p:sp>
      <p:sp>
        <p:nvSpPr>
          <p:cNvPr id="17" name="TextBox 16">
            <a:extLst>
              <a:ext uri="{FF2B5EF4-FFF2-40B4-BE49-F238E27FC236}">
                <a16:creationId xmlns:a16="http://schemas.microsoft.com/office/drawing/2014/main" id="{0DCE9A4C-AD19-BB1D-B75B-CD62C9094008}"/>
              </a:ext>
            </a:extLst>
          </p:cNvPr>
          <p:cNvSpPr txBox="1"/>
          <p:nvPr/>
        </p:nvSpPr>
        <p:spPr>
          <a:xfrm>
            <a:off x="1532171" y="3654958"/>
            <a:ext cx="9904957" cy="115416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“and do not be conformed to this world .”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Nexa Light" panose="02000000000000000000" pitchFamily="2" charset="0"/>
                <a:ea typeface="Calibri" panose="020F0502020204030204" pitchFamily="34" charset="0"/>
                <a:cs typeface="Times New Roman" panose="02020603050405020304" pitchFamily="18" charset="0"/>
              </a:rPr>
              <a:t>Romans 12:2</a:t>
            </a:r>
          </a:p>
        </p:txBody>
      </p:sp>
    </p:spTree>
    <p:extLst>
      <p:ext uri="{BB962C8B-B14F-4D97-AF65-F5344CB8AC3E}">
        <p14:creationId xmlns:p14="http://schemas.microsoft.com/office/powerpoint/2010/main" val="166498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xit" presetSubtype="4" fill="hold" grpId="1" nodeType="with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xit" presetSubtype="4" fill="hold" grpId="1" nodeType="with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xit" presetSubtype="4" fill="hold" grpId="1" nodeType="withEffect">
                                  <p:stCondLst>
                                    <p:cond delay="0"/>
                                  </p:stCondLst>
                                  <p:childTnLst>
                                    <p:animEffect transition="out" filter="wipe(down)">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xit" presetSubtype="4" fill="hold" grpId="1" nodeType="withEffect">
                                  <p:stCondLst>
                                    <p:cond delay="0"/>
                                  </p:stCondLst>
                                  <p:childTnLst>
                                    <p:animEffect transition="out" filter="wipe(down)">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animBg="1"/>
      <p:bldP spid="13" grpId="0"/>
      <p:bldP spid="13" grpId="1"/>
      <p:bldP spid="14" grpId="0"/>
      <p:bldP spid="14" grpId="1"/>
      <p:bldP spid="16" grpId="0"/>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81FCD-5CB2-0748-10A1-FF98AD683B93}"/>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6EADFE-F681-5623-5C46-1E4B70ECDFA1}"/>
              </a:ext>
            </a:extLst>
          </p:cNvPr>
          <p:cNvSpPr txBox="1"/>
          <p:nvPr/>
        </p:nvSpPr>
        <p:spPr>
          <a:xfrm>
            <a:off x="701458" y="601249"/>
            <a:ext cx="62003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Six Necessities For Growth: </a:t>
            </a:r>
          </a:p>
        </p:txBody>
      </p:sp>
      <p:sp>
        <p:nvSpPr>
          <p:cNvPr id="5" name="TextBox 4">
            <a:extLst>
              <a:ext uri="{FF2B5EF4-FFF2-40B4-BE49-F238E27FC236}">
                <a16:creationId xmlns:a16="http://schemas.microsoft.com/office/drawing/2014/main" id="{2557741F-C260-3C9D-02A5-B952A91A9B6A}"/>
              </a:ext>
            </a:extLst>
          </p:cNvPr>
          <p:cNvSpPr txBox="1"/>
          <p:nvPr/>
        </p:nvSpPr>
        <p:spPr>
          <a:xfrm>
            <a:off x="785125" y="2122835"/>
            <a:ext cx="10621749" cy="1815882"/>
          </a:xfrm>
          <a:prstGeom prst="rect">
            <a:avLst/>
          </a:prstGeom>
          <a:noFill/>
          <a:ln>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Nexa Light" panose="02000000000000000000" pitchFamily="2" charset="0"/>
                <a:ea typeface="+mn-ea"/>
                <a:cs typeface="+mn-cs"/>
              </a:rPr>
              <a:t>“The executives who ignited transformation from good to great did not first figure out where to drive the bus and then the people to take it there. No, they first got the right people on the bus and the wrong people off the bus.”                </a:t>
            </a:r>
            <a:r>
              <a:rPr kumimoji="0" lang="en-US" sz="2400" b="0" i="0" u="none" strike="noStrike" kern="1200" cap="none" spc="0" normalizeH="0" baseline="0" noProof="0" dirty="0">
                <a:ln>
                  <a:noFill/>
                </a:ln>
                <a:solidFill>
                  <a:prstClr val="black"/>
                </a:solidFill>
                <a:effectLst/>
                <a:uLnTx/>
                <a:uFillTx/>
                <a:latin typeface="Nexa Light" panose="02000000000000000000" pitchFamily="2" charset="0"/>
                <a:ea typeface="+mn-ea"/>
                <a:cs typeface="+mn-cs"/>
              </a:rPr>
              <a:t>-Collins</a:t>
            </a:r>
          </a:p>
        </p:txBody>
      </p:sp>
      <p:sp>
        <p:nvSpPr>
          <p:cNvPr id="6" name="TextBox 5">
            <a:extLst>
              <a:ext uri="{FF2B5EF4-FFF2-40B4-BE49-F238E27FC236}">
                <a16:creationId xmlns:a16="http://schemas.microsoft.com/office/drawing/2014/main" id="{8B709C76-B0BD-8834-5318-29B94496923C}"/>
              </a:ext>
            </a:extLst>
          </p:cNvPr>
          <p:cNvSpPr txBox="1"/>
          <p:nvPr/>
        </p:nvSpPr>
        <p:spPr>
          <a:xfrm>
            <a:off x="403437" y="4292662"/>
            <a:ext cx="8840573" cy="461665"/>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Needed Companions: Those Who Are Older (Prov. 16:31)</a:t>
            </a:r>
          </a:p>
        </p:txBody>
      </p:sp>
      <p:sp>
        <p:nvSpPr>
          <p:cNvPr id="11" name="TextBox 10">
            <a:extLst>
              <a:ext uri="{FF2B5EF4-FFF2-40B4-BE49-F238E27FC236}">
                <a16:creationId xmlns:a16="http://schemas.microsoft.com/office/drawing/2014/main" id="{7A3EB11F-C45E-3433-9156-A57B7B1A3D9F}"/>
              </a:ext>
            </a:extLst>
          </p:cNvPr>
          <p:cNvSpPr txBox="1"/>
          <p:nvPr/>
        </p:nvSpPr>
        <p:spPr>
          <a:xfrm>
            <a:off x="403437" y="4877439"/>
            <a:ext cx="8840572" cy="461665"/>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Needed Companions: Those Who Are Zealous (2 Cor. 9:2) </a:t>
            </a:r>
          </a:p>
        </p:txBody>
      </p:sp>
      <p:sp>
        <p:nvSpPr>
          <p:cNvPr id="8" name="TextBox 7">
            <a:extLst>
              <a:ext uri="{FF2B5EF4-FFF2-40B4-BE49-F238E27FC236}">
                <a16:creationId xmlns:a16="http://schemas.microsoft.com/office/drawing/2014/main" id="{ECA4E487-1B96-1C4B-A492-5E9FDE49F863}"/>
              </a:ext>
            </a:extLst>
          </p:cNvPr>
          <p:cNvSpPr txBox="1"/>
          <p:nvPr/>
        </p:nvSpPr>
        <p:spPr>
          <a:xfrm>
            <a:off x="998951" y="1313804"/>
            <a:ext cx="10194098" cy="646331"/>
          </a:xfrm>
          <a:prstGeom prst="rect">
            <a:avLst/>
          </a:prstGeom>
          <a:solidFill>
            <a:srgbClr val="C00000"/>
          </a:solidFill>
          <a:effectLst>
            <a:softEdge rad="3175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Nexa Light" panose="02000000000000000000" pitchFamily="2" charset="0"/>
                <a:ea typeface="+mn-ea"/>
                <a:cs typeface="+mn-cs"/>
              </a:rPr>
              <a:t>Surround Yourself With The Right People</a:t>
            </a:r>
          </a:p>
        </p:txBody>
      </p:sp>
      <p:sp>
        <p:nvSpPr>
          <p:cNvPr id="7" name="TextBox 6">
            <a:extLst>
              <a:ext uri="{FF2B5EF4-FFF2-40B4-BE49-F238E27FC236}">
                <a16:creationId xmlns:a16="http://schemas.microsoft.com/office/drawing/2014/main" id="{99E2F040-3FA0-26A0-26B7-45E315083671}"/>
              </a:ext>
            </a:extLst>
          </p:cNvPr>
          <p:cNvSpPr txBox="1"/>
          <p:nvPr/>
        </p:nvSpPr>
        <p:spPr>
          <a:xfrm>
            <a:off x="403438" y="5462216"/>
            <a:ext cx="8840571" cy="461665"/>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exa Bold" panose="02000000000000000000" pitchFamily="2" charset="0"/>
                <a:ea typeface="+mn-ea"/>
                <a:cs typeface="+mn-cs"/>
              </a:rPr>
              <a:t>Needed Companions: Those Who Are Loving (Prov. 15:31)</a:t>
            </a:r>
          </a:p>
        </p:txBody>
      </p:sp>
    </p:spTree>
    <p:extLst>
      <p:ext uri="{BB962C8B-B14F-4D97-AF65-F5344CB8AC3E}">
        <p14:creationId xmlns:p14="http://schemas.microsoft.com/office/powerpoint/2010/main" val="113106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578</Words>
  <Application>Microsoft Macintosh PowerPoint</Application>
  <PresentationFormat>Widescreen</PresentationFormat>
  <Paragraphs>44</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2023-08-11T13:29:16Z</dcterms:created>
  <dcterms:modified xsi:type="dcterms:W3CDTF">2023-08-11T13:30:34Z</dcterms:modified>
</cp:coreProperties>
</file>