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4238"/>
    <a:srgbClr val="8CE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374C-BCD7-DB15-BC8F-7A5A9C088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2BA865-8CC8-7B7F-AEA8-C66356228A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61492-7998-6ABE-26C3-C0791A785375}"/>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5" name="Footer Placeholder 4">
            <a:extLst>
              <a:ext uri="{FF2B5EF4-FFF2-40B4-BE49-F238E27FC236}">
                <a16:creationId xmlns:a16="http://schemas.microsoft.com/office/drawing/2014/main" id="{978B6256-D324-AB58-0841-7BA6A9363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FC0C8-FF4B-ABCD-BA77-DC151B340F09}"/>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158085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3530-8CA6-6F48-E5C4-EC29C66425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841C8D-84BB-72AE-7148-A3182EA002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4EA77-A474-70AA-1278-0BBBD286DA54}"/>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5" name="Footer Placeholder 4">
            <a:extLst>
              <a:ext uri="{FF2B5EF4-FFF2-40B4-BE49-F238E27FC236}">
                <a16:creationId xmlns:a16="http://schemas.microsoft.com/office/drawing/2014/main" id="{96B7FCA1-3D4E-0D63-A711-AEDE68907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89FBC-1C53-91E3-EB0C-84087B09FC17}"/>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283404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21F8C-F9F0-6771-C31B-C6E60BFD46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96B07-A101-FEDF-AE50-31DAB32AE9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405E5-5D64-F8D8-A4D3-AABD41971748}"/>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5" name="Footer Placeholder 4">
            <a:extLst>
              <a:ext uri="{FF2B5EF4-FFF2-40B4-BE49-F238E27FC236}">
                <a16:creationId xmlns:a16="http://schemas.microsoft.com/office/drawing/2014/main" id="{110739D5-0D52-FD93-B89D-6942789A7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853F3-C9E2-7F54-3294-48EEA24CC22D}"/>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84645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C01F-245C-A1B8-9330-8D47E39F6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515E7-6EDE-A842-4677-7F9AB7F88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692B6-1957-DCF0-E7A3-0965AA3EC739}"/>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5" name="Footer Placeholder 4">
            <a:extLst>
              <a:ext uri="{FF2B5EF4-FFF2-40B4-BE49-F238E27FC236}">
                <a16:creationId xmlns:a16="http://schemas.microsoft.com/office/drawing/2014/main" id="{1AA54649-2350-DCCF-1FC6-AA17C5F6C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EEA59-7004-20E0-BAA4-7DF0E64F80A8}"/>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61257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429-772A-B930-CFE1-3799A530A8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A89EA-D8D0-D3A3-3793-907672BE0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23E936-B825-61EF-BE42-117A95A053DE}"/>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5" name="Footer Placeholder 4">
            <a:extLst>
              <a:ext uri="{FF2B5EF4-FFF2-40B4-BE49-F238E27FC236}">
                <a16:creationId xmlns:a16="http://schemas.microsoft.com/office/drawing/2014/main" id="{995A9EA5-B484-36C7-D7E8-F2C2D9194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59CC6-89E2-C379-5E59-9DB622436630}"/>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271073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95D1-9ED2-AC9A-0B87-3995CB953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92ABD-BA7E-8105-2E36-840B275814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41E709-EA55-E870-B000-4C107820C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E8A2D-C0A3-E67D-0E5A-D64D18B8713A}"/>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6" name="Footer Placeholder 5">
            <a:extLst>
              <a:ext uri="{FF2B5EF4-FFF2-40B4-BE49-F238E27FC236}">
                <a16:creationId xmlns:a16="http://schemas.microsoft.com/office/drawing/2014/main" id="{3C323D46-E28B-F69B-C044-578DBAAAC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EE349-C655-A41C-3619-849A3A13A32A}"/>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163029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9C18-E76E-F0AB-50E5-2C2FEDF147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C715E-35F9-D6C7-C9DC-2AF9A4124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D1A9C-AD09-C6B0-3628-C02E4C8B75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6014C-FD79-80BD-19EE-0F2F6CA76A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E3D8D-38B6-A873-B893-6889F77B50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8670D-A29A-3773-34C4-0F2307B1E5EC}"/>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8" name="Footer Placeholder 7">
            <a:extLst>
              <a:ext uri="{FF2B5EF4-FFF2-40B4-BE49-F238E27FC236}">
                <a16:creationId xmlns:a16="http://schemas.microsoft.com/office/drawing/2014/main" id="{4F75DD2F-E8A1-E0D7-E0F2-DD4AAF29D7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4C76D-2941-3AD4-9061-0B5A870DB6E3}"/>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21481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10EB-B051-5CAB-8841-B00DDBDF2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CDE689-0094-94D0-33B6-7E7380C0DCFF}"/>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4" name="Footer Placeholder 3">
            <a:extLst>
              <a:ext uri="{FF2B5EF4-FFF2-40B4-BE49-F238E27FC236}">
                <a16:creationId xmlns:a16="http://schemas.microsoft.com/office/drawing/2014/main" id="{36B8D927-FE15-40F9-F6DC-549EDC552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4ACE37-758C-B9F4-BFF0-F9192F27F30C}"/>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152086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134FF-7C3C-9E69-EC72-FFC714ECDECD}"/>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3" name="Footer Placeholder 2">
            <a:extLst>
              <a:ext uri="{FF2B5EF4-FFF2-40B4-BE49-F238E27FC236}">
                <a16:creationId xmlns:a16="http://schemas.microsoft.com/office/drawing/2014/main" id="{800B3D06-2980-61E0-7304-5899393231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92778B-2328-6C8A-32D5-85AF5F36841F}"/>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426405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F480-E250-0A96-D940-17B0D97F6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4C835-A380-28C4-CD1B-D25A36583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30845D-0340-945F-E9B4-1E22136D7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7495F-153E-7E79-EE45-C3AB9D272B74}"/>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6" name="Footer Placeholder 5">
            <a:extLst>
              <a:ext uri="{FF2B5EF4-FFF2-40B4-BE49-F238E27FC236}">
                <a16:creationId xmlns:a16="http://schemas.microsoft.com/office/drawing/2014/main" id="{CC9A5A2D-1607-E544-05D9-BE66E5033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69CE2-781F-528E-A1F8-325534D6B9C6}"/>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149851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EFB7-5572-4384-A93A-D3B0344E0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DCF16-B6A8-CFC7-3DF7-98BB9D09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AF76C4-8875-0D35-89B3-EEC3F289A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CDCD4-4DDB-F71C-B703-28A8458DCD9C}"/>
              </a:ext>
            </a:extLst>
          </p:cNvPr>
          <p:cNvSpPr>
            <a:spLocks noGrp="1"/>
          </p:cNvSpPr>
          <p:nvPr>
            <p:ph type="dt" sz="half" idx="10"/>
          </p:nvPr>
        </p:nvSpPr>
        <p:spPr/>
        <p:txBody>
          <a:bodyPr/>
          <a:lstStyle/>
          <a:p>
            <a:fld id="{1201E947-DFBD-7645-8646-2AB0C753AB26}" type="datetimeFigureOut">
              <a:rPr lang="en-US" smtClean="0"/>
              <a:t>9/21/23</a:t>
            </a:fld>
            <a:endParaRPr lang="en-US"/>
          </a:p>
        </p:txBody>
      </p:sp>
      <p:sp>
        <p:nvSpPr>
          <p:cNvPr id="6" name="Footer Placeholder 5">
            <a:extLst>
              <a:ext uri="{FF2B5EF4-FFF2-40B4-BE49-F238E27FC236}">
                <a16:creationId xmlns:a16="http://schemas.microsoft.com/office/drawing/2014/main" id="{6D3ACA10-D726-5E39-C8C7-9DCC246EC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DC252-1393-5D72-7992-511BCE326070}"/>
              </a:ext>
            </a:extLst>
          </p:cNvPr>
          <p:cNvSpPr>
            <a:spLocks noGrp="1"/>
          </p:cNvSpPr>
          <p:nvPr>
            <p:ph type="sldNum" sz="quarter" idx="12"/>
          </p:nvPr>
        </p:nvSpPr>
        <p:spPr/>
        <p:txBody>
          <a:bodyPr/>
          <a:lstStyle/>
          <a:p>
            <a:fld id="{C5C2816E-82DD-D446-AF1E-00833A2AB45B}" type="slidenum">
              <a:rPr lang="en-US" smtClean="0"/>
              <a:t>‹#›</a:t>
            </a:fld>
            <a:endParaRPr lang="en-US"/>
          </a:p>
        </p:txBody>
      </p:sp>
    </p:spTree>
    <p:extLst>
      <p:ext uri="{BB962C8B-B14F-4D97-AF65-F5344CB8AC3E}">
        <p14:creationId xmlns:p14="http://schemas.microsoft.com/office/powerpoint/2010/main" val="345687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57D73-5B76-745A-76ED-52922F792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821C7E-9F77-ADAB-9D0F-2214A7427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CD592-178E-CB54-99DB-020AC569A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1E947-DFBD-7645-8646-2AB0C753AB26}" type="datetimeFigureOut">
              <a:rPr lang="en-US" smtClean="0"/>
              <a:t>9/21/23</a:t>
            </a:fld>
            <a:endParaRPr lang="en-US"/>
          </a:p>
        </p:txBody>
      </p:sp>
      <p:sp>
        <p:nvSpPr>
          <p:cNvPr id="5" name="Footer Placeholder 4">
            <a:extLst>
              <a:ext uri="{FF2B5EF4-FFF2-40B4-BE49-F238E27FC236}">
                <a16:creationId xmlns:a16="http://schemas.microsoft.com/office/drawing/2014/main" id="{980762D2-839D-AAB5-C19D-E3F960EB8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393B3B-08BB-730B-AD69-CF6E36FA7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16E-82DD-D446-AF1E-00833A2AB45B}" type="slidenum">
              <a:rPr lang="en-US" smtClean="0"/>
              <a:t>‹#›</a:t>
            </a:fld>
            <a:endParaRPr lang="en-US"/>
          </a:p>
        </p:txBody>
      </p:sp>
    </p:spTree>
    <p:extLst>
      <p:ext uri="{BB962C8B-B14F-4D97-AF65-F5344CB8AC3E}">
        <p14:creationId xmlns:p14="http://schemas.microsoft.com/office/powerpoint/2010/main" val="164759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89B8-18FB-0700-213C-2259EBBE9E2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410DB26-96DE-3894-877F-DA67B6C07C6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E1A085-034B-91CC-6CBA-B887876F10BE}"/>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A9D1F8A2-7DD2-681E-634E-5ECD8729B374}"/>
              </a:ext>
            </a:extLst>
          </p:cNvPr>
          <p:cNvSpPr txBox="1"/>
          <p:nvPr/>
        </p:nvSpPr>
        <p:spPr>
          <a:xfrm>
            <a:off x="893391" y="2197342"/>
            <a:ext cx="11079533" cy="3785652"/>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000" b="1" dirty="0">
                <a:solidFill>
                  <a:schemeClr val="bg1"/>
                </a:solidFill>
                <a:effectLst>
                  <a:outerShdw blurRad="88900" dist="12700" dir="5400000" algn="ctr" rotWithShape="0">
                    <a:srgbClr val="000000">
                      <a:alpha val="99000"/>
                    </a:srgbClr>
                  </a:outerShdw>
                </a:effectLst>
                <a:latin typeface="Nexa Bold" panose="02000000000000000000" pitchFamily="2" charset="0"/>
              </a:rPr>
              <a:t>“</a:t>
            </a: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Now concerning spiritual gifts, brethren, I do not want you to be unaware…14 For the body is not one member, but many. 15 If the foot says, “Because I am not a hand, I am not a part of the body,” it is not for this reason any the less a part of the body. 16 And if the ear says, “Because I am not an eye, I am not a part of the body,” it is not for this reason any the less a part of the body. 17 If the whole body were an eye, where would the hearing be? If the whole were hearing, where would the sense of smell be? 18 But now God has placed the members, each one of them, in the body, just as He desired ”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1 Corinthians 12:1,14-18</a:t>
            </a:r>
          </a:p>
        </p:txBody>
      </p:sp>
      <p:sp>
        <p:nvSpPr>
          <p:cNvPr id="6" name="TextBox 5">
            <a:extLst>
              <a:ext uri="{FF2B5EF4-FFF2-40B4-BE49-F238E27FC236}">
                <a16:creationId xmlns:a16="http://schemas.microsoft.com/office/drawing/2014/main" id="{282B7E95-13A9-2CE2-888B-AD92DC8F65B4}"/>
              </a:ext>
            </a:extLst>
          </p:cNvPr>
          <p:cNvSpPr txBox="1"/>
          <p:nvPr/>
        </p:nvSpPr>
        <p:spPr>
          <a:xfrm>
            <a:off x="4514850" y="4272885"/>
            <a:ext cx="7458075" cy="1569660"/>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“10 As each one has received a special gift, employ it in serving one another as good stewards of the manifold grace of God ”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1 Peter 4:10</a:t>
            </a:r>
          </a:p>
        </p:txBody>
      </p:sp>
      <p:sp>
        <p:nvSpPr>
          <p:cNvPr id="7" name="TextBox 6">
            <a:extLst>
              <a:ext uri="{FF2B5EF4-FFF2-40B4-BE49-F238E27FC236}">
                <a16:creationId xmlns:a16="http://schemas.microsoft.com/office/drawing/2014/main" id="{A9C6BADB-8B83-4B05-1B51-4E24B9A88767}"/>
              </a:ext>
            </a:extLst>
          </p:cNvPr>
          <p:cNvSpPr txBox="1"/>
          <p:nvPr/>
        </p:nvSpPr>
        <p:spPr>
          <a:xfrm>
            <a:off x="4514849" y="4272885"/>
            <a:ext cx="7458075" cy="1569660"/>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“6 Since we have gifts that differ according to the grace given to us, each of us is to exercise them accordingly ”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Romans 12:6</a:t>
            </a:r>
          </a:p>
        </p:txBody>
      </p:sp>
      <p:sp>
        <p:nvSpPr>
          <p:cNvPr id="8" name="TextBox 7">
            <a:extLst>
              <a:ext uri="{FF2B5EF4-FFF2-40B4-BE49-F238E27FC236}">
                <a16:creationId xmlns:a16="http://schemas.microsoft.com/office/drawing/2014/main" id="{FDFEDB75-BC91-8581-5CB4-09858E4938EE}"/>
              </a:ext>
            </a:extLst>
          </p:cNvPr>
          <p:cNvSpPr txBox="1"/>
          <p:nvPr/>
        </p:nvSpPr>
        <p:spPr>
          <a:xfrm>
            <a:off x="6324599" y="4295969"/>
            <a:ext cx="4886326" cy="1323439"/>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a:t>
            </a:r>
            <a:r>
              <a:rPr lang="en-US" sz="2800" b="1" dirty="0">
                <a:solidFill>
                  <a:schemeClr val="bg1"/>
                </a:solidFill>
                <a:effectLst>
                  <a:outerShdw blurRad="88900" dist="12700" dir="5400000" algn="ctr" rotWithShape="0">
                    <a:srgbClr val="000000">
                      <a:alpha val="99000"/>
                    </a:srgbClr>
                  </a:outerShdw>
                </a:effectLst>
                <a:latin typeface="Nexa Bold" panose="02000000000000000000" pitchFamily="2" charset="0"/>
              </a:rPr>
              <a:t>Do not neglect the spiritual gift within you</a:t>
            </a: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1 Timothy 4:4</a:t>
            </a:r>
          </a:p>
        </p:txBody>
      </p:sp>
    </p:spTree>
    <p:extLst>
      <p:ext uri="{BB962C8B-B14F-4D97-AF65-F5344CB8AC3E}">
        <p14:creationId xmlns:p14="http://schemas.microsoft.com/office/powerpoint/2010/main" val="417992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xit" presetSubtype="4" fill="hold" grpId="1"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xit" presetSubtype="4" fill="hold" grpId="1" nodeType="withEffect">
                                  <p:stCondLst>
                                    <p:cond delay="0"/>
                                  </p:stCondLst>
                                  <p:childTnLst>
                                    <p:animEffect transition="out" filter="wipe(dow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xit" presetSubtype="4" fill="hold" grpId="1" nodeType="withEffect">
                                  <p:stCondLst>
                                    <p:cond delay="0"/>
                                  </p:stCondLst>
                                  <p:childTnLst>
                                    <p:animEffect transition="out" filter="wipe(down)">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7EA3E-117A-027D-219D-E34F53299C57}"/>
              </a:ext>
            </a:extLst>
          </p:cNvPr>
          <p:cNvPicPr>
            <a:picLocks noChangeAspect="1"/>
          </p:cNvPicPr>
          <p:nvPr/>
        </p:nvPicPr>
        <p:blipFill>
          <a:blip r:embed="rId2"/>
          <a:stretch>
            <a:fillRect/>
          </a:stretch>
        </p:blipFill>
        <p:spPr>
          <a:xfrm>
            <a:off x="0" y="0"/>
            <a:ext cx="12192000" cy="6857585"/>
          </a:xfrm>
          <a:prstGeom prst="rect">
            <a:avLst/>
          </a:prstGeom>
        </p:spPr>
      </p:pic>
      <p:sp>
        <p:nvSpPr>
          <p:cNvPr id="6" name="TextBox 5">
            <a:extLst>
              <a:ext uri="{FF2B5EF4-FFF2-40B4-BE49-F238E27FC236}">
                <a16:creationId xmlns:a16="http://schemas.microsoft.com/office/drawing/2014/main" id="{935EE70F-A222-FF00-5B1D-00E351A31408}"/>
              </a:ext>
            </a:extLst>
          </p:cNvPr>
          <p:cNvSpPr txBox="1"/>
          <p:nvPr/>
        </p:nvSpPr>
        <p:spPr>
          <a:xfrm>
            <a:off x="1538287" y="2416256"/>
            <a:ext cx="5686425" cy="707886"/>
          </a:xfrm>
          <a:prstGeom prst="rect">
            <a:avLst/>
          </a:prstGeom>
          <a:solidFill>
            <a:srgbClr val="8CE4DC"/>
          </a:solidFill>
          <a:ln>
            <a:solidFill>
              <a:schemeClr val="tx1"/>
            </a:solidFill>
          </a:ln>
        </p:spPr>
        <p:txBody>
          <a:bodyPr wrap="square" rtlCol="0">
            <a:spAutoFit/>
          </a:bodyPr>
          <a:lstStyle/>
          <a:p>
            <a:pPr algn="ctr"/>
            <a:r>
              <a:rPr lang="en-US" sz="4000" b="1" dirty="0">
                <a:effectLst>
                  <a:outerShdw blurRad="50800" dist="25400" dir="5400000" sx="1000" sy="1000" algn="ctr" rotWithShape="0">
                    <a:srgbClr val="000000">
                      <a:alpha val="99000"/>
                    </a:srgbClr>
                  </a:outerShdw>
                </a:effectLst>
                <a:latin typeface="Nexa Light" panose="02000000000000000000" pitchFamily="2" charset="0"/>
              </a:rPr>
              <a:t>“Pass The Buck”</a:t>
            </a:r>
          </a:p>
        </p:txBody>
      </p:sp>
      <p:sp>
        <p:nvSpPr>
          <p:cNvPr id="7" name="TextBox 6">
            <a:extLst>
              <a:ext uri="{FF2B5EF4-FFF2-40B4-BE49-F238E27FC236}">
                <a16:creationId xmlns:a16="http://schemas.microsoft.com/office/drawing/2014/main" id="{EB4F9C1E-C08D-B2CF-D10B-17AE20E43A59}"/>
              </a:ext>
            </a:extLst>
          </p:cNvPr>
          <p:cNvSpPr txBox="1"/>
          <p:nvPr/>
        </p:nvSpPr>
        <p:spPr>
          <a:xfrm>
            <a:off x="433385" y="548343"/>
            <a:ext cx="7553328" cy="707886"/>
          </a:xfrm>
          <a:prstGeom prst="rect">
            <a:avLst/>
          </a:prstGeom>
          <a:noFill/>
        </p:spPr>
        <p:txBody>
          <a:bodyPr wrap="square" rtlCol="0">
            <a:spAutoFit/>
          </a:bodyPr>
          <a:lstStyle/>
          <a:p>
            <a:r>
              <a:rPr lang="en-US" sz="4000" b="1" dirty="0">
                <a:latin typeface="Nexa Light" panose="02000000000000000000" pitchFamily="2" charset="0"/>
              </a:rPr>
              <a:t>Reasons We Might Neglect….</a:t>
            </a:r>
          </a:p>
        </p:txBody>
      </p:sp>
      <p:sp>
        <p:nvSpPr>
          <p:cNvPr id="9" name="TextBox 8">
            <a:extLst>
              <a:ext uri="{FF2B5EF4-FFF2-40B4-BE49-F238E27FC236}">
                <a16:creationId xmlns:a16="http://schemas.microsoft.com/office/drawing/2014/main" id="{70C0E8F0-04C7-1C20-A795-84DA8896FA5C}"/>
              </a:ext>
            </a:extLst>
          </p:cNvPr>
          <p:cNvSpPr txBox="1"/>
          <p:nvPr/>
        </p:nvSpPr>
        <p:spPr>
          <a:xfrm>
            <a:off x="1538287" y="1568531"/>
            <a:ext cx="5686425" cy="707886"/>
          </a:xfrm>
          <a:prstGeom prst="rect">
            <a:avLst/>
          </a:prstGeom>
          <a:solidFill>
            <a:srgbClr val="8CE4DC"/>
          </a:solidFill>
          <a:ln>
            <a:solidFill>
              <a:schemeClr val="tx1"/>
            </a:solidFill>
          </a:ln>
        </p:spPr>
        <p:txBody>
          <a:bodyPr wrap="square" rtlCol="0">
            <a:spAutoFit/>
          </a:bodyPr>
          <a:lstStyle/>
          <a:p>
            <a:pPr algn="ctr"/>
            <a:r>
              <a:rPr lang="en-US" sz="4000" b="1" dirty="0">
                <a:effectLst>
                  <a:outerShdw blurRad="50800" dist="25400" dir="5400000" sx="1000" sy="1000" algn="ctr" rotWithShape="0">
                    <a:srgbClr val="000000">
                      <a:alpha val="99000"/>
                    </a:srgbClr>
                  </a:outerShdw>
                </a:effectLst>
                <a:latin typeface="Nexa Light" panose="02000000000000000000" pitchFamily="2" charset="0"/>
              </a:rPr>
              <a:t>Busyness Of Life</a:t>
            </a:r>
          </a:p>
        </p:txBody>
      </p:sp>
      <p:sp>
        <p:nvSpPr>
          <p:cNvPr id="10" name="TextBox 9">
            <a:extLst>
              <a:ext uri="{FF2B5EF4-FFF2-40B4-BE49-F238E27FC236}">
                <a16:creationId xmlns:a16="http://schemas.microsoft.com/office/drawing/2014/main" id="{CC5682C9-01E9-E378-FAF0-56F93004A625}"/>
              </a:ext>
            </a:extLst>
          </p:cNvPr>
          <p:cNvSpPr txBox="1"/>
          <p:nvPr/>
        </p:nvSpPr>
        <p:spPr>
          <a:xfrm>
            <a:off x="1538286" y="3263981"/>
            <a:ext cx="5686425" cy="707886"/>
          </a:xfrm>
          <a:prstGeom prst="rect">
            <a:avLst/>
          </a:prstGeom>
          <a:solidFill>
            <a:srgbClr val="8CE4DC"/>
          </a:solidFill>
          <a:ln>
            <a:solidFill>
              <a:schemeClr val="tx1"/>
            </a:solidFill>
          </a:ln>
        </p:spPr>
        <p:txBody>
          <a:bodyPr wrap="square" rtlCol="0">
            <a:spAutoFit/>
          </a:bodyPr>
          <a:lstStyle/>
          <a:p>
            <a:pPr algn="ctr"/>
            <a:r>
              <a:rPr lang="en-US" sz="4000" b="1" dirty="0">
                <a:effectLst>
                  <a:outerShdw blurRad="50800" dist="25400" dir="5400000" sx="1000" sy="1000" algn="ctr" rotWithShape="0">
                    <a:srgbClr val="000000">
                      <a:alpha val="99000"/>
                    </a:srgbClr>
                  </a:outerShdw>
                </a:effectLst>
                <a:latin typeface="Nexa Light" panose="02000000000000000000" pitchFamily="2" charset="0"/>
              </a:rPr>
              <a:t>The “Good Church” </a:t>
            </a:r>
          </a:p>
        </p:txBody>
      </p:sp>
      <p:sp>
        <p:nvSpPr>
          <p:cNvPr id="11" name="TextBox 10">
            <a:extLst>
              <a:ext uri="{FF2B5EF4-FFF2-40B4-BE49-F238E27FC236}">
                <a16:creationId xmlns:a16="http://schemas.microsoft.com/office/drawing/2014/main" id="{EC0929A5-DA02-DB53-9A65-FE68C60F6553}"/>
              </a:ext>
            </a:extLst>
          </p:cNvPr>
          <p:cNvSpPr txBox="1"/>
          <p:nvPr/>
        </p:nvSpPr>
        <p:spPr>
          <a:xfrm>
            <a:off x="1538286" y="4125785"/>
            <a:ext cx="5686425" cy="707886"/>
          </a:xfrm>
          <a:prstGeom prst="rect">
            <a:avLst/>
          </a:prstGeom>
          <a:solidFill>
            <a:srgbClr val="8CE4DC"/>
          </a:solidFill>
          <a:ln>
            <a:solidFill>
              <a:schemeClr val="tx1"/>
            </a:solidFill>
          </a:ln>
        </p:spPr>
        <p:txBody>
          <a:bodyPr wrap="square" rtlCol="0">
            <a:spAutoFit/>
          </a:bodyPr>
          <a:lstStyle/>
          <a:p>
            <a:pPr algn="ctr"/>
            <a:r>
              <a:rPr lang="en-US" sz="4000" b="1" dirty="0">
                <a:effectLst>
                  <a:outerShdw blurRad="50800" dist="25400" dir="5400000" sx="1000" sy="1000" algn="ctr" rotWithShape="0">
                    <a:srgbClr val="000000">
                      <a:alpha val="99000"/>
                    </a:srgbClr>
                  </a:outerShdw>
                </a:effectLst>
                <a:latin typeface="Nexa Light" panose="02000000000000000000" pitchFamily="2" charset="0"/>
              </a:rPr>
              <a:t>No Identification</a:t>
            </a:r>
          </a:p>
        </p:txBody>
      </p:sp>
    </p:spTree>
    <p:extLst>
      <p:ext uri="{BB962C8B-B14F-4D97-AF65-F5344CB8AC3E}">
        <p14:creationId xmlns:p14="http://schemas.microsoft.com/office/powerpoint/2010/main" val="40424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7EA3E-117A-027D-219D-E34F53299C57}"/>
              </a:ext>
            </a:extLst>
          </p:cNvPr>
          <p:cNvPicPr>
            <a:picLocks noChangeAspect="1"/>
          </p:cNvPicPr>
          <p:nvPr/>
        </p:nvPicPr>
        <p:blipFill>
          <a:blip r:embed="rId2"/>
          <a:stretch>
            <a:fillRect/>
          </a:stretch>
        </p:blipFill>
        <p:spPr>
          <a:xfrm>
            <a:off x="0" y="0"/>
            <a:ext cx="12192000" cy="6857585"/>
          </a:xfrm>
          <a:prstGeom prst="rect">
            <a:avLst/>
          </a:prstGeom>
        </p:spPr>
      </p:pic>
      <p:sp>
        <p:nvSpPr>
          <p:cNvPr id="7" name="TextBox 6">
            <a:extLst>
              <a:ext uri="{FF2B5EF4-FFF2-40B4-BE49-F238E27FC236}">
                <a16:creationId xmlns:a16="http://schemas.microsoft.com/office/drawing/2014/main" id="{EB4F9C1E-C08D-B2CF-D10B-17AE20E43A59}"/>
              </a:ext>
            </a:extLst>
          </p:cNvPr>
          <p:cNvSpPr txBox="1"/>
          <p:nvPr/>
        </p:nvSpPr>
        <p:spPr>
          <a:xfrm>
            <a:off x="433385" y="548343"/>
            <a:ext cx="6453189" cy="646331"/>
          </a:xfrm>
          <a:prstGeom prst="rect">
            <a:avLst/>
          </a:prstGeom>
          <a:noFill/>
        </p:spPr>
        <p:txBody>
          <a:bodyPr wrap="square" rtlCol="0">
            <a:spAutoFit/>
          </a:bodyPr>
          <a:lstStyle/>
          <a:p>
            <a:r>
              <a:rPr lang="en-US" sz="3600" dirty="0">
                <a:latin typeface="Nexa Light" panose="02000000000000000000" pitchFamily="2" charset="0"/>
              </a:rPr>
              <a:t>3 Messages About Gifts….</a:t>
            </a:r>
          </a:p>
        </p:txBody>
      </p:sp>
      <p:sp>
        <p:nvSpPr>
          <p:cNvPr id="9" name="TextBox 8">
            <a:extLst>
              <a:ext uri="{FF2B5EF4-FFF2-40B4-BE49-F238E27FC236}">
                <a16:creationId xmlns:a16="http://schemas.microsoft.com/office/drawing/2014/main" id="{70C0E8F0-04C7-1C20-A795-84DA8896FA5C}"/>
              </a:ext>
            </a:extLst>
          </p:cNvPr>
          <p:cNvSpPr txBox="1"/>
          <p:nvPr/>
        </p:nvSpPr>
        <p:spPr>
          <a:xfrm>
            <a:off x="1843087" y="1240067"/>
            <a:ext cx="8315325" cy="1200329"/>
          </a:xfrm>
          <a:prstGeom prst="rect">
            <a:avLst/>
          </a:prstGeom>
          <a:solidFill>
            <a:schemeClr val="tx1">
              <a:alpha val="51038"/>
            </a:schemeClr>
          </a:solidFill>
          <a:ln>
            <a:solidFill>
              <a:schemeClr val="tx1"/>
            </a:solidFill>
          </a:ln>
        </p:spPr>
        <p:txBody>
          <a:bodyPr wrap="square" rtlCol="0">
            <a:spAutoFit/>
          </a:bodyPr>
          <a:lstStyle/>
          <a:p>
            <a:pPr algn="ctr"/>
            <a:r>
              <a:rPr lang="en-US" sz="3600" b="1" dirty="0">
                <a:solidFill>
                  <a:schemeClr val="bg1"/>
                </a:solidFill>
                <a:effectLst>
                  <a:outerShdw blurRad="50800" dist="25400" dir="5400000" sx="101000" sy="101000" algn="ctr" rotWithShape="0">
                    <a:srgbClr val="000000">
                      <a:alpha val="77000"/>
                    </a:srgbClr>
                  </a:outerShdw>
                </a:effectLst>
                <a:latin typeface="Nexa Bold" panose="02000000000000000000" pitchFamily="2" charset="0"/>
              </a:rPr>
              <a:t>1) It’s God’s Expectation We Use What We Have Been Given</a:t>
            </a:r>
          </a:p>
        </p:txBody>
      </p:sp>
      <p:sp>
        <p:nvSpPr>
          <p:cNvPr id="2" name="TextBox 1">
            <a:extLst>
              <a:ext uri="{FF2B5EF4-FFF2-40B4-BE49-F238E27FC236}">
                <a16:creationId xmlns:a16="http://schemas.microsoft.com/office/drawing/2014/main" id="{1B831417-A3D1-529C-57D5-1B74B98AEEE7}"/>
              </a:ext>
            </a:extLst>
          </p:cNvPr>
          <p:cNvSpPr txBox="1"/>
          <p:nvPr/>
        </p:nvSpPr>
        <p:spPr>
          <a:xfrm>
            <a:off x="2271711" y="2847945"/>
            <a:ext cx="7458075" cy="2185214"/>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800" b="1" dirty="0">
                <a:solidFill>
                  <a:schemeClr val="bg1"/>
                </a:solidFill>
                <a:effectLst>
                  <a:outerShdw blurRad="88900" dist="12700" dir="5400000" algn="ctr" rotWithShape="0">
                    <a:srgbClr val="000000">
                      <a:alpha val="99000"/>
                    </a:srgbClr>
                  </a:outerShdw>
                </a:effectLst>
                <a:latin typeface="Nexa Bold" panose="02000000000000000000" pitchFamily="2" charset="0"/>
              </a:rPr>
              <a:t>“You will be enriched in every way so that you can be generous on every occasion, and through us, your generosity will result in thanksgiving to God .”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2 Corinthians 9:11</a:t>
            </a:r>
          </a:p>
        </p:txBody>
      </p:sp>
      <p:sp>
        <p:nvSpPr>
          <p:cNvPr id="3" name="TextBox 2">
            <a:extLst>
              <a:ext uri="{FF2B5EF4-FFF2-40B4-BE49-F238E27FC236}">
                <a16:creationId xmlns:a16="http://schemas.microsoft.com/office/drawing/2014/main" id="{D18F7AD9-F5FC-9E6E-202A-32D737EDE652}"/>
              </a:ext>
            </a:extLst>
          </p:cNvPr>
          <p:cNvSpPr txBox="1"/>
          <p:nvPr/>
        </p:nvSpPr>
        <p:spPr>
          <a:xfrm>
            <a:off x="2271710" y="2908271"/>
            <a:ext cx="7458075" cy="1754326"/>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800" b="1" dirty="0">
                <a:solidFill>
                  <a:schemeClr val="bg1"/>
                </a:solidFill>
                <a:effectLst>
                  <a:outerShdw blurRad="88900" dist="12700" dir="5400000" algn="ctr" rotWithShape="0">
                    <a:srgbClr val="000000">
                      <a:alpha val="99000"/>
                    </a:srgbClr>
                  </a:outerShdw>
                </a:effectLst>
                <a:latin typeface="Nexa Bold" panose="02000000000000000000" pitchFamily="2" charset="0"/>
              </a:rPr>
              <a:t>“8 Heal the sick, raise the dead, cleanse those who have leprosy, drive out demons. Freely you have received; freely give.”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Matthew 10:8</a:t>
            </a:r>
          </a:p>
        </p:txBody>
      </p:sp>
    </p:spTree>
    <p:extLst>
      <p:ext uri="{BB962C8B-B14F-4D97-AF65-F5344CB8AC3E}">
        <p14:creationId xmlns:p14="http://schemas.microsoft.com/office/powerpoint/2010/main" val="157169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xit" presetSubtype="4" fill="hold" grpId="1" nodeType="with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7EA3E-117A-027D-219D-E34F53299C57}"/>
              </a:ext>
            </a:extLst>
          </p:cNvPr>
          <p:cNvPicPr>
            <a:picLocks noChangeAspect="1"/>
          </p:cNvPicPr>
          <p:nvPr/>
        </p:nvPicPr>
        <p:blipFill>
          <a:blip r:embed="rId2"/>
          <a:stretch>
            <a:fillRect/>
          </a:stretch>
        </p:blipFill>
        <p:spPr>
          <a:xfrm>
            <a:off x="0" y="0"/>
            <a:ext cx="12192000" cy="6857585"/>
          </a:xfrm>
          <a:prstGeom prst="rect">
            <a:avLst/>
          </a:prstGeom>
        </p:spPr>
      </p:pic>
      <p:sp>
        <p:nvSpPr>
          <p:cNvPr id="7" name="TextBox 6">
            <a:extLst>
              <a:ext uri="{FF2B5EF4-FFF2-40B4-BE49-F238E27FC236}">
                <a16:creationId xmlns:a16="http://schemas.microsoft.com/office/drawing/2014/main" id="{EB4F9C1E-C08D-B2CF-D10B-17AE20E43A59}"/>
              </a:ext>
            </a:extLst>
          </p:cNvPr>
          <p:cNvSpPr txBox="1"/>
          <p:nvPr/>
        </p:nvSpPr>
        <p:spPr>
          <a:xfrm>
            <a:off x="433385" y="548343"/>
            <a:ext cx="6453189" cy="646331"/>
          </a:xfrm>
          <a:prstGeom prst="rect">
            <a:avLst/>
          </a:prstGeom>
          <a:noFill/>
        </p:spPr>
        <p:txBody>
          <a:bodyPr wrap="square" rtlCol="0">
            <a:spAutoFit/>
          </a:bodyPr>
          <a:lstStyle/>
          <a:p>
            <a:r>
              <a:rPr lang="en-US" sz="3600" dirty="0">
                <a:latin typeface="Nexa Light" panose="02000000000000000000" pitchFamily="2" charset="0"/>
              </a:rPr>
              <a:t>3 Messages About Gifts….</a:t>
            </a:r>
          </a:p>
        </p:txBody>
      </p:sp>
      <p:sp>
        <p:nvSpPr>
          <p:cNvPr id="9" name="TextBox 8">
            <a:extLst>
              <a:ext uri="{FF2B5EF4-FFF2-40B4-BE49-F238E27FC236}">
                <a16:creationId xmlns:a16="http://schemas.microsoft.com/office/drawing/2014/main" id="{70C0E8F0-04C7-1C20-A795-84DA8896FA5C}"/>
              </a:ext>
            </a:extLst>
          </p:cNvPr>
          <p:cNvSpPr txBox="1"/>
          <p:nvPr/>
        </p:nvSpPr>
        <p:spPr>
          <a:xfrm>
            <a:off x="1235865" y="1255684"/>
            <a:ext cx="9529763" cy="646331"/>
          </a:xfrm>
          <a:prstGeom prst="rect">
            <a:avLst/>
          </a:prstGeom>
          <a:solidFill>
            <a:schemeClr val="tx1">
              <a:alpha val="51038"/>
            </a:schemeClr>
          </a:solidFill>
          <a:ln>
            <a:solidFill>
              <a:schemeClr val="tx1"/>
            </a:solidFill>
          </a:ln>
        </p:spPr>
        <p:txBody>
          <a:bodyPr wrap="square" rtlCol="0">
            <a:spAutoFit/>
          </a:bodyPr>
          <a:lstStyle/>
          <a:p>
            <a:pPr algn="ctr"/>
            <a:r>
              <a:rPr lang="en-US" sz="3600" b="1" dirty="0">
                <a:solidFill>
                  <a:schemeClr val="bg1"/>
                </a:solidFill>
                <a:effectLst>
                  <a:outerShdw blurRad="50800" dist="25400" dir="5400000" sx="101000" sy="101000" algn="ctr" rotWithShape="0">
                    <a:srgbClr val="000000">
                      <a:alpha val="77000"/>
                    </a:srgbClr>
                  </a:outerShdw>
                </a:effectLst>
                <a:latin typeface="Nexa Bold" panose="02000000000000000000" pitchFamily="2" charset="0"/>
              </a:rPr>
              <a:t>2) </a:t>
            </a:r>
            <a:r>
              <a:rPr lang="en-US" sz="3600" b="1" u="sng" dirty="0">
                <a:solidFill>
                  <a:schemeClr val="bg1"/>
                </a:solidFill>
                <a:effectLst>
                  <a:outerShdw blurRad="50800" dist="25400" dir="5400000" sx="101000" sy="101000" algn="ctr" rotWithShape="0">
                    <a:srgbClr val="000000">
                      <a:alpha val="77000"/>
                    </a:srgbClr>
                  </a:outerShdw>
                </a:effectLst>
                <a:latin typeface="Nexa Bold" panose="02000000000000000000" pitchFamily="2" charset="0"/>
              </a:rPr>
              <a:t>We </a:t>
            </a:r>
            <a:r>
              <a:rPr lang="en-US" sz="3600" b="1" dirty="0">
                <a:solidFill>
                  <a:schemeClr val="bg1"/>
                </a:solidFill>
                <a:effectLst>
                  <a:outerShdw blurRad="50800" dist="25400" dir="5400000" sx="101000" sy="101000" algn="ctr" rotWithShape="0">
                    <a:srgbClr val="000000">
                      <a:alpha val="77000"/>
                    </a:srgbClr>
                  </a:outerShdw>
                </a:effectLst>
                <a:latin typeface="Nexa Bold" panose="02000000000000000000" pitchFamily="2" charset="0"/>
              </a:rPr>
              <a:t>Suffer When</a:t>
            </a:r>
            <a:r>
              <a:rPr lang="en-US" sz="3600" b="1" u="sng" dirty="0">
                <a:solidFill>
                  <a:schemeClr val="bg1"/>
                </a:solidFill>
                <a:effectLst>
                  <a:outerShdw blurRad="50800" dist="25400" dir="5400000" sx="101000" sy="101000" algn="ctr" rotWithShape="0">
                    <a:srgbClr val="000000">
                      <a:alpha val="77000"/>
                    </a:srgbClr>
                  </a:outerShdw>
                </a:effectLst>
                <a:latin typeface="Nexa Bold" panose="02000000000000000000" pitchFamily="2" charset="0"/>
              </a:rPr>
              <a:t> I </a:t>
            </a:r>
            <a:r>
              <a:rPr lang="en-US" sz="3600" b="1" dirty="0">
                <a:solidFill>
                  <a:schemeClr val="bg1"/>
                </a:solidFill>
                <a:effectLst>
                  <a:outerShdw blurRad="50800" dist="25400" dir="5400000" sx="101000" sy="101000" algn="ctr" rotWithShape="0">
                    <a:srgbClr val="000000">
                      <a:alpha val="77000"/>
                    </a:srgbClr>
                  </a:outerShdw>
                </a:effectLst>
                <a:latin typeface="Nexa Bold" panose="02000000000000000000" pitchFamily="2" charset="0"/>
              </a:rPr>
              <a:t>Neglect Using My Gift </a:t>
            </a:r>
          </a:p>
        </p:txBody>
      </p:sp>
      <p:sp>
        <p:nvSpPr>
          <p:cNvPr id="2" name="TextBox 1">
            <a:extLst>
              <a:ext uri="{FF2B5EF4-FFF2-40B4-BE49-F238E27FC236}">
                <a16:creationId xmlns:a16="http://schemas.microsoft.com/office/drawing/2014/main" id="{1B831417-A3D1-529C-57D5-1B74B98AEEE7}"/>
              </a:ext>
            </a:extLst>
          </p:cNvPr>
          <p:cNvSpPr txBox="1"/>
          <p:nvPr/>
        </p:nvSpPr>
        <p:spPr>
          <a:xfrm>
            <a:off x="789384" y="2106446"/>
            <a:ext cx="10841831" cy="4524315"/>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“14 For the body is not one member, but many. 15 If the foot says, “Because I am not a hand, I am not a part of the body,” it is not for this reason any the less a part of the body. 16 And if the ear says, “Because I am not an eye, I am not a part of the body,” it is not for this reason any the less a part of the body. 17 If the whole body were an eye, where would the hearing be? If the whole were hearing, where would the sense of smell be? 18 But now God has placed the members, each one of them, in the body, just as He desired. 19 If they were all one member, where would the body be? 20 But now there are many members, but one body. 21 And the eye cannot say to the hand, “I have no need of you”; or again the head to the feet, “I have no need of you .”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1 Corinthians 12:14-21</a:t>
            </a:r>
          </a:p>
        </p:txBody>
      </p:sp>
      <p:sp>
        <p:nvSpPr>
          <p:cNvPr id="4" name="TextBox 3">
            <a:extLst>
              <a:ext uri="{FF2B5EF4-FFF2-40B4-BE49-F238E27FC236}">
                <a16:creationId xmlns:a16="http://schemas.microsoft.com/office/drawing/2014/main" id="{792A36FD-E42E-34D4-90F6-A30753A61CE4}"/>
              </a:ext>
            </a:extLst>
          </p:cNvPr>
          <p:cNvSpPr txBox="1"/>
          <p:nvPr/>
        </p:nvSpPr>
        <p:spPr>
          <a:xfrm>
            <a:off x="2201462" y="2636096"/>
            <a:ext cx="7385451" cy="2739211"/>
          </a:xfrm>
          <a:prstGeom prst="rect">
            <a:avLst/>
          </a:prstGeom>
          <a:solidFill>
            <a:srgbClr val="8CE4DC"/>
          </a:solidFill>
          <a:ln>
            <a:solidFill>
              <a:schemeClr val="tx1"/>
            </a:solidFill>
          </a:ln>
        </p:spPr>
        <p:txBody>
          <a:bodyPr wrap="square" rtlCol="0">
            <a:spAutoFit/>
          </a:bodyPr>
          <a:lstStyle/>
          <a:p>
            <a:pPr algn="ctr"/>
            <a:r>
              <a:rPr lang="en-US" sz="3600" dirty="0">
                <a:effectLst>
                  <a:outerShdw blurRad="50800" dist="25400" dir="5400000" sx="1000" sy="1000" algn="ctr" rotWithShape="0">
                    <a:srgbClr val="000000">
                      <a:alpha val="99000"/>
                    </a:srgbClr>
                  </a:outerShdw>
                </a:effectLst>
                <a:latin typeface="Nexa Light" panose="02000000000000000000" pitchFamily="2" charset="0"/>
              </a:rPr>
              <a:t>The Local Body of Roswell was not specifically designed for you but you were specifically designed for The Body at Roswell</a:t>
            </a:r>
          </a:p>
          <a:p>
            <a:pPr algn="ctr"/>
            <a:r>
              <a:rPr lang="en-US" sz="2800" dirty="0">
                <a:effectLst>
                  <a:outerShdw blurRad="50800" dist="25400" dir="5400000" sx="1000" sy="1000" algn="ctr" rotWithShape="0">
                    <a:srgbClr val="000000">
                      <a:alpha val="99000"/>
                    </a:srgbClr>
                  </a:outerShdw>
                </a:effectLst>
                <a:latin typeface="Nexa Light" panose="02000000000000000000" pitchFamily="2" charset="0"/>
              </a:rPr>
              <a:t>-1 Corinthians 12:18-</a:t>
            </a:r>
          </a:p>
        </p:txBody>
      </p:sp>
    </p:spTree>
    <p:extLst>
      <p:ext uri="{BB962C8B-B14F-4D97-AF65-F5344CB8AC3E}">
        <p14:creationId xmlns:p14="http://schemas.microsoft.com/office/powerpoint/2010/main" val="36885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xit" presetSubtype="4" fill="hold" grpId="1" nodeType="with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7EA3E-117A-027D-219D-E34F53299C57}"/>
              </a:ext>
            </a:extLst>
          </p:cNvPr>
          <p:cNvPicPr>
            <a:picLocks noChangeAspect="1"/>
          </p:cNvPicPr>
          <p:nvPr/>
        </p:nvPicPr>
        <p:blipFill>
          <a:blip r:embed="rId2"/>
          <a:stretch>
            <a:fillRect/>
          </a:stretch>
        </p:blipFill>
        <p:spPr>
          <a:xfrm>
            <a:off x="0" y="0"/>
            <a:ext cx="12192000" cy="6857585"/>
          </a:xfrm>
          <a:prstGeom prst="rect">
            <a:avLst/>
          </a:prstGeom>
        </p:spPr>
      </p:pic>
      <p:sp>
        <p:nvSpPr>
          <p:cNvPr id="7" name="TextBox 6">
            <a:extLst>
              <a:ext uri="{FF2B5EF4-FFF2-40B4-BE49-F238E27FC236}">
                <a16:creationId xmlns:a16="http://schemas.microsoft.com/office/drawing/2014/main" id="{EB4F9C1E-C08D-B2CF-D10B-17AE20E43A59}"/>
              </a:ext>
            </a:extLst>
          </p:cNvPr>
          <p:cNvSpPr txBox="1"/>
          <p:nvPr/>
        </p:nvSpPr>
        <p:spPr>
          <a:xfrm>
            <a:off x="433385" y="548343"/>
            <a:ext cx="6453189" cy="646331"/>
          </a:xfrm>
          <a:prstGeom prst="rect">
            <a:avLst/>
          </a:prstGeom>
          <a:noFill/>
        </p:spPr>
        <p:txBody>
          <a:bodyPr wrap="square" rtlCol="0">
            <a:spAutoFit/>
          </a:bodyPr>
          <a:lstStyle/>
          <a:p>
            <a:r>
              <a:rPr lang="en-US" sz="3600" dirty="0">
                <a:latin typeface="Nexa Light" panose="02000000000000000000" pitchFamily="2" charset="0"/>
              </a:rPr>
              <a:t>3 Messages About Gifts….</a:t>
            </a:r>
          </a:p>
        </p:txBody>
      </p:sp>
      <p:sp>
        <p:nvSpPr>
          <p:cNvPr id="9" name="TextBox 8">
            <a:extLst>
              <a:ext uri="{FF2B5EF4-FFF2-40B4-BE49-F238E27FC236}">
                <a16:creationId xmlns:a16="http://schemas.microsoft.com/office/drawing/2014/main" id="{70C0E8F0-04C7-1C20-A795-84DA8896FA5C}"/>
              </a:ext>
            </a:extLst>
          </p:cNvPr>
          <p:cNvSpPr txBox="1"/>
          <p:nvPr/>
        </p:nvSpPr>
        <p:spPr>
          <a:xfrm>
            <a:off x="1235865" y="1255684"/>
            <a:ext cx="9529763" cy="646331"/>
          </a:xfrm>
          <a:prstGeom prst="rect">
            <a:avLst/>
          </a:prstGeom>
          <a:solidFill>
            <a:schemeClr val="tx1">
              <a:alpha val="51038"/>
            </a:schemeClr>
          </a:solidFill>
          <a:ln>
            <a:solidFill>
              <a:schemeClr val="tx1"/>
            </a:solidFill>
          </a:ln>
        </p:spPr>
        <p:txBody>
          <a:bodyPr wrap="square" rtlCol="0">
            <a:spAutoFit/>
          </a:bodyPr>
          <a:lstStyle/>
          <a:p>
            <a:pPr algn="ctr"/>
            <a:r>
              <a:rPr lang="en-US" sz="3600" b="1" dirty="0">
                <a:solidFill>
                  <a:schemeClr val="bg1"/>
                </a:solidFill>
                <a:effectLst>
                  <a:outerShdw blurRad="50800" dist="25400" dir="5400000" sx="101000" sy="101000" algn="ctr" rotWithShape="0">
                    <a:srgbClr val="000000">
                      <a:alpha val="77000"/>
                    </a:srgbClr>
                  </a:outerShdw>
                </a:effectLst>
                <a:latin typeface="Nexa Bold" panose="02000000000000000000" pitchFamily="2" charset="0"/>
              </a:rPr>
              <a:t>3) No Gift Is Greater Than Another</a:t>
            </a:r>
          </a:p>
        </p:txBody>
      </p:sp>
      <p:sp>
        <p:nvSpPr>
          <p:cNvPr id="2" name="TextBox 1">
            <a:extLst>
              <a:ext uri="{FF2B5EF4-FFF2-40B4-BE49-F238E27FC236}">
                <a16:creationId xmlns:a16="http://schemas.microsoft.com/office/drawing/2014/main" id="{1B831417-A3D1-529C-57D5-1B74B98AEEE7}"/>
              </a:ext>
            </a:extLst>
          </p:cNvPr>
          <p:cNvSpPr txBox="1"/>
          <p:nvPr/>
        </p:nvSpPr>
        <p:spPr>
          <a:xfrm>
            <a:off x="675084" y="2117642"/>
            <a:ext cx="10841831" cy="2185214"/>
          </a:xfrm>
          <a:prstGeom prst="rect">
            <a:avLst/>
          </a:prstGeom>
          <a:solidFill>
            <a:srgbClr val="EE4238"/>
          </a:solidFill>
          <a:ln>
            <a:solidFill>
              <a:schemeClr val="tx1"/>
            </a:solidFill>
          </a:ln>
          <a:effectLst>
            <a:outerShdw blurRad="50800" dist="38100" dir="13500000" algn="br" rotWithShape="0">
              <a:prstClr val="black">
                <a:alpha val="40000"/>
              </a:prstClr>
            </a:outerShdw>
          </a:effectLst>
        </p:spPr>
        <p:txBody>
          <a:bodyPr wrap="square" rtlCol="0">
            <a:spAutoFit/>
          </a:bodyPr>
          <a:lstStyle/>
          <a:p>
            <a:pPr algn="just"/>
            <a:r>
              <a:rPr lang="en-US" sz="2800" b="1" dirty="0">
                <a:solidFill>
                  <a:schemeClr val="bg1"/>
                </a:solidFill>
                <a:effectLst>
                  <a:outerShdw blurRad="88900" dist="12700" dir="5400000" algn="ctr" rotWithShape="0">
                    <a:srgbClr val="000000">
                      <a:alpha val="99000"/>
                    </a:srgbClr>
                  </a:outerShdw>
                </a:effectLst>
                <a:latin typeface="Nexa Bold" panose="02000000000000000000" pitchFamily="2" charset="0"/>
              </a:rPr>
              <a:t>“21 And the eye cannot say to the hand, “I have no need of you”; or again the head to the feet, “I have no need of you.” 22 On the contrary, it is much truer that the members of the body which seem to be weaker are necessary.”  </a:t>
            </a:r>
          </a:p>
          <a:p>
            <a:pPr algn="r"/>
            <a:r>
              <a:rPr lang="en-US" sz="2400" b="1" dirty="0">
                <a:solidFill>
                  <a:schemeClr val="bg1"/>
                </a:solidFill>
                <a:effectLst>
                  <a:outerShdw blurRad="88900" dist="12700" dir="5400000" algn="ctr" rotWithShape="0">
                    <a:srgbClr val="000000">
                      <a:alpha val="99000"/>
                    </a:srgbClr>
                  </a:outerShdw>
                </a:effectLst>
                <a:latin typeface="Nexa Bold" panose="02000000000000000000" pitchFamily="2" charset="0"/>
              </a:rPr>
              <a:t>1 Corinthians 12:21-22</a:t>
            </a:r>
          </a:p>
        </p:txBody>
      </p:sp>
    </p:spTree>
    <p:extLst>
      <p:ext uri="{BB962C8B-B14F-4D97-AF65-F5344CB8AC3E}">
        <p14:creationId xmlns:p14="http://schemas.microsoft.com/office/powerpoint/2010/main" val="316856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7EA3E-117A-027D-219D-E34F53299C57}"/>
              </a:ext>
            </a:extLst>
          </p:cNvPr>
          <p:cNvPicPr>
            <a:picLocks noChangeAspect="1"/>
          </p:cNvPicPr>
          <p:nvPr/>
        </p:nvPicPr>
        <p:blipFill>
          <a:blip r:embed="rId2"/>
          <a:stretch>
            <a:fillRect/>
          </a:stretch>
        </p:blipFill>
        <p:spPr>
          <a:xfrm>
            <a:off x="0" y="0"/>
            <a:ext cx="12192000" cy="6857585"/>
          </a:xfrm>
          <a:prstGeom prst="rect">
            <a:avLst/>
          </a:prstGeom>
        </p:spPr>
      </p:pic>
      <p:sp>
        <p:nvSpPr>
          <p:cNvPr id="6" name="TextBox 5">
            <a:extLst>
              <a:ext uri="{FF2B5EF4-FFF2-40B4-BE49-F238E27FC236}">
                <a16:creationId xmlns:a16="http://schemas.microsoft.com/office/drawing/2014/main" id="{935EE70F-A222-FF00-5B1D-00E351A31408}"/>
              </a:ext>
            </a:extLst>
          </p:cNvPr>
          <p:cNvSpPr txBox="1"/>
          <p:nvPr/>
        </p:nvSpPr>
        <p:spPr>
          <a:xfrm>
            <a:off x="638174" y="2416256"/>
            <a:ext cx="10991849" cy="584775"/>
          </a:xfrm>
          <a:prstGeom prst="rect">
            <a:avLst/>
          </a:prstGeom>
          <a:solidFill>
            <a:srgbClr val="8CE4DC"/>
          </a:solidFill>
          <a:ln>
            <a:solidFill>
              <a:schemeClr val="tx1"/>
            </a:solidFill>
          </a:ln>
        </p:spPr>
        <p:txBody>
          <a:bodyPr wrap="square" rtlCol="0">
            <a:spAutoFit/>
          </a:bodyPr>
          <a:lstStyle/>
          <a:p>
            <a:pPr algn="ctr"/>
            <a:r>
              <a:rPr lang="en-US" sz="3200" dirty="0">
                <a:effectLst>
                  <a:outerShdw blurRad="50800" dist="25400" dir="5400000" sx="1000" sy="1000" algn="ctr" rotWithShape="0">
                    <a:srgbClr val="000000">
                      <a:alpha val="99000"/>
                    </a:srgbClr>
                  </a:outerShdw>
                </a:effectLst>
                <a:latin typeface="Nexa Light" panose="02000000000000000000" pitchFamily="2" charset="0"/>
              </a:rPr>
              <a:t>Find Ways To Use Talents…Be Assertive!</a:t>
            </a:r>
          </a:p>
        </p:txBody>
      </p:sp>
      <p:sp>
        <p:nvSpPr>
          <p:cNvPr id="7" name="TextBox 6">
            <a:extLst>
              <a:ext uri="{FF2B5EF4-FFF2-40B4-BE49-F238E27FC236}">
                <a16:creationId xmlns:a16="http://schemas.microsoft.com/office/drawing/2014/main" id="{EB4F9C1E-C08D-B2CF-D10B-17AE20E43A59}"/>
              </a:ext>
            </a:extLst>
          </p:cNvPr>
          <p:cNvSpPr txBox="1"/>
          <p:nvPr/>
        </p:nvSpPr>
        <p:spPr>
          <a:xfrm>
            <a:off x="433385" y="548343"/>
            <a:ext cx="8810628" cy="707886"/>
          </a:xfrm>
          <a:prstGeom prst="rect">
            <a:avLst/>
          </a:prstGeom>
          <a:noFill/>
        </p:spPr>
        <p:txBody>
          <a:bodyPr wrap="square" rtlCol="0">
            <a:spAutoFit/>
          </a:bodyPr>
          <a:lstStyle/>
          <a:p>
            <a:r>
              <a:rPr lang="en-US" sz="4000" dirty="0">
                <a:latin typeface="Nexa Light" panose="02000000000000000000" pitchFamily="2" charset="0"/>
              </a:rPr>
              <a:t>4 Encouragements For Roswell….</a:t>
            </a:r>
          </a:p>
        </p:txBody>
      </p:sp>
      <p:sp>
        <p:nvSpPr>
          <p:cNvPr id="9" name="TextBox 8">
            <a:extLst>
              <a:ext uri="{FF2B5EF4-FFF2-40B4-BE49-F238E27FC236}">
                <a16:creationId xmlns:a16="http://schemas.microsoft.com/office/drawing/2014/main" id="{70C0E8F0-04C7-1C20-A795-84DA8896FA5C}"/>
              </a:ext>
            </a:extLst>
          </p:cNvPr>
          <p:cNvSpPr txBox="1"/>
          <p:nvPr/>
        </p:nvSpPr>
        <p:spPr>
          <a:xfrm>
            <a:off x="638174" y="1537070"/>
            <a:ext cx="10991848" cy="584775"/>
          </a:xfrm>
          <a:prstGeom prst="rect">
            <a:avLst/>
          </a:prstGeom>
          <a:solidFill>
            <a:srgbClr val="8CE4DC"/>
          </a:solidFill>
          <a:ln>
            <a:solidFill>
              <a:schemeClr val="tx1"/>
            </a:solidFill>
          </a:ln>
        </p:spPr>
        <p:txBody>
          <a:bodyPr wrap="square" rtlCol="0">
            <a:spAutoFit/>
          </a:bodyPr>
          <a:lstStyle/>
          <a:p>
            <a:pPr algn="ctr"/>
            <a:r>
              <a:rPr lang="en-US" sz="3200" dirty="0">
                <a:effectLst>
                  <a:outerShdw blurRad="50800" dist="25400" dir="5400000" sx="1000" sy="1000" algn="ctr" rotWithShape="0">
                    <a:srgbClr val="000000">
                      <a:alpha val="99000"/>
                    </a:srgbClr>
                  </a:outerShdw>
                </a:effectLst>
                <a:latin typeface="Nexa Light" panose="02000000000000000000" pitchFamily="2" charset="0"/>
              </a:rPr>
              <a:t>Don’t Sit On The Sideline… We Need You</a:t>
            </a:r>
          </a:p>
        </p:txBody>
      </p:sp>
      <p:sp>
        <p:nvSpPr>
          <p:cNvPr id="10" name="TextBox 9">
            <a:extLst>
              <a:ext uri="{FF2B5EF4-FFF2-40B4-BE49-F238E27FC236}">
                <a16:creationId xmlns:a16="http://schemas.microsoft.com/office/drawing/2014/main" id="{CC5682C9-01E9-E378-FAF0-56F93004A625}"/>
              </a:ext>
            </a:extLst>
          </p:cNvPr>
          <p:cNvSpPr txBox="1"/>
          <p:nvPr/>
        </p:nvSpPr>
        <p:spPr>
          <a:xfrm>
            <a:off x="638173" y="3331711"/>
            <a:ext cx="10991851" cy="584775"/>
          </a:xfrm>
          <a:prstGeom prst="rect">
            <a:avLst/>
          </a:prstGeom>
          <a:solidFill>
            <a:srgbClr val="8CE4DC"/>
          </a:solidFill>
          <a:ln>
            <a:solidFill>
              <a:schemeClr val="tx1"/>
            </a:solidFill>
          </a:ln>
        </p:spPr>
        <p:txBody>
          <a:bodyPr wrap="square" rtlCol="0">
            <a:spAutoFit/>
          </a:bodyPr>
          <a:lstStyle/>
          <a:p>
            <a:pPr algn="ctr"/>
            <a:r>
              <a:rPr lang="en-US" sz="3200" dirty="0">
                <a:effectLst>
                  <a:outerShdw blurRad="50800" dist="25400" dir="5400000" sx="1000" sy="1000" algn="ctr" rotWithShape="0">
                    <a:srgbClr val="000000">
                      <a:alpha val="99000"/>
                    </a:srgbClr>
                  </a:outerShdw>
                </a:effectLst>
                <a:latin typeface="Nexa Light" panose="02000000000000000000" pitchFamily="2" charset="0"/>
              </a:rPr>
              <a:t>If You Aren't A Member…Think About The Expectation  </a:t>
            </a:r>
          </a:p>
        </p:txBody>
      </p:sp>
      <p:sp>
        <p:nvSpPr>
          <p:cNvPr id="2" name="TextBox 1">
            <a:extLst>
              <a:ext uri="{FF2B5EF4-FFF2-40B4-BE49-F238E27FC236}">
                <a16:creationId xmlns:a16="http://schemas.microsoft.com/office/drawing/2014/main" id="{A64684D7-0186-AE21-D8E7-80D0C8920163}"/>
              </a:ext>
            </a:extLst>
          </p:cNvPr>
          <p:cNvSpPr txBox="1"/>
          <p:nvPr/>
        </p:nvSpPr>
        <p:spPr>
          <a:xfrm>
            <a:off x="638173" y="4295552"/>
            <a:ext cx="10991851" cy="584775"/>
          </a:xfrm>
          <a:prstGeom prst="rect">
            <a:avLst/>
          </a:prstGeom>
          <a:solidFill>
            <a:srgbClr val="8CE4DC"/>
          </a:solidFill>
          <a:ln>
            <a:solidFill>
              <a:schemeClr val="tx1"/>
            </a:solidFill>
          </a:ln>
        </p:spPr>
        <p:txBody>
          <a:bodyPr wrap="square" rtlCol="0">
            <a:spAutoFit/>
          </a:bodyPr>
          <a:lstStyle/>
          <a:p>
            <a:pPr algn="ctr"/>
            <a:r>
              <a:rPr lang="en-US" sz="3200" dirty="0">
                <a:effectLst>
                  <a:outerShdw blurRad="50800" dist="25400" dir="5400000" sx="1000" sy="1000" algn="ctr" rotWithShape="0">
                    <a:srgbClr val="000000">
                      <a:alpha val="99000"/>
                    </a:srgbClr>
                  </a:outerShdw>
                </a:effectLst>
                <a:latin typeface="Nexa Light" panose="02000000000000000000" pitchFamily="2" charset="0"/>
              </a:rPr>
              <a:t>Keep It Up!....We Reap What We Sow</a:t>
            </a:r>
          </a:p>
        </p:txBody>
      </p:sp>
    </p:spTree>
    <p:extLst>
      <p:ext uri="{BB962C8B-B14F-4D97-AF65-F5344CB8AC3E}">
        <p14:creationId xmlns:p14="http://schemas.microsoft.com/office/powerpoint/2010/main" val="1998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693</Words>
  <Application>Microsoft Macintosh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2023-09-20T16:40:35Z</dcterms:created>
  <dcterms:modified xsi:type="dcterms:W3CDTF">2023-09-22T02:23:38Z</dcterms:modified>
</cp:coreProperties>
</file>