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2"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10E"/>
    <a:srgbClr val="BE9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8"/>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9948-B61E-1D54-87E0-B78C888C42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47252-48F2-6C65-3852-4099CAC9F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94450-D97F-806C-EFDB-85E21ECBF044}"/>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5" name="Footer Placeholder 4">
            <a:extLst>
              <a:ext uri="{FF2B5EF4-FFF2-40B4-BE49-F238E27FC236}">
                <a16:creationId xmlns:a16="http://schemas.microsoft.com/office/drawing/2014/main" id="{9FD599B0-869F-F8AF-EBAA-6A40B04A2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80D43-ABFD-A336-A253-2C8470880097}"/>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299506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27A5-89F7-8FA1-90A3-CF6B83730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E0B7FB-2497-1CD6-8A7C-3A17B62A56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A41C8-71C9-9912-05E5-FD7231BF4752}"/>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5" name="Footer Placeholder 4">
            <a:extLst>
              <a:ext uri="{FF2B5EF4-FFF2-40B4-BE49-F238E27FC236}">
                <a16:creationId xmlns:a16="http://schemas.microsoft.com/office/drawing/2014/main" id="{7AC4FED6-DAE4-0DBF-1ED0-91E09C3B4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1DE3E-D38C-3C7F-2B41-1E135C77491C}"/>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189223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C2BF5C-3014-DA44-E4EF-2D8BCDCAD4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5692E-AD4E-CE0F-9657-309E9AA5DE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D4D79-456C-6171-4512-065DAF0A8823}"/>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5" name="Footer Placeholder 4">
            <a:extLst>
              <a:ext uri="{FF2B5EF4-FFF2-40B4-BE49-F238E27FC236}">
                <a16:creationId xmlns:a16="http://schemas.microsoft.com/office/drawing/2014/main" id="{72DCAA81-C5E2-CE8A-E29D-C7E1E145F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4684B-DB85-3AFB-494B-A87D9EE724C0}"/>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47796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9081-D772-08E2-AC23-63EA8E88B0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10397-7ABB-F99B-7997-D100BB3B56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4274A-729F-5E7D-3BB0-9B623E275C87}"/>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5" name="Footer Placeholder 4">
            <a:extLst>
              <a:ext uri="{FF2B5EF4-FFF2-40B4-BE49-F238E27FC236}">
                <a16:creationId xmlns:a16="http://schemas.microsoft.com/office/drawing/2014/main" id="{FF49D20B-25A4-1659-FB65-67DD77FA5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3F94A-3394-752A-13C6-6AAA21B8F493}"/>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283170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2474-D3F0-7472-A3FB-3A54554AC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E012BE-0A41-9661-8677-718EAE8534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AB4A1-DB3D-20D8-E399-55B5323E11F1}"/>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5" name="Footer Placeholder 4">
            <a:extLst>
              <a:ext uri="{FF2B5EF4-FFF2-40B4-BE49-F238E27FC236}">
                <a16:creationId xmlns:a16="http://schemas.microsoft.com/office/drawing/2014/main" id="{7C64464A-3561-D97D-F28C-839E8213E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CD7D0-44A9-FD05-BF9C-81BC548FBA18}"/>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147743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8E52-2CEA-82A4-DE26-C3C9FE93D1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7B8A1-BA99-F474-9139-6BE935D462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08A1E-7CB2-6609-16C1-38B929146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199E74-165C-1A47-B0E3-338E2189A892}"/>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6" name="Footer Placeholder 5">
            <a:extLst>
              <a:ext uri="{FF2B5EF4-FFF2-40B4-BE49-F238E27FC236}">
                <a16:creationId xmlns:a16="http://schemas.microsoft.com/office/drawing/2014/main" id="{6BEA5C4E-3F75-576B-D825-298A66B08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25A53-E129-D1AF-1230-44BB6E4A0922}"/>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270035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6582-237E-A812-7ED8-AC16C367BD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10C2A5-6CDF-DF12-531E-5F01B9B4F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F23A0-52F5-BA56-AB1C-5CE341DE3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AC0235-E7B9-EAC1-3554-105991AAB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EFC50-4194-123A-1F8F-1BD4C49942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C34EA3-832F-A7F7-5254-BD5628919E0E}"/>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8" name="Footer Placeholder 7">
            <a:extLst>
              <a:ext uri="{FF2B5EF4-FFF2-40B4-BE49-F238E27FC236}">
                <a16:creationId xmlns:a16="http://schemas.microsoft.com/office/drawing/2014/main" id="{24EF9311-F1E0-B1FA-E8C7-E44CEE0341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1B580E-22A6-6C92-779B-4AF503E45E6B}"/>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258664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4455-72C5-DB5D-C465-4B614D5BBD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E55AD7-98FC-03CB-B5BF-E6E5987CF294}"/>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4" name="Footer Placeholder 3">
            <a:extLst>
              <a:ext uri="{FF2B5EF4-FFF2-40B4-BE49-F238E27FC236}">
                <a16:creationId xmlns:a16="http://schemas.microsoft.com/office/drawing/2014/main" id="{A5B6D028-5580-B8D7-961B-5D2DDDAF5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E42B9-91B9-302D-8941-4242BC1A3D86}"/>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38908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89EE8-AF89-13F8-DD24-23F642F4F0BB}"/>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3" name="Footer Placeholder 2">
            <a:extLst>
              <a:ext uri="{FF2B5EF4-FFF2-40B4-BE49-F238E27FC236}">
                <a16:creationId xmlns:a16="http://schemas.microsoft.com/office/drawing/2014/main" id="{4B3AFE4C-46B6-1AC3-11A2-2BE619C65D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07067F-5370-EAF7-1986-626FAD0BD74A}"/>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253674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D2F8-6BC9-8EBF-B606-0E1DD3236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DD383-7402-9313-8EC9-3378F8E57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D555CD-69ED-C03F-36AF-E48107473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B0E2BF-87D3-B2A3-FD3D-EF6FFBD3BE84}"/>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6" name="Footer Placeholder 5">
            <a:extLst>
              <a:ext uri="{FF2B5EF4-FFF2-40B4-BE49-F238E27FC236}">
                <a16:creationId xmlns:a16="http://schemas.microsoft.com/office/drawing/2014/main" id="{AB37412C-93EE-CD52-52BC-A4472388A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9A5B2-4FC6-990A-3A75-A2A5B870B818}"/>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342062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E9E8-CF6E-92FB-C3D1-9FFEAC058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8BB753-5132-047F-6C14-00CF32047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EB4F7C-5EB6-AF34-BD28-6B7FC1B8C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3CF02-889A-43EB-D711-F796C1752A12}"/>
              </a:ext>
            </a:extLst>
          </p:cNvPr>
          <p:cNvSpPr>
            <a:spLocks noGrp="1"/>
          </p:cNvSpPr>
          <p:nvPr>
            <p:ph type="dt" sz="half" idx="10"/>
          </p:nvPr>
        </p:nvSpPr>
        <p:spPr/>
        <p:txBody>
          <a:bodyPr/>
          <a:lstStyle/>
          <a:p>
            <a:fld id="{93409144-E7C0-FE43-A5CC-0A8F4A6F16D0}" type="datetimeFigureOut">
              <a:rPr lang="en-US" smtClean="0"/>
              <a:t>10/25/23</a:t>
            </a:fld>
            <a:endParaRPr lang="en-US"/>
          </a:p>
        </p:txBody>
      </p:sp>
      <p:sp>
        <p:nvSpPr>
          <p:cNvPr id="6" name="Footer Placeholder 5">
            <a:extLst>
              <a:ext uri="{FF2B5EF4-FFF2-40B4-BE49-F238E27FC236}">
                <a16:creationId xmlns:a16="http://schemas.microsoft.com/office/drawing/2014/main" id="{63C3A8E5-E27B-6FFC-1D76-4D396D141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7DEAC-F56E-A90C-337B-80C4E83EE3E8}"/>
              </a:ext>
            </a:extLst>
          </p:cNvPr>
          <p:cNvSpPr>
            <a:spLocks noGrp="1"/>
          </p:cNvSpPr>
          <p:nvPr>
            <p:ph type="sldNum" sz="quarter" idx="12"/>
          </p:nvPr>
        </p:nvSpPr>
        <p:spPr/>
        <p:txBody>
          <a:bodyPr/>
          <a:lstStyle/>
          <a:p>
            <a:fld id="{0AB2C928-8473-DE4F-A6D7-7412FFE91186}" type="slidenum">
              <a:rPr lang="en-US" smtClean="0"/>
              <a:t>‹#›</a:t>
            </a:fld>
            <a:endParaRPr lang="en-US"/>
          </a:p>
        </p:txBody>
      </p:sp>
    </p:spTree>
    <p:extLst>
      <p:ext uri="{BB962C8B-B14F-4D97-AF65-F5344CB8AC3E}">
        <p14:creationId xmlns:p14="http://schemas.microsoft.com/office/powerpoint/2010/main" val="272780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BC850-88A1-BE68-BCAB-ACC3D0C54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AB8C39-32BB-4CF9-41F0-425CED349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416D0-EF8F-6073-442B-DA79CCEC4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09144-E7C0-FE43-A5CC-0A8F4A6F16D0}" type="datetimeFigureOut">
              <a:rPr lang="en-US" smtClean="0"/>
              <a:t>10/25/23</a:t>
            </a:fld>
            <a:endParaRPr lang="en-US"/>
          </a:p>
        </p:txBody>
      </p:sp>
      <p:sp>
        <p:nvSpPr>
          <p:cNvPr id="5" name="Footer Placeholder 4">
            <a:extLst>
              <a:ext uri="{FF2B5EF4-FFF2-40B4-BE49-F238E27FC236}">
                <a16:creationId xmlns:a16="http://schemas.microsoft.com/office/drawing/2014/main" id="{8AF1E863-D21F-1F86-DD05-D396A71274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A89BAC-61F5-D3FE-409C-F8AF9D081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2C928-8473-DE4F-A6D7-7412FFE91186}" type="slidenum">
              <a:rPr lang="en-US" smtClean="0"/>
              <a:t>‹#›</a:t>
            </a:fld>
            <a:endParaRPr lang="en-US"/>
          </a:p>
        </p:txBody>
      </p:sp>
    </p:spTree>
    <p:extLst>
      <p:ext uri="{BB962C8B-B14F-4D97-AF65-F5344CB8AC3E}">
        <p14:creationId xmlns:p14="http://schemas.microsoft.com/office/powerpoint/2010/main" val="317400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310E"/>
        </a:solidFill>
        <a:effectLst/>
      </p:bgPr>
    </p:bg>
    <p:spTree>
      <p:nvGrpSpPr>
        <p:cNvPr id="1" name=""/>
        <p:cNvGrpSpPr/>
        <p:nvPr/>
      </p:nvGrpSpPr>
      <p:grpSpPr>
        <a:xfrm>
          <a:off x="0" y="0"/>
          <a:ext cx="0" cy="0"/>
          <a:chOff x="0" y="0"/>
          <a:chExt cx="0" cy="0"/>
        </a:xfrm>
      </p:grpSpPr>
      <p:pic>
        <p:nvPicPr>
          <p:cNvPr id="2" name="Picture 2" descr="Ralph Wolf and Sam Sheepdog - Wikipedia">
            <a:extLst>
              <a:ext uri="{FF2B5EF4-FFF2-40B4-BE49-F238E27FC236}">
                <a16:creationId xmlns:a16="http://schemas.microsoft.com/office/drawing/2014/main" id="{AEAB0F27-FCA3-3F01-571A-352EC41ED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93" y="0"/>
            <a:ext cx="9006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222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DE6B-833A-CE18-9176-61942C08A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10A269-9D73-CF1B-A71F-90507437863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514E309-9F70-5367-AE0C-4638EF622DFB}"/>
              </a:ext>
            </a:extLst>
          </p:cNvPr>
          <p:cNvPicPr>
            <a:picLocks noChangeAspect="1"/>
          </p:cNvPicPr>
          <p:nvPr/>
        </p:nvPicPr>
        <p:blipFill>
          <a:blip r:embed="rId2"/>
          <a:stretch>
            <a:fillRect/>
          </a:stretch>
        </p:blipFill>
        <p:spPr>
          <a:xfrm>
            <a:off x="-1" y="0"/>
            <a:ext cx="12192000" cy="6858000"/>
          </a:xfrm>
          <a:prstGeom prst="rect">
            <a:avLst/>
          </a:prstGeom>
        </p:spPr>
      </p:pic>
      <p:sp>
        <p:nvSpPr>
          <p:cNvPr id="7" name="TextBox 6">
            <a:extLst>
              <a:ext uri="{FF2B5EF4-FFF2-40B4-BE49-F238E27FC236}">
                <a16:creationId xmlns:a16="http://schemas.microsoft.com/office/drawing/2014/main" id="{FF5DE027-5736-B96D-AED5-6028DBD1F450}"/>
              </a:ext>
            </a:extLst>
          </p:cNvPr>
          <p:cNvSpPr txBox="1"/>
          <p:nvPr/>
        </p:nvSpPr>
        <p:spPr>
          <a:xfrm>
            <a:off x="577437" y="5177289"/>
            <a:ext cx="11058525"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”But we your people, the sheep of your pasture, will give thanks to you forever; from generation to generation we will recount your praise”</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79:13</a:t>
            </a:r>
          </a:p>
        </p:txBody>
      </p:sp>
      <p:sp>
        <p:nvSpPr>
          <p:cNvPr id="9" name="TextBox 8">
            <a:extLst>
              <a:ext uri="{FF2B5EF4-FFF2-40B4-BE49-F238E27FC236}">
                <a16:creationId xmlns:a16="http://schemas.microsoft.com/office/drawing/2014/main" id="{32C23B32-6D9C-40A3-EA49-0BF430F74A3E}"/>
              </a:ext>
            </a:extLst>
          </p:cNvPr>
          <p:cNvSpPr txBox="1"/>
          <p:nvPr/>
        </p:nvSpPr>
        <p:spPr>
          <a:xfrm>
            <a:off x="566731" y="5197689"/>
            <a:ext cx="11058525"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Fear not, little flock, for it is your Father's good pleasure to give you the kingdom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Luke 12:32</a:t>
            </a:r>
          </a:p>
        </p:txBody>
      </p:sp>
      <p:sp>
        <p:nvSpPr>
          <p:cNvPr id="4" name="TextBox 3">
            <a:extLst>
              <a:ext uri="{FF2B5EF4-FFF2-40B4-BE49-F238E27FC236}">
                <a16:creationId xmlns:a16="http://schemas.microsoft.com/office/drawing/2014/main" id="{4991ACB2-8EEB-E7E1-E4D1-681D3B86D33F}"/>
              </a:ext>
            </a:extLst>
          </p:cNvPr>
          <p:cNvSpPr txBox="1"/>
          <p:nvPr/>
        </p:nvSpPr>
        <p:spPr>
          <a:xfrm>
            <a:off x="3013461" y="3906699"/>
            <a:ext cx="6627025" cy="523220"/>
          </a:xfrm>
          <a:prstGeom prst="rect">
            <a:avLst/>
          </a:prstGeom>
          <a:solidFill>
            <a:srgbClr val="BE9E73"/>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-Surviving The Wolves Of The World- </a:t>
            </a:r>
          </a:p>
        </p:txBody>
      </p:sp>
      <p:sp>
        <p:nvSpPr>
          <p:cNvPr id="10" name="TextBox 9">
            <a:extLst>
              <a:ext uri="{FF2B5EF4-FFF2-40B4-BE49-F238E27FC236}">
                <a16:creationId xmlns:a16="http://schemas.microsoft.com/office/drawing/2014/main" id="{0CC815BB-322D-16E6-C81D-5E70C26DD3E3}"/>
              </a:ext>
            </a:extLst>
          </p:cNvPr>
          <p:cNvSpPr txBox="1"/>
          <p:nvPr/>
        </p:nvSpPr>
        <p:spPr>
          <a:xfrm>
            <a:off x="588143" y="5211229"/>
            <a:ext cx="11058525"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I know that after I leave, savage wolves will come in among you and will not spare the flock.”</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Acts 20:29</a:t>
            </a:r>
          </a:p>
        </p:txBody>
      </p:sp>
      <p:sp>
        <p:nvSpPr>
          <p:cNvPr id="11" name="TextBox 10">
            <a:extLst>
              <a:ext uri="{FF2B5EF4-FFF2-40B4-BE49-F238E27FC236}">
                <a16:creationId xmlns:a16="http://schemas.microsoft.com/office/drawing/2014/main" id="{81331906-4A5F-B766-3C84-CFE13D0CE41E}"/>
              </a:ext>
            </a:extLst>
          </p:cNvPr>
          <p:cNvSpPr txBox="1"/>
          <p:nvPr/>
        </p:nvSpPr>
        <p:spPr>
          <a:xfrm>
            <a:off x="619080" y="5180259"/>
            <a:ext cx="11058525"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Watch out for false prophets. They come to you in sheep’s clothing, but inwardly they are ferocious wolves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Matthew 7:15</a:t>
            </a:r>
          </a:p>
        </p:txBody>
      </p:sp>
      <p:sp>
        <p:nvSpPr>
          <p:cNvPr id="12" name="TextBox 11">
            <a:extLst>
              <a:ext uri="{FF2B5EF4-FFF2-40B4-BE49-F238E27FC236}">
                <a16:creationId xmlns:a16="http://schemas.microsoft.com/office/drawing/2014/main" id="{26EF7EF6-7226-6386-9CD6-00BE050C9F0E}"/>
              </a:ext>
            </a:extLst>
          </p:cNvPr>
          <p:cNvSpPr txBox="1"/>
          <p:nvPr/>
        </p:nvSpPr>
        <p:spPr>
          <a:xfrm>
            <a:off x="597668" y="5320874"/>
            <a:ext cx="11058525" cy="830997"/>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Go! I am sending you out like lambs among wolves.”</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Luke 10:3</a:t>
            </a:r>
          </a:p>
        </p:txBody>
      </p:sp>
    </p:spTree>
    <p:extLst>
      <p:ext uri="{BB962C8B-B14F-4D97-AF65-F5344CB8AC3E}">
        <p14:creationId xmlns:p14="http://schemas.microsoft.com/office/powerpoint/2010/main" val="1787786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xit" presetSubtype="4" fill="hold" grpId="1"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22" presetClass="exit" presetSubtype="4" fill="hold" grpId="1" nodeType="withEffect">
                                  <p:stCondLst>
                                    <p:cond delay="0"/>
                                  </p:stCondLst>
                                  <p:childTnLst>
                                    <p:animEffect transition="out" filter="wipe(down)">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22" presetClass="exit" presetSubtype="4" fill="hold" grpId="1" nodeType="withEffect">
                                  <p:stCondLst>
                                    <p:cond delay="0"/>
                                  </p:stCondLst>
                                  <p:childTnLst>
                                    <p:animEffect transition="out" filter="wipe(down)">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22" presetClass="exit" presetSubtype="4" fill="hold" grpId="1" nodeType="withEffect">
                                  <p:stCondLst>
                                    <p:cond delay="0"/>
                                  </p:stCondLst>
                                  <p:childTnLst>
                                    <p:animEffect transition="out" filter="wipe(down)">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P spid="11" grpId="0" animBg="1"/>
      <p:bldP spid="11" grpId="1"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421971" y="503781"/>
            <a:ext cx="78788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Surviving The Danger of Wolves:</a:t>
            </a:r>
          </a:p>
        </p:txBody>
      </p:sp>
      <p:sp>
        <p:nvSpPr>
          <p:cNvPr id="5" name="TextBox 4">
            <a:extLst>
              <a:ext uri="{FF2B5EF4-FFF2-40B4-BE49-F238E27FC236}">
                <a16:creationId xmlns:a16="http://schemas.microsoft.com/office/drawing/2014/main" id="{362EF758-000D-1FD3-1AF0-4DBA2264B722}"/>
              </a:ext>
            </a:extLst>
          </p:cNvPr>
          <p:cNvSpPr txBox="1"/>
          <p:nvPr/>
        </p:nvSpPr>
        <p:spPr>
          <a:xfrm>
            <a:off x="566737" y="1214258"/>
            <a:ext cx="11058525" cy="584775"/>
          </a:xfrm>
          <a:prstGeom prst="rect">
            <a:avLst/>
          </a:prstGeom>
          <a:solidFill>
            <a:srgbClr val="9E887D"/>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We Must Beware The Danger</a:t>
            </a:r>
          </a:p>
        </p:txBody>
      </p:sp>
      <p:sp>
        <p:nvSpPr>
          <p:cNvPr id="6" name="TextBox 5">
            <a:extLst>
              <a:ext uri="{FF2B5EF4-FFF2-40B4-BE49-F238E27FC236}">
                <a16:creationId xmlns:a16="http://schemas.microsoft.com/office/drawing/2014/main" id="{EAA7E5DF-75D9-EEE1-2A2E-3EDA4ECEB3DF}"/>
              </a:ext>
            </a:extLst>
          </p:cNvPr>
          <p:cNvSpPr txBox="1"/>
          <p:nvPr/>
        </p:nvSpPr>
        <p:spPr>
          <a:xfrm>
            <a:off x="2135981" y="2113395"/>
            <a:ext cx="3407570" cy="584775"/>
          </a:xfrm>
          <a:prstGeom prst="rect">
            <a:avLst/>
          </a:prstGeom>
          <a:solidFill>
            <a:schemeClr val="bg2">
              <a:lumMod val="50000"/>
            </a:schemeClr>
          </a:solidFill>
        </p:spPr>
        <p:txBody>
          <a:bodyPr wrap="square" rtlCol="0">
            <a:spAutoFit/>
          </a:bodyPr>
          <a:lstStyle/>
          <a:p>
            <a:pPr algn="ct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Appreciation</a:t>
            </a: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 </a:t>
            </a:r>
          </a:p>
        </p:txBody>
      </p:sp>
      <p:sp>
        <p:nvSpPr>
          <p:cNvPr id="8" name="TextBox 7">
            <a:extLst>
              <a:ext uri="{FF2B5EF4-FFF2-40B4-BE49-F238E27FC236}">
                <a16:creationId xmlns:a16="http://schemas.microsoft.com/office/drawing/2014/main" id="{FA2A7229-3735-D297-3FF0-4840FAA54989}"/>
              </a:ext>
            </a:extLst>
          </p:cNvPr>
          <p:cNvSpPr txBox="1"/>
          <p:nvPr/>
        </p:nvSpPr>
        <p:spPr>
          <a:xfrm>
            <a:off x="1165620" y="3278783"/>
            <a:ext cx="9860757"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“15 “Beware of the false prophets, who come to you in sheep’s clothing, but inwardly are ravenous wolves”</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Matthew 7:15</a:t>
            </a:r>
          </a:p>
        </p:txBody>
      </p:sp>
      <p:sp>
        <p:nvSpPr>
          <p:cNvPr id="10" name="TextBox 9">
            <a:extLst>
              <a:ext uri="{FF2B5EF4-FFF2-40B4-BE49-F238E27FC236}">
                <a16:creationId xmlns:a16="http://schemas.microsoft.com/office/drawing/2014/main" id="{DC87C857-C5C8-77D1-2100-74E13A0371A1}"/>
              </a:ext>
            </a:extLst>
          </p:cNvPr>
          <p:cNvSpPr txBox="1"/>
          <p:nvPr/>
        </p:nvSpPr>
        <p:spPr>
          <a:xfrm>
            <a:off x="5947173" y="2113395"/>
            <a:ext cx="3407570" cy="584775"/>
          </a:xfrm>
          <a:prstGeom prst="rect">
            <a:avLst/>
          </a:prstGeom>
          <a:solidFill>
            <a:schemeClr val="bg2">
              <a:lumMod val="50000"/>
            </a:schemeClr>
          </a:solidFill>
        </p:spPr>
        <p:txBody>
          <a:bodyPr wrap="square" rtlCol="0">
            <a:spAutoFit/>
          </a:bodyPr>
          <a:lstStyle/>
          <a:p>
            <a:pPr algn="ct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Intentionality  </a:t>
            </a:r>
          </a:p>
        </p:txBody>
      </p:sp>
      <p:sp>
        <p:nvSpPr>
          <p:cNvPr id="11" name="TextBox 10">
            <a:extLst>
              <a:ext uri="{FF2B5EF4-FFF2-40B4-BE49-F238E27FC236}">
                <a16:creationId xmlns:a16="http://schemas.microsoft.com/office/drawing/2014/main" id="{A2469FA7-7AEC-FF76-FD75-8C287C68AB3A}"/>
              </a:ext>
            </a:extLst>
          </p:cNvPr>
          <p:cNvSpPr txBox="1"/>
          <p:nvPr/>
        </p:nvSpPr>
        <p:spPr>
          <a:xfrm>
            <a:off x="1165620" y="3337130"/>
            <a:ext cx="9860757"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“15 Therefore be careful how you walk, not as unwise men but as wise,16 making the most of your time, because the days are evil.”</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Ephesians 5:15-16</a:t>
            </a:r>
          </a:p>
        </p:txBody>
      </p:sp>
    </p:spTree>
    <p:extLst>
      <p:ext uri="{BB962C8B-B14F-4D97-AF65-F5344CB8AC3E}">
        <p14:creationId xmlns:p14="http://schemas.microsoft.com/office/powerpoint/2010/main" val="378587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421971" y="503781"/>
            <a:ext cx="78788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Surviving The Danger of Wolves:</a:t>
            </a:r>
          </a:p>
        </p:txBody>
      </p:sp>
      <p:sp>
        <p:nvSpPr>
          <p:cNvPr id="5" name="TextBox 4">
            <a:extLst>
              <a:ext uri="{FF2B5EF4-FFF2-40B4-BE49-F238E27FC236}">
                <a16:creationId xmlns:a16="http://schemas.microsoft.com/office/drawing/2014/main" id="{362EF758-000D-1FD3-1AF0-4DBA2264B722}"/>
              </a:ext>
            </a:extLst>
          </p:cNvPr>
          <p:cNvSpPr txBox="1"/>
          <p:nvPr/>
        </p:nvSpPr>
        <p:spPr>
          <a:xfrm>
            <a:off x="566737" y="1214258"/>
            <a:ext cx="11058525" cy="584775"/>
          </a:xfrm>
          <a:prstGeom prst="rect">
            <a:avLst/>
          </a:prstGeom>
          <a:solidFill>
            <a:srgbClr val="9E887D"/>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Stay Close To The Flock </a:t>
            </a:r>
          </a:p>
        </p:txBody>
      </p:sp>
      <p:sp>
        <p:nvSpPr>
          <p:cNvPr id="6" name="TextBox 5">
            <a:extLst>
              <a:ext uri="{FF2B5EF4-FFF2-40B4-BE49-F238E27FC236}">
                <a16:creationId xmlns:a16="http://schemas.microsoft.com/office/drawing/2014/main" id="{EAA7E5DF-75D9-EEE1-2A2E-3EDA4ECEB3DF}"/>
              </a:ext>
            </a:extLst>
          </p:cNvPr>
          <p:cNvSpPr txBox="1"/>
          <p:nvPr/>
        </p:nvSpPr>
        <p:spPr>
          <a:xfrm>
            <a:off x="1621630" y="1986290"/>
            <a:ext cx="9279733" cy="1384995"/>
          </a:xfrm>
          <a:prstGeom prst="rect">
            <a:avLst/>
          </a:prstGeom>
          <a:solidFill>
            <a:schemeClr val="bg2">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“It is flocking together in large groups that protect sheep from predators because predators will go after the outliers in the flock “</a:t>
            </a:r>
          </a:p>
        </p:txBody>
      </p:sp>
      <p:sp>
        <p:nvSpPr>
          <p:cNvPr id="8" name="TextBox 7">
            <a:extLst>
              <a:ext uri="{FF2B5EF4-FFF2-40B4-BE49-F238E27FC236}">
                <a16:creationId xmlns:a16="http://schemas.microsoft.com/office/drawing/2014/main" id="{FA2A7229-3735-D297-3FF0-4840FAA54989}"/>
              </a:ext>
            </a:extLst>
          </p:cNvPr>
          <p:cNvSpPr txBox="1"/>
          <p:nvPr/>
        </p:nvSpPr>
        <p:spPr>
          <a:xfrm>
            <a:off x="1290637" y="2020922"/>
            <a:ext cx="9860757"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“I know that after I leave, savage wolves will come in among you and will not spare the flock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Acts 20:29</a:t>
            </a:r>
          </a:p>
        </p:txBody>
      </p:sp>
      <p:sp>
        <p:nvSpPr>
          <p:cNvPr id="11" name="TextBox 10">
            <a:extLst>
              <a:ext uri="{FF2B5EF4-FFF2-40B4-BE49-F238E27FC236}">
                <a16:creationId xmlns:a16="http://schemas.microsoft.com/office/drawing/2014/main" id="{A2469FA7-7AEC-FF76-FD75-8C287C68AB3A}"/>
              </a:ext>
            </a:extLst>
          </p:cNvPr>
          <p:cNvSpPr txBox="1"/>
          <p:nvPr/>
        </p:nvSpPr>
        <p:spPr>
          <a:xfrm>
            <a:off x="5506046" y="2325876"/>
            <a:ext cx="5582839" cy="3046988"/>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“Brothers, if anyone is caught in any transgression, you who are spiritual should restore him in a spirit of gentleness. Keep watch on yourself, lest you too be tempted. Bear one another's burdens, and so fulfill the law of Christ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Galatians 6:1-2</a:t>
            </a:r>
          </a:p>
        </p:txBody>
      </p:sp>
      <p:sp>
        <p:nvSpPr>
          <p:cNvPr id="2" name="TextBox 1">
            <a:extLst>
              <a:ext uri="{FF2B5EF4-FFF2-40B4-BE49-F238E27FC236}">
                <a16:creationId xmlns:a16="http://schemas.microsoft.com/office/drawing/2014/main" id="{D260A393-6AB4-8E4A-6DB1-55E18C7573AA}"/>
              </a:ext>
            </a:extLst>
          </p:cNvPr>
          <p:cNvSpPr txBox="1"/>
          <p:nvPr/>
        </p:nvSpPr>
        <p:spPr>
          <a:xfrm>
            <a:off x="250031" y="2227387"/>
            <a:ext cx="3407570" cy="584775"/>
          </a:xfrm>
          <a:prstGeom prst="rect">
            <a:avLst/>
          </a:prstGeom>
          <a:solidFill>
            <a:schemeClr val="bg2">
              <a:lumMod val="50000"/>
            </a:schemeClr>
          </a:solidFill>
        </p:spPr>
        <p:txBody>
          <a:bodyPr wrap="square" rtlCol="0">
            <a:spAutoFit/>
          </a:bodyPr>
          <a:lstStyle/>
          <a:p>
            <a:pPr algn="ct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Accountability</a:t>
            </a:r>
            <a:endPar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p:txBody>
      </p:sp>
      <p:sp>
        <p:nvSpPr>
          <p:cNvPr id="7" name="TextBox 6">
            <a:extLst>
              <a:ext uri="{FF2B5EF4-FFF2-40B4-BE49-F238E27FC236}">
                <a16:creationId xmlns:a16="http://schemas.microsoft.com/office/drawing/2014/main" id="{64483AF0-CFF6-FF9C-61CA-53D568EB7102}"/>
              </a:ext>
            </a:extLst>
          </p:cNvPr>
          <p:cNvSpPr txBox="1"/>
          <p:nvPr/>
        </p:nvSpPr>
        <p:spPr>
          <a:xfrm>
            <a:off x="5443538" y="2459504"/>
            <a:ext cx="5582839" cy="1938992"/>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“If your brother sins against you, go and tell him his fault, between you and him alone. If he listens to you, you have gained your brother.”</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Matthew 18:15</a:t>
            </a:r>
          </a:p>
        </p:txBody>
      </p:sp>
      <p:sp>
        <p:nvSpPr>
          <p:cNvPr id="9" name="TextBox 8">
            <a:extLst>
              <a:ext uri="{FF2B5EF4-FFF2-40B4-BE49-F238E27FC236}">
                <a16:creationId xmlns:a16="http://schemas.microsoft.com/office/drawing/2014/main" id="{CFF426D2-AF6D-21B7-16B1-F60378855B8F}"/>
              </a:ext>
            </a:extLst>
          </p:cNvPr>
          <p:cNvSpPr txBox="1"/>
          <p:nvPr/>
        </p:nvSpPr>
        <p:spPr>
          <a:xfrm>
            <a:off x="5537299" y="2812162"/>
            <a:ext cx="5582839" cy="1569660"/>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“Therefore encourage one another and build one another up, just as you are doing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1 Thessalonians  5:11</a:t>
            </a:r>
          </a:p>
        </p:txBody>
      </p:sp>
      <p:sp>
        <p:nvSpPr>
          <p:cNvPr id="12" name="TextBox 11">
            <a:extLst>
              <a:ext uri="{FF2B5EF4-FFF2-40B4-BE49-F238E27FC236}">
                <a16:creationId xmlns:a16="http://schemas.microsoft.com/office/drawing/2014/main" id="{28418BC9-7565-B506-5345-A3EEA14520EF}"/>
              </a:ext>
            </a:extLst>
          </p:cNvPr>
          <p:cNvSpPr txBox="1"/>
          <p:nvPr/>
        </p:nvSpPr>
        <p:spPr>
          <a:xfrm>
            <a:off x="5506045" y="2436986"/>
            <a:ext cx="5582839" cy="2677656"/>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“And let us consider how to stir up one another to love and good works, not neglecting to meet together, as is the habit of some, but encouraging one another, and all the more as you see the Day drawing near.”</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Hebrews 10:24-25</a:t>
            </a:r>
          </a:p>
        </p:txBody>
      </p:sp>
      <p:sp>
        <p:nvSpPr>
          <p:cNvPr id="13" name="TextBox 12">
            <a:extLst>
              <a:ext uri="{FF2B5EF4-FFF2-40B4-BE49-F238E27FC236}">
                <a16:creationId xmlns:a16="http://schemas.microsoft.com/office/drawing/2014/main" id="{A327FCDC-1F4F-A6F5-6515-17B178264C15}"/>
              </a:ext>
            </a:extLst>
          </p:cNvPr>
          <p:cNvSpPr txBox="1"/>
          <p:nvPr/>
        </p:nvSpPr>
        <p:spPr>
          <a:xfrm>
            <a:off x="250031" y="3135365"/>
            <a:ext cx="3407570" cy="584775"/>
          </a:xfrm>
          <a:prstGeom prst="rect">
            <a:avLst/>
          </a:prstGeom>
          <a:solidFill>
            <a:schemeClr val="bg2">
              <a:lumMod val="50000"/>
            </a:schemeClr>
          </a:solidFill>
        </p:spPr>
        <p:txBody>
          <a:bodyPr wrap="square" rtlCol="0">
            <a:spAutoFit/>
          </a:bodyPr>
          <a:lstStyle/>
          <a:p>
            <a:pPr algn="ct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Encouragement</a:t>
            </a:r>
            <a:endPar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p:txBody>
      </p:sp>
      <p:sp>
        <p:nvSpPr>
          <p:cNvPr id="14" name="TextBox 13">
            <a:extLst>
              <a:ext uri="{FF2B5EF4-FFF2-40B4-BE49-F238E27FC236}">
                <a16:creationId xmlns:a16="http://schemas.microsoft.com/office/drawing/2014/main" id="{653C7586-87CE-6317-0B7E-A7DBB3B626A1}"/>
              </a:ext>
            </a:extLst>
          </p:cNvPr>
          <p:cNvSpPr txBox="1"/>
          <p:nvPr/>
        </p:nvSpPr>
        <p:spPr>
          <a:xfrm>
            <a:off x="250031" y="4043343"/>
            <a:ext cx="3407570" cy="584775"/>
          </a:xfrm>
          <a:prstGeom prst="rect">
            <a:avLst/>
          </a:prstGeom>
          <a:solidFill>
            <a:schemeClr val="bg2">
              <a:lumMod val="50000"/>
            </a:schemeClr>
          </a:solidFill>
        </p:spPr>
        <p:txBody>
          <a:bodyPr wrap="square" rtlCol="0">
            <a:spAutoFit/>
          </a:bodyPr>
          <a:lstStyle/>
          <a:p>
            <a:pPr algn="ct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Growth</a:t>
            </a:r>
            <a:endPar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p:txBody>
      </p:sp>
    </p:spTree>
    <p:extLst>
      <p:ext uri="{BB962C8B-B14F-4D97-AF65-F5344CB8AC3E}">
        <p14:creationId xmlns:p14="http://schemas.microsoft.com/office/powerpoint/2010/main" val="1224527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2" presetClass="exit" presetSubtype="4" fill="hold" grpId="1" nodeType="withEffect">
                                  <p:stCondLst>
                                    <p:cond delay="0"/>
                                  </p:stCondLst>
                                  <p:childTnLst>
                                    <p:animEffect transition="out" filter="wipe(dow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22" presetClass="exit" presetSubtype="4" fill="hold" grpId="1" nodeType="withEffect">
                                  <p:stCondLst>
                                    <p:cond delay="0"/>
                                  </p:stCondLst>
                                  <p:childTnLst>
                                    <p:animEffect transition="out" filter="wipe(down)">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22" presetClass="exit" presetSubtype="4" fill="hold" grpId="1" nodeType="withEffect">
                                  <p:stCondLst>
                                    <p:cond delay="0"/>
                                  </p:stCondLst>
                                  <p:childTnLst>
                                    <p:animEffect transition="out" filter="wipe(down)">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par>
                                <p:cTn id="47" presetID="22" presetClass="exit" presetSubtype="4" fill="hold" grpId="1" nodeType="withEffect">
                                  <p:stCondLst>
                                    <p:cond delay="0"/>
                                  </p:stCondLst>
                                  <p:childTnLst>
                                    <p:animEffect transition="out" filter="wipe(down)">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par>
                                <p:cTn id="60" presetID="22" presetClass="exit" presetSubtype="4" fill="hold" grpId="1" nodeType="withEffect">
                                  <p:stCondLst>
                                    <p:cond delay="0"/>
                                  </p:stCondLst>
                                  <p:childTnLst>
                                    <p:animEffect transition="out" filter="wipe(down)">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par>
                                <p:cTn id="68" presetID="22" presetClass="exit" presetSubtype="4" fill="hold" grpId="1" nodeType="withEffect">
                                  <p:stCondLst>
                                    <p:cond delay="0"/>
                                  </p:stCondLst>
                                  <p:childTnLst>
                                    <p:animEffect transition="out" filter="wipe(down)">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8" grpId="0" animBg="1"/>
      <p:bldP spid="8" grpId="1" animBg="1"/>
      <p:bldP spid="11" grpId="0" animBg="1"/>
      <p:bldP spid="11" grpId="1" animBg="1"/>
      <p:bldP spid="2" grpId="0" animBg="1"/>
      <p:bldP spid="7" grpId="0" animBg="1"/>
      <p:bldP spid="7" grpId="1" animBg="1"/>
      <p:bldP spid="9" grpId="0" animBg="1"/>
      <p:bldP spid="9" grpId="1" animBg="1"/>
      <p:bldP spid="12" grpId="0" animBg="1"/>
      <p:bldP spid="12" grpId="1"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DE6B-833A-CE18-9176-61942C08A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10A269-9D73-CF1B-A71F-90507437863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514E309-9F70-5367-AE0C-4638EF622DFB}"/>
              </a:ext>
            </a:extLst>
          </p:cNvPr>
          <p:cNvPicPr>
            <a:picLocks noChangeAspect="1"/>
          </p:cNvPicPr>
          <p:nvPr/>
        </p:nvPicPr>
        <p:blipFill>
          <a:blip r:embed="rId2"/>
          <a:stretch>
            <a:fillRect/>
          </a:stretch>
        </p:blipFill>
        <p:spPr>
          <a:xfrm>
            <a:off x="-1" y="0"/>
            <a:ext cx="12192000" cy="6858000"/>
          </a:xfrm>
          <a:prstGeom prst="rect">
            <a:avLst/>
          </a:prstGeom>
        </p:spPr>
      </p:pic>
      <p:sp>
        <p:nvSpPr>
          <p:cNvPr id="4" name="TextBox 3">
            <a:extLst>
              <a:ext uri="{FF2B5EF4-FFF2-40B4-BE49-F238E27FC236}">
                <a16:creationId xmlns:a16="http://schemas.microsoft.com/office/drawing/2014/main" id="{4991ACB2-8EEB-E7E1-E4D1-681D3B86D33F}"/>
              </a:ext>
            </a:extLst>
          </p:cNvPr>
          <p:cNvSpPr txBox="1"/>
          <p:nvPr/>
        </p:nvSpPr>
        <p:spPr>
          <a:xfrm>
            <a:off x="3013461" y="3906699"/>
            <a:ext cx="6627025" cy="523220"/>
          </a:xfrm>
          <a:prstGeom prst="rect">
            <a:avLst/>
          </a:prstGeom>
          <a:solidFill>
            <a:srgbClr val="BE9E73"/>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-Surviving The Wolves Of The World- </a:t>
            </a:r>
          </a:p>
        </p:txBody>
      </p:sp>
      <p:sp>
        <p:nvSpPr>
          <p:cNvPr id="12" name="TextBox 11">
            <a:extLst>
              <a:ext uri="{FF2B5EF4-FFF2-40B4-BE49-F238E27FC236}">
                <a16:creationId xmlns:a16="http://schemas.microsoft.com/office/drawing/2014/main" id="{26EF7EF6-7226-6386-9CD6-00BE050C9F0E}"/>
              </a:ext>
            </a:extLst>
          </p:cNvPr>
          <p:cNvSpPr txBox="1"/>
          <p:nvPr/>
        </p:nvSpPr>
        <p:spPr>
          <a:xfrm>
            <a:off x="566736" y="5562461"/>
            <a:ext cx="11058525" cy="584775"/>
          </a:xfrm>
          <a:prstGeom prst="rect">
            <a:avLst/>
          </a:prstGeom>
          <a:solidFill>
            <a:srgbClr val="515040"/>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“Am I Acting Like A Wolf Or Am I Living Like A Sheep?”</a:t>
            </a:r>
          </a:p>
        </p:txBody>
      </p:sp>
      <p:sp>
        <p:nvSpPr>
          <p:cNvPr id="6" name="TextBox 5">
            <a:extLst>
              <a:ext uri="{FF2B5EF4-FFF2-40B4-BE49-F238E27FC236}">
                <a16:creationId xmlns:a16="http://schemas.microsoft.com/office/drawing/2014/main" id="{40583106-1C22-E8AA-C1A7-E5C1B8FA32ED}"/>
              </a:ext>
            </a:extLst>
          </p:cNvPr>
          <p:cNvSpPr txBox="1"/>
          <p:nvPr/>
        </p:nvSpPr>
        <p:spPr>
          <a:xfrm>
            <a:off x="566736" y="4825355"/>
            <a:ext cx="11058525" cy="584775"/>
          </a:xfrm>
          <a:prstGeom prst="rect">
            <a:avLst/>
          </a:prstGeom>
          <a:solidFill>
            <a:srgbClr val="515040"/>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“Am I A Shepherd Or Am I A Sheep?”</a:t>
            </a:r>
          </a:p>
        </p:txBody>
      </p:sp>
    </p:spTree>
    <p:extLst>
      <p:ext uri="{BB962C8B-B14F-4D97-AF65-F5344CB8AC3E}">
        <p14:creationId xmlns:p14="http://schemas.microsoft.com/office/powerpoint/2010/main" val="913521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448</Words>
  <Application>Microsoft Macintosh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4</cp:revision>
  <dcterms:created xsi:type="dcterms:W3CDTF">2023-10-25T16:46:37Z</dcterms:created>
  <dcterms:modified xsi:type="dcterms:W3CDTF">2023-10-25T22:47:19Z</dcterms:modified>
</cp:coreProperties>
</file>