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0"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F96"/>
    <a:srgbClr val="BDD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9"/>
    <p:restoredTop sz="94569"/>
  </p:normalViewPr>
  <p:slideViewPr>
    <p:cSldViewPr snapToGrid="0">
      <p:cViewPr varScale="1">
        <p:scale>
          <a:sx n="102" d="100"/>
          <a:sy n="102"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4672-799C-C158-6544-0311E9A01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3578E-A33E-86F3-4EA8-B09B90EB9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B67D9-DF71-2AB4-68F4-EA19EC02CB18}"/>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5" name="Footer Placeholder 4">
            <a:extLst>
              <a:ext uri="{FF2B5EF4-FFF2-40B4-BE49-F238E27FC236}">
                <a16:creationId xmlns:a16="http://schemas.microsoft.com/office/drawing/2014/main" id="{153FB97A-6641-1062-DBA9-5B197C683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4E84D-CAFB-CAC2-4F66-7B2EBABFF22B}"/>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7465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8E68-DEC5-75D1-E575-F64AABB6F1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B20A82-B614-FC4B-F49D-811FBB5EF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86811-3E40-FA35-7AF8-6642BB62AFA3}"/>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5" name="Footer Placeholder 4">
            <a:extLst>
              <a:ext uri="{FF2B5EF4-FFF2-40B4-BE49-F238E27FC236}">
                <a16:creationId xmlns:a16="http://schemas.microsoft.com/office/drawing/2014/main" id="{E8F22AEF-E257-0E6E-730D-D63C421D1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4ED47-198C-2B01-91E7-471FCA6D21FA}"/>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248090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C24CF-FBD5-B774-EB76-79F8C560C2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54D636-1963-7137-3EFB-69BC7E0317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83349-3958-6B68-9A1A-4B4174906F24}"/>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5" name="Footer Placeholder 4">
            <a:extLst>
              <a:ext uri="{FF2B5EF4-FFF2-40B4-BE49-F238E27FC236}">
                <a16:creationId xmlns:a16="http://schemas.microsoft.com/office/drawing/2014/main" id="{87C81F97-C0F8-D3EB-C70F-0550AFAB2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F086E-44CF-76A9-0C65-6D6D918CE3AD}"/>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192022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B2D6-F63C-3A17-CC6C-8CAF2CA81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B58386-45C3-DC14-5266-B7C7EFA125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A20E2-3278-3C43-D54D-95D4F5B7F350}"/>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5" name="Footer Placeholder 4">
            <a:extLst>
              <a:ext uri="{FF2B5EF4-FFF2-40B4-BE49-F238E27FC236}">
                <a16:creationId xmlns:a16="http://schemas.microsoft.com/office/drawing/2014/main" id="{121E6F04-7C72-7E68-51DD-5C06B2A60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31F46-D4EC-F434-0FB8-8AA87418A05F}"/>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142913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8A47-31D5-0177-D330-AD1A7B567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5B34AE-0FFF-4F08-F849-4A343D7F8C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6EE2C2-0EF9-DF63-489D-055FB5392AEE}"/>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5" name="Footer Placeholder 4">
            <a:extLst>
              <a:ext uri="{FF2B5EF4-FFF2-40B4-BE49-F238E27FC236}">
                <a16:creationId xmlns:a16="http://schemas.microsoft.com/office/drawing/2014/main" id="{EB04D8E6-7B45-E437-AB9B-4F5F7DF78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58CB1-3907-392B-F78A-DC2368538EF7}"/>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228795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1EF5-4BB0-52B5-88A2-2048312DD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BFF752-5D94-A8B6-E8A1-604FBA7C9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1EA3AE-356C-57B5-7C2F-30CB38DC4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CB0CF-C806-B6F1-70B8-5B311FCA2B1D}"/>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6" name="Footer Placeholder 5">
            <a:extLst>
              <a:ext uri="{FF2B5EF4-FFF2-40B4-BE49-F238E27FC236}">
                <a16:creationId xmlns:a16="http://schemas.microsoft.com/office/drawing/2014/main" id="{C82C7975-91A4-F461-9384-76473B8E1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91488-CDFF-0D0A-194A-2A7C2D5CC13B}"/>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126618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E5E63-F817-96FB-4BA7-988774E07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7CF5E-8BF3-8E64-0FBB-F7B05E4B8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8435E4-F79A-1E43-8FF4-2B1E8E92B4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223ED-2F61-A424-CE41-03A90668BC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32CD9A-A26F-9DC5-9FA5-B64DC640E5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6CAD3B-486A-6708-7B16-EA2833327F3E}"/>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8" name="Footer Placeholder 7">
            <a:extLst>
              <a:ext uri="{FF2B5EF4-FFF2-40B4-BE49-F238E27FC236}">
                <a16:creationId xmlns:a16="http://schemas.microsoft.com/office/drawing/2014/main" id="{9D6515D6-E910-DF4D-A3CE-4ACF126D1B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49B582-67DB-FA04-2297-AF9B60C2C5E2}"/>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50851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2855-6C30-EF24-6B09-0E6160E90E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AA9959-2D77-CDFA-9176-09777996D8DA}"/>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4" name="Footer Placeholder 3">
            <a:extLst>
              <a:ext uri="{FF2B5EF4-FFF2-40B4-BE49-F238E27FC236}">
                <a16:creationId xmlns:a16="http://schemas.microsoft.com/office/drawing/2014/main" id="{18F11765-EDDA-0342-137D-CD4F6D29C2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FB7DFA-DECA-FE9C-D8FF-4C2173C55444}"/>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42346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7ACE2-0A90-0B4A-C5FE-46894A6953C8}"/>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3" name="Footer Placeholder 2">
            <a:extLst>
              <a:ext uri="{FF2B5EF4-FFF2-40B4-BE49-F238E27FC236}">
                <a16:creationId xmlns:a16="http://schemas.microsoft.com/office/drawing/2014/main" id="{2B76549C-4975-CF66-5C54-738F96708B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9C2CAB-26C9-7552-DFCB-81A34E34DC33}"/>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416239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F660-FB2C-2E49-C0C0-EFF184780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6DE2C-5C4E-F8EE-53C6-D2E39B686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95D95F-05D9-18FC-93BF-ACD236A77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C2D03-6805-CD2F-35CA-408D8A3B8C80}"/>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6" name="Footer Placeholder 5">
            <a:extLst>
              <a:ext uri="{FF2B5EF4-FFF2-40B4-BE49-F238E27FC236}">
                <a16:creationId xmlns:a16="http://schemas.microsoft.com/office/drawing/2014/main" id="{835F818F-99CF-C0A4-1EBC-614C4DC46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8D742-0584-419B-70C7-2E41BD8D9052}"/>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358733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5798-BB06-2E88-77F4-B2F5E3BF3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A363D9-68B3-F325-B861-9162481EE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55A686-4459-4D15-EEB9-CF185084A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307F9-27E5-7E04-1670-2E64BB93AC67}"/>
              </a:ext>
            </a:extLst>
          </p:cNvPr>
          <p:cNvSpPr>
            <a:spLocks noGrp="1"/>
          </p:cNvSpPr>
          <p:nvPr>
            <p:ph type="dt" sz="half" idx="10"/>
          </p:nvPr>
        </p:nvSpPr>
        <p:spPr/>
        <p:txBody>
          <a:bodyPr/>
          <a:lstStyle/>
          <a:p>
            <a:fld id="{0BF29B73-1951-6A4C-A1B3-D5895888652D}" type="datetimeFigureOut">
              <a:rPr lang="en-US" smtClean="0"/>
              <a:t>10/7/23</a:t>
            </a:fld>
            <a:endParaRPr lang="en-US"/>
          </a:p>
        </p:txBody>
      </p:sp>
      <p:sp>
        <p:nvSpPr>
          <p:cNvPr id="6" name="Footer Placeholder 5">
            <a:extLst>
              <a:ext uri="{FF2B5EF4-FFF2-40B4-BE49-F238E27FC236}">
                <a16:creationId xmlns:a16="http://schemas.microsoft.com/office/drawing/2014/main" id="{C10EB83A-C048-B34E-3EE0-8D4A5BEAF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5503C-6D10-6E16-7C56-217810E3B0EF}"/>
              </a:ext>
            </a:extLst>
          </p:cNvPr>
          <p:cNvSpPr>
            <a:spLocks noGrp="1"/>
          </p:cNvSpPr>
          <p:nvPr>
            <p:ph type="sldNum" sz="quarter" idx="12"/>
          </p:nvPr>
        </p:nvSpPr>
        <p:spPr/>
        <p:txBody>
          <a:bodyPr/>
          <a:lstStyle/>
          <a:p>
            <a:fld id="{76D66146-375B-D849-A64A-952768052734}" type="slidenum">
              <a:rPr lang="en-US" smtClean="0"/>
              <a:t>‹#›</a:t>
            </a:fld>
            <a:endParaRPr lang="en-US"/>
          </a:p>
        </p:txBody>
      </p:sp>
    </p:spTree>
    <p:extLst>
      <p:ext uri="{BB962C8B-B14F-4D97-AF65-F5344CB8AC3E}">
        <p14:creationId xmlns:p14="http://schemas.microsoft.com/office/powerpoint/2010/main" val="300048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0B044-80DF-F8C7-19A3-540C4DF09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F6599C-4BD9-2861-61F7-55134F8F6F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F2F8B-8EFB-5F03-F7F0-B0731A61C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29B73-1951-6A4C-A1B3-D5895888652D}" type="datetimeFigureOut">
              <a:rPr lang="en-US" smtClean="0"/>
              <a:t>10/7/23</a:t>
            </a:fld>
            <a:endParaRPr lang="en-US"/>
          </a:p>
        </p:txBody>
      </p:sp>
      <p:sp>
        <p:nvSpPr>
          <p:cNvPr id="5" name="Footer Placeholder 4">
            <a:extLst>
              <a:ext uri="{FF2B5EF4-FFF2-40B4-BE49-F238E27FC236}">
                <a16:creationId xmlns:a16="http://schemas.microsoft.com/office/drawing/2014/main" id="{D17B7CC2-30DF-E94C-F418-5FA127203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D61953-1B34-38E5-2EB2-1FA3221F0C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66146-375B-D849-A64A-952768052734}" type="slidenum">
              <a:rPr lang="en-US" smtClean="0"/>
              <a:t>‹#›</a:t>
            </a:fld>
            <a:endParaRPr lang="en-US"/>
          </a:p>
        </p:txBody>
      </p:sp>
    </p:spTree>
    <p:extLst>
      <p:ext uri="{BB962C8B-B14F-4D97-AF65-F5344CB8AC3E}">
        <p14:creationId xmlns:p14="http://schemas.microsoft.com/office/powerpoint/2010/main" val="210271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94E9-D559-5870-15F9-F98E02C4EBA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7617B9-2EF8-D591-02E1-D1D070DA06D3}"/>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F7F6287E-0AD6-E0EE-FE1D-BB8003175CD5}"/>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0CDDB847-7354-9B10-4AA4-5F2401F2335A}"/>
              </a:ext>
            </a:extLst>
          </p:cNvPr>
          <p:cNvSpPr txBox="1"/>
          <p:nvPr/>
        </p:nvSpPr>
        <p:spPr>
          <a:xfrm>
            <a:off x="539351" y="4242136"/>
            <a:ext cx="11415713" cy="2246769"/>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“Therefore, since we have so great a cloud of witnesses surrounding us, let us also lay aside every encumbrance and the sin which so easily entangles us, and let us run with endurance the race that is set before us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    Hebrews 12:1                                                                </a:t>
            </a:r>
          </a:p>
        </p:txBody>
      </p:sp>
      <p:sp>
        <p:nvSpPr>
          <p:cNvPr id="10" name="TextBox 9">
            <a:extLst>
              <a:ext uri="{FF2B5EF4-FFF2-40B4-BE49-F238E27FC236}">
                <a16:creationId xmlns:a16="http://schemas.microsoft.com/office/drawing/2014/main" id="{D5BF385C-F32D-AE24-1DBE-8C4737FED361}"/>
              </a:ext>
            </a:extLst>
          </p:cNvPr>
          <p:cNvSpPr txBox="1"/>
          <p:nvPr/>
        </p:nvSpPr>
        <p:spPr>
          <a:xfrm>
            <a:off x="539350" y="4218023"/>
            <a:ext cx="11415713" cy="2246769"/>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“Brothers, I do not consider that I have made it my own. But one thing I do: forgetting what lies behind and straining forward to what lies ahead, I press on toward the goal for the prize of the upward call of God in Christ Jesus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    Philippians 3:13-14</a:t>
            </a:r>
            <a:r>
              <a:rPr lang="en-US" sz="2800" dirty="0">
                <a:solidFill>
                  <a:schemeClr val="tx1"/>
                </a:solidFill>
                <a:effectLst>
                  <a:outerShdw blurRad="127000" dist="25400" dir="5400000" algn="ctr" rotWithShape="0">
                    <a:srgbClr val="000000">
                      <a:alpha val="99132"/>
                    </a:srgbClr>
                  </a:outerShdw>
                </a:effectLst>
                <a:latin typeface="Nexa Light" panose="02000000000000000000" pitchFamily="2" charset="0"/>
              </a:rPr>
              <a:t>                                                                </a:t>
            </a:r>
          </a:p>
        </p:txBody>
      </p:sp>
      <p:sp>
        <p:nvSpPr>
          <p:cNvPr id="8" name="TextBox 7">
            <a:extLst>
              <a:ext uri="{FF2B5EF4-FFF2-40B4-BE49-F238E27FC236}">
                <a16:creationId xmlns:a16="http://schemas.microsoft.com/office/drawing/2014/main" id="{BEC0AB9E-5109-8DBD-3087-6AC85DEAA928}"/>
              </a:ext>
            </a:extLst>
          </p:cNvPr>
          <p:cNvSpPr txBox="1"/>
          <p:nvPr/>
        </p:nvSpPr>
        <p:spPr>
          <a:xfrm>
            <a:off x="85725" y="3318570"/>
            <a:ext cx="12020550" cy="3539430"/>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“Do you not know that in a race all the runners run, but only one gets the prize? Run in such a way as to get the prize. 25 Everyone who competes in the games goes into strict training. They do it to get a crown that will not last, but we do it to get a crown that will last forever. 26 Therefore I do not run like someone running aimlessly; I do not fight like a boxer beating the air.27 No, I strike a blow to my body and make it my slave so that after I have preached to others, I myself will not be disqualified for the prize ”                                                                   </a:t>
            </a:r>
          </a:p>
        </p:txBody>
      </p:sp>
    </p:spTree>
    <p:extLst>
      <p:ext uri="{BB962C8B-B14F-4D97-AF65-F5344CB8AC3E}">
        <p14:creationId xmlns:p14="http://schemas.microsoft.com/office/powerpoint/2010/main" val="69017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xit" presetSubtype="4" fill="hold" grpId="1" nodeType="withEffect">
                                  <p:stCondLst>
                                    <p:cond delay="0"/>
                                  </p:stCondLst>
                                  <p:childTnLst>
                                    <p:animEffect transition="out" filter="wipe(dow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xit" presetSubtype="4" fill="hold" grpId="1" nodeType="withEffect">
                                  <p:stCondLst>
                                    <p:cond delay="0"/>
                                  </p:stCondLst>
                                  <p:childTnLst>
                                    <p:animEffect transition="out" filter="wipe(down)">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94E9-D559-5870-15F9-F98E02C4EBA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7617B9-2EF8-D591-02E1-D1D070DA06D3}"/>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F7F6287E-0AD6-E0EE-FE1D-BB8003175CD5}"/>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0CDDB847-7354-9B10-4AA4-5F2401F2335A}"/>
              </a:ext>
            </a:extLst>
          </p:cNvPr>
          <p:cNvSpPr txBox="1"/>
          <p:nvPr/>
        </p:nvSpPr>
        <p:spPr>
          <a:xfrm>
            <a:off x="114300" y="4257317"/>
            <a:ext cx="12077700" cy="2400657"/>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5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“And I heard a loud voice from the throne saying, “Behold, the dwelling place of God is with man. He will dwell with them, and they will be his people, and God himself will be with them as their God. He will wipe away every tear from their eyes, and death shall be no more, neither shall there be mourning, nor crying, nor pain anymore, for the former things have passed away ”                       </a:t>
            </a:r>
          </a:p>
          <a:p>
            <a:pPr algn="r"/>
            <a:r>
              <a:rPr lang="en-US" sz="25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Revelation  21:3-4                                                                </a:t>
            </a:r>
          </a:p>
        </p:txBody>
      </p:sp>
      <p:sp>
        <p:nvSpPr>
          <p:cNvPr id="10" name="TextBox 9">
            <a:extLst>
              <a:ext uri="{FF2B5EF4-FFF2-40B4-BE49-F238E27FC236}">
                <a16:creationId xmlns:a16="http://schemas.microsoft.com/office/drawing/2014/main" id="{D5BF385C-F32D-AE24-1DBE-8C4737FED361}"/>
              </a:ext>
            </a:extLst>
          </p:cNvPr>
          <p:cNvSpPr txBox="1"/>
          <p:nvPr/>
        </p:nvSpPr>
        <p:spPr>
          <a:xfrm>
            <a:off x="661987" y="4257317"/>
            <a:ext cx="11415713" cy="1815882"/>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“For we know that if the tent that is our earthly home is destroyed, we have a building from God, a house not made with hands, eternal in the heavens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    2 Corinthians 5:1                                                                </a:t>
            </a:r>
          </a:p>
        </p:txBody>
      </p:sp>
      <p:sp>
        <p:nvSpPr>
          <p:cNvPr id="4" name="TextBox 3">
            <a:extLst>
              <a:ext uri="{FF2B5EF4-FFF2-40B4-BE49-F238E27FC236}">
                <a16:creationId xmlns:a16="http://schemas.microsoft.com/office/drawing/2014/main" id="{65F4715F-DCB1-DB72-DF4E-FC6A4123FD4C}"/>
              </a:ext>
            </a:extLst>
          </p:cNvPr>
          <p:cNvSpPr txBox="1"/>
          <p:nvPr/>
        </p:nvSpPr>
        <p:spPr>
          <a:xfrm>
            <a:off x="547687" y="4280504"/>
            <a:ext cx="11415713" cy="1384995"/>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“8 Watch out that you do not lose what we have worked for, but that you may be rewarded fully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    2 John 1:8                                                                </a:t>
            </a:r>
          </a:p>
        </p:txBody>
      </p:sp>
    </p:spTree>
    <p:extLst>
      <p:ext uri="{BB962C8B-B14F-4D97-AF65-F5344CB8AC3E}">
        <p14:creationId xmlns:p14="http://schemas.microsoft.com/office/powerpoint/2010/main" val="1074216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xit" presetSubtype="4" fill="hold" grpId="1" nodeType="withEffect">
                                  <p:stCondLst>
                                    <p:cond delay="0"/>
                                  </p:stCondLst>
                                  <p:childTnLst>
                                    <p:animEffect transition="out" filter="wipe(down)">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xit" presetSubtype="4" fill="hold" grpId="1" nodeType="withEffect">
                                  <p:stCondLst>
                                    <p:cond delay="0"/>
                                  </p:stCondLst>
                                  <p:childTnLst>
                                    <p:animEffect transition="out" filter="wipe(dow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1"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26866-5B1B-7BA5-2661-AEA479318CF6}"/>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D1AF0E-2A3C-4E0E-E4CE-4DBEE1C8C07E}"/>
              </a:ext>
            </a:extLst>
          </p:cNvPr>
          <p:cNvSpPr/>
          <p:nvPr/>
        </p:nvSpPr>
        <p:spPr>
          <a:xfrm>
            <a:off x="-426244" y="-171969"/>
            <a:ext cx="13044488" cy="6272213"/>
          </a:xfrm>
          <a:prstGeom prst="rect">
            <a:avLst/>
          </a:prstGeom>
          <a:solidFill>
            <a:schemeClr val="dk1">
              <a:alpha val="39784"/>
            </a:schemeClr>
          </a:solidFill>
          <a:ln>
            <a:noFill/>
          </a:ln>
          <a:effectLst>
            <a:softEdge rad="635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668549-07E8-F410-584F-C65A215341EC}"/>
              </a:ext>
            </a:extLst>
          </p:cNvPr>
          <p:cNvSpPr txBox="1"/>
          <p:nvPr/>
        </p:nvSpPr>
        <p:spPr>
          <a:xfrm>
            <a:off x="257175" y="539532"/>
            <a:ext cx="8286750" cy="707886"/>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Why Would We Stop Short? </a:t>
            </a:r>
          </a:p>
        </p:txBody>
      </p:sp>
      <p:sp>
        <p:nvSpPr>
          <p:cNvPr id="6" name="TextBox 5">
            <a:extLst>
              <a:ext uri="{FF2B5EF4-FFF2-40B4-BE49-F238E27FC236}">
                <a16:creationId xmlns:a16="http://schemas.microsoft.com/office/drawing/2014/main" id="{5F16CA9A-7B23-C3CD-7AC3-AA1CC9163F15}"/>
              </a:ext>
            </a:extLst>
          </p:cNvPr>
          <p:cNvSpPr txBox="1"/>
          <p:nvPr/>
        </p:nvSpPr>
        <p:spPr>
          <a:xfrm>
            <a:off x="257175" y="1555106"/>
            <a:ext cx="4670426" cy="707886"/>
          </a:xfrm>
          <a:prstGeom prst="rect">
            <a:avLst/>
          </a:prstGeom>
          <a:solidFill>
            <a:srgbClr val="002060"/>
          </a:solidFill>
          <a:effectLst>
            <a:softEdge rad="63500"/>
          </a:effectLst>
        </p:spPr>
        <p:txBody>
          <a:bodyPr wrap="square" rtlCol="0">
            <a:spAutoFit/>
          </a:bodyPr>
          <a:lstStyle/>
          <a:p>
            <a:pPr algn="ctr"/>
            <a:r>
              <a:rPr lang="en-US" sz="4000" b="1" dirty="0">
                <a:solidFill>
                  <a:schemeClr val="bg1"/>
                </a:solidFill>
                <a:latin typeface="Nexa Light" panose="02000000000000000000" pitchFamily="2" charset="0"/>
                <a:cs typeface="Arial" panose="020B0604020202020204" pitchFamily="34" charset="0"/>
              </a:rPr>
              <a:t>Deceit</a:t>
            </a:r>
            <a:endParaRPr lang="en-US" sz="4400" b="1" dirty="0">
              <a:solidFill>
                <a:schemeClr val="bg1"/>
              </a:solidFill>
              <a:latin typeface="Nexa Light"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01DFC611-AE57-BD44-7EF6-80BA7629A117}"/>
              </a:ext>
            </a:extLst>
          </p:cNvPr>
          <p:cNvSpPr txBox="1"/>
          <p:nvPr/>
        </p:nvSpPr>
        <p:spPr>
          <a:xfrm>
            <a:off x="2306806" y="2434961"/>
            <a:ext cx="8042843" cy="2246769"/>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“7 For many deceivers have gone out into the world, those who do not acknowledge Jesus Christ as coming in the flesh. This is the deceiver and the antichrist.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    2 John 1:7                                                                </a:t>
            </a:r>
          </a:p>
        </p:txBody>
      </p:sp>
      <p:sp>
        <p:nvSpPr>
          <p:cNvPr id="10" name="TextBox 9">
            <a:extLst>
              <a:ext uri="{FF2B5EF4-FFF2-40B4-BE49-F238E27FC236}">
                <a16:creationId xmlns:a16="http://schemas.microsoft.com/office/drawing/2014/main" id="{AA1974A7-CA55-F420-74C8-CBAF04DD95DB}"/>
              </a:ext>
            </a:extLst>
          </p:cNvPr>
          <p:cNvSpPr txBox="1"/>
          <p:nvPr/>
        </p:nvSpPr>
        <p:spPr>
          <a:xfrm>
            <a:off x="257175" y="2349030"/>
            <a:ext cx="11727543" cy="3108543"/>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“But the Spirit explicitly says that in later times some will fall away from the faith, paying attention to deceitful spirits and doctrines of demons, 2 by means of the hypocrisy of liars seared in their own conscience as with a branding iron, 3 men who forbid marriage and advocate abstaining from foods which God has created to be gratefully shared in by those who believe and know the truth. ”   							                          1 Timothy 4:1-3                                                                </a:t>
            </a:r>
          </a:p>
        </p:txBody>
      </p:sp>
    </p:spTree>
    <p:extLst>
      <p:ext uri="{BB962C8B-B14F-4D97-AF65-F5344CB8AC3E}">
        <p14:creationId xmlns:p14="http://schemas.microsoft.com/office/powerpoint/2010/main" val="34602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xit" presetSubtype="4" fill="hold" grpId="1" nodeType="withEffect">
                                  <p:stCondLst>
                                    <p:cond delay="0"/>
                                  </p:stCondLst>
                                  <p:childTnLst>
                                    <p:animEffect transition="out" filter="wipe(down)">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26866-5B1B-7BA5-2661-AEA479318CF6}"/>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D1AF0E-2A3C-4E0E-E4CE-4DBEE1C8C07E}"/>
              </a:ext>
            </a:extLst>
          </p:cNvPr>
          <p:cNvSpPr/>
          <p:nvPr/>
        </p:nvSpPr>
        <p:spPr>
          <a:xfrm>
            <a:off x="-426244" y="-171969"/>
            <a:ext cx="13044488" cy="6272213"/>
          </a:xfrm>
          <a:prstGeom prst="rect">
            <a:avLst/>
          </a:prstGeom>
          <a:solidFill>
            <a:schemeClr val="dk1">
              <a:alpha val="39784"/>
            </a:schemeClr>
          </a:solidFill>
          <a:ln>
            <a:noFill/>
          </a:ln>
          <a:effectLst>
            <a:softEdge rad="635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668549-07E8-F410-584F-C65A215341EC}"/>
              </a:ext>
            </a:extLst>
          </p:cNvPr>
          <p:cNvSpPr txBox="1"/>
          <p:nvPr/>
        </p:nvSpPr>
        <p:spPr>
          <a:xfrm>
            <a:off x="257175" y="539532"/>
            <a:ext cx="8286750" cy="707886"/>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Why Would We Stop Short? </a:t>
            </a:r>
          </a:p>
        </p:txBody>
      </p:sp>
      <p:sp>
        <p:nvSpPr>
          <p:cNvPr id="6" name="TextBox 5">
            <a:extLst>
              <a:ext uri="{FF2B5EF4-FFF2-40B4-BE49-F238E27FC236}">
                <a16:creationId xmlns:a16="http://schemas.microsoft.com/office/drawing/2014/main" id="{5F16CA9A-7B23-C3CD-7AC3-AA1CC9163F15}"/>
              </a:ext>
            </a:extLst>
          </p:cNvPr>
          <p:cNvSpPr txBox="1"/>
          <p:nvPr/>
        </p:nvSpPr>
        <p:spPr>
          <a:xfrm>
            <a:off x="257175" y="1498495"/>
            <a:ext cx="4670426" cy="707886"/>
          </a:xfrm>
          <a:prstGeom prst="rect">
            <a:avLst/>
          </a:prstGeom>
          <a:solidFill>
            <a:srgbClr val="002060"/>
          </a:solidFill>
          <a:effectLst>
            <a:softEdge rad="63500"/>
          </a:effectLst>
        </p:spPr>
        <p:txBody>
          <a:bodyPr wrap="square" rtlCol="0">
            <a:spAutoFit/>
          </a:bodyPr>
          <a:lstStyle/>
          <a:p>
            <a:pPr algn="ctr"/>
            <a:r>
              <a:rPr lang="en-US" sz="4000" b="1" dirty="0">
                <a:solidFill>
                  <a:schemeClr val="bg1"/>
                </a:solidFill>
                <a:latin typeface="Nexa Light" panose="02000000000000000000" pitchFamily="2" charset="0"/>
                <a:cs typeface="Arial" panose="020B0604020202020204" pitchFamily="34" charset="0"/>
              </a:rPr>
              <a:t>Deceit</a:t>
            </a:r>
          </a:p>
        </p:txBody>
      </p:sp>
      <p:sp>
        <p:nvSpPr>
          <p:cNvPr id="7" name="TextBox 6">
            <a:extLst>
              <a:ext uri="{FF2B5EF4-FFF2-40B4-BE49-F238E27FC236}">
                <a16:creationId xmlns:a16="http://schemas.microsoft.com/office/drawing/2014/main" id="{6D292D8A-71DC-1250-2C21-B21CFF0718E2}"/>
              </a:ext>
            </a:extLst>
          </p:cNvPr>
          <p:cNvSpPr txBox="1"/>
          <p:nvPr/>
        </p:nvSpPr>
        <p:spPr>
          <a:xfrm>
            <a:off x="257175" y="2571682"/>
            <a:ext cx="4670426" cy="707886"/>
          </a:xfrm>
          <a:prstGeom prst="rect">
            <a:avLst/>
          </a:prstGeom>
          <a:solidFill>
            <a:srgbClr val="002060"/>
          </a:solidFill>
          <a:effectLst>
            <a:softEdge rad="63500"/>
          </a:effectLst>
        </p:spPr>
        <p:txBody>
          <a:bodyPr wrap="square" rtlCol="0">
            <a:spAutoFit/>
          </a:bodyPr>
          <a:lstStyle/>
          <a:p>
            <a:pPr algn="ctr"/>
            <a:r>
              <a:rPr lang="en-US" sz="4000" b="1" dirty="0">
                <a:solidFill>
                  <a:schemeClr val="bg1"/>
                </a:solidFill>
                <a:latin typeface="Nexa Light" panose="02000000000000000000" pitchFamily="2" charset="0"/>
                <a:cs typeface="Arial" panose="020B0604020202020204" pitchFamily="34" charset="0"/>
              </a:rPr>
              <a:t>Desire</a:t>
            </a:r>
          </a:p>
        </p:txBody>
      </p:sp>
      <p:sp>
        <p:nvSpPr>
          <p:cNvPr id="2" name="TextBox 1">
            <a:extLst>
              <a:ext uri="{FF2B5EF4-FFF2-40B4-BE49-F238E27FC236}">
                <a16:creationId xmlns:a16="http://schemas.microsoft.com/office/drawing/2014/main" id="{B14BDA1C-4ED8-B07D-8181-61A19E6DD5FE}"/>
              </a:ext>
            </a:extLst>
          </p:cNvPr>
          <p:cNvSpPr txBox="1"/>
          <p:nvPr/>
        </p:nvSpPr>
        <p:spPr>
          <a:xfrm>
            <a:off x="5559428" y="2156183"/>
            <a:ext cx="5965370" cy="2246769"/>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“for Demas, having loved this present world, has deserted me and gone to Thessalonica .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2 Timothy 4:10                                                                </a:t>
            </a:r>
          </a:p>
        </p:txBody>
      </p:sp>
    </p:spTree>
    <p:extLst>
      <p:ext uri="{BB962C8B-B14F-4D97-AF65-F5344CB8AC3E}">
        <p14:creationId xmlns:p14="http://schemas.microsoft.com/office/powerpoint/2010/main" val="309567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26866-5B1B-7BA5-2661-AEA479318CF6}"/>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D1AF0E-2A3C-4E0E-E4CE-4DBEE1C8C07E}"/>
              </a:ext>
            </a:extLst>
          </p:cNvPr>
          <p:cNvSpPr/>
          <p:nvPr/>
        </p:nvSpPr>
        <p:spPr>
          <a:xfrm>
            <a:off x="-426244" y="-171969"/>
            <a:ext cx="13044488" cy="6272213"/>
          </a:xfrm>
          <a:prstGeom prst="rect">
            <a:avLst/>
          </a:prstGeom>
          <a:solidFill>
            <a:schemeClr val="dk1">
              <a:alpha val="39784"/>
            </a:schemeClr>
          </a:solidFill>
          <a:ln>
            <a:noFill/>
          </a:ln>
          <a:effectLst>
            <a:softEdge rad="635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668549-07E8-F410-584F-C65A215341EC}"/>
              </a:ext>
            </a:extLst>
          </p:cNvPr>
          <p:cNvSpPr txBox="1"/>
          <p:nvPr/>
        </p:nvSpPr>
        <p:spPr>
          <a:xfrm>
            <a:off x="257175" y="539532"/>
            <a:ext cx="8286750" cy="707886"/>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Why Would We Stop Short? </a:t>
            </a:r>
          </a:p>
        </p:txBody>
      </p:sp>
      <p:sp>
        <p:nvSpPr>
          <p:cNvPr id="6" name="TextBox 5">
            <a:extLst>
              <a:ext uri="{FF2B5EF4-FFF2-40B4-BE49-F238E27FC236}">
                <a16:creationId xmlns:a16="http://schemas.microsoft.com/office/drawing/2014/main" id="{5F16CA9A-7B23-C3CD-7AC3-AA1CC9163F15}"/>
              </a:ext>
            </a:extLst>
          </p:cNvPr>
          <p:cNvSpPr txBox="1"/>
          <p:nvPr/>
        </p:nvSpPr>
        <p:spPr>
          <a:xfrm>
            <a:off x="257175" y="1498495"/>
            <a:ext cx="4670426" cy="707886"/>
          </a:xfrm>
          <a:prstGeom prst="rect">
            <a:avLst/>
          </a:prstGeom>
          <a:solidFill>
            <a:srgbClr val="002060"/>
          </a:solidFill>
          <a:effectLst>
            <a:softEdge rad="63500"/>
          </a:effectLst>
        </p:spPr>
        <p:txBody>
          <a:bodyPr wrap="square" rtlCol="0">
            <a:spAutoFit/>
          </a:bodyPr>
          <a:lstStyle/>
          <a:p>
            <a:pPr algn="ctr"/>
            <a:r>
              <a:rPr lang="en-US" sz="4000" b="1" dirty="0">
                <a:solidFill>
                  <a:schemeClr val="bg1"/>
                </a:solidFill>
                <a:latin typeface="Nexa Light" panose="02000000000000000000" pitchFamily="2" charset="0"/>
                <a:cs typeface="Arial" panose="020B0604020202020204" pitchFamily="34" charset="0"/>
              </a:rPr>
              <a:t>Deceit</a:t>
            </a:r>
          </a:p>
        </p:txBody>
      </p:sp>
      <p:sp>
        <p:nvSpPr>
          <p:cNvPr id="7" name="TextBox 6">
            <a:extLst>
              <a:ext uri="{FF2B5EF4-FFF2-40B4-BE49-F238E27FC236}">
                <a16:creationId xmlns:a16="http://schemas.microsoft.com/office/drawing/2014/main" id="{6D292D8A-71DC-1250-2C21-B21CFF0718E2}"/>
              </a:ext>
            </a:extLst>
          </p:cNvPr>
          <p:cNvSpPr txBox="1"/>
          <p:nvPr/>
        </p:nvSpPr>
        <p:spPr>
          <a:xfrm>
            <a:off x="257175" y="2571682"/>
            <a:ext cx="4670426" cy="707886"/>
          </a:xfrm>
          <a:prstGeom prst="rect">
            <a:avLst/>
          </a:prstGeom>
          <a:solidFill>
            <a:srgbClr val="002060"/>
          </a:solidFill>
          <a:effectLst>
            <a:softEdge rad="63500"/>
          </a:effectLst>
        </p:spPr>
        <p:txBody>
          <a:bodyPr wrap="square" rtlCol="0">
            <a:spAutoFit/>
          </a:bodyPr>
          <a:lstStyle/>
          <a:p>
            <a:pPr algn="ctr"/>
            <a:r>
              <a:rPr lang="en-US" sz="4000" b="1" dirty="0">
                <a:solidFill>
                  <a:schemeClr val="bg1"/>
                </a:solidFill>
                <a:latin typeface="Nexa Light" panose="02000000000000000000" pitchFamily="2" charset="0"/>
                <a:cs typeface="Arial" panose="020B0604020202020204" pitchFamily="34" charset="0"/>
              </a:rPr>
              <a:t>Desire</a:t>
            </a:r>
          </a:p>
        </p:txBody>
      </p:sp>
      <p:sp>
        <p:nvSpPr>
          <p:cNvPr id="8" name="TextBox 7">
            <a:extLst>
              <a:ext uri="{FF2B5EF4-FFF2-40B4-BE49-F238E27FC236}">
                <a16:creationId xmlns:a16="http://schemas.microsoft.com/office/drawing/2014/main" id="{B1C50D2C-14A7-0FF5-7F16-F24A78D43B2B}"/>
              </a:ext>
            </a:extLst>
          </p:cNvPr>
          <p:cNvSpPr txBox="1"/>
          <p:nvPr/>
        </p:nvSpPr>
        <p:spPr>
          <a:xfrm>
            <a:off x="257175" y="3578433"/>
            <a:ext cx="4670426" cy="1323439"/>
          </a:xfrm>
          <a:prstGeom prst="rect">
            <a:avLst/>
          </a:prstGeom>
          <a:solidFill>
            <a:srgbClr val="002060"/>
          </a:solidFill>
          <a:effectLst>
            <a:softEdge rad="63500"/>
          </a:effectLst>
        </p:spPr>
        <p:txBody>
          <a:bodyPr wrap="square" rtlCol="0">
            <a:spAutoFit/>
          </a:bodyPr>
          <a:lstStyle/>
          <a:p>
            <a:pPr algn="ctr"/>
            <a:r>
              <a:rPr lang="en-US" sz="4000" b="1" dirty="0">
                <a:solidFill>
                  <a:schemeClr val="bg1"/>
                </a:solidFill>
                <a:latin typeface="Nexa Light" panose="02000000000000000000" pitchFamily="2" charset="0"/>
                <a:cs typeface="Arial" panose="020B0604020202020204" pitchFamily="34" charset="0"/>
              </a:rPr>
              <a:t>Discouragement &amp; Distance</a:t>
            </a:r>
          </a:p>
        </p:txBody>
      </p:sp>
      <p:sp>
        <p:nvSpPr>
          <p:cNvPr id="2" name="TextBox 1">
            <a:extLst>
              <a:ext uri="{FF2B5EF4-FFF2-40B4-BE49-F238E27FC236}">
                <a16:creationId xmlns:a16="http://schemas.microsoft.com/office/drawing/2014/main" id="{BA630F16-75A3-CCBF-A523-B1EF1439657F}"/>
              </a:ext>
            </a:extLst>
          </p:cNvPr>
          <p:cNvSpPr txBox="1"/>
          <p:nvPr/>
        </p:nvSpPr>
        <p:spPr>
          <a:xfrm>
            <a:off x="5559428" y="2156183"/>
            <a:ext cx="6226172" cy="2000548"/>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32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“Indeed, all who desire to live godly in Christ Jesus will be persecuted.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2 Timothy 3:12                                                                </a:t>
            </a:r>
          </a:p>
        </p:txBody>
      </p:sp>
      <p:sp>
        <p:nvSpPr>
          <p:cNvPr id="9" name="TextBox 8">
            <a:extLst>
              <a:ext uri="{FF2B5EF4-FFF2-40B4-BE49-F238E27FC236}">
                <a16:creationId xmlns:a16="http://schemas.microsoft.com/office/drawing/2014/main" id="{F1453799-D39B-3CAC-EC02-C0CA5AF13E5F}"/>
              </a:ext>
            </a:extLst>
          </p:cNvPr>
          <p:cNvSpPr txBox="1"/>
          <p:nvPr/>
        </p:nvSpPr>
        <p:spPr>
          <a:xfrm>
            <a:off x="5232629" y="1888553"/>
            <a:ext cx="6654343" cy="2985433"/>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32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“But since they have no root, they last only a short time. When trouble or persecution comes because of the word, they quickly fall away.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Mark 4:17</a:t>
            </a:r>
          </a:p>
        </p:txBody>
      </p:sp>
      <p:sp>
        <p:nvSpPr>
          <p:cNvPr id="10" name="TextBox 9">
            <a:extLst>
              <a:ext uri="{FF2B5EF4-FFF2-40B4-BE49-F238E27FC236}">
                <a16:creationId xmlns:a16="http://schemas.microsoft.com/office/drawing/2014/main" id="{B76924B0-CD5F-9127-848D-10E301F7F7AE}"/>
              </a:ext>
            </a:extLst>
          </p:cNvPr>
          <p:cNvSpPr txBox="1"/>
          <p:nvPr/>
        </p:nvSpPr>
        <p:spPr>
          <a:xfrm>
            <a:off x="4971458" y="2033073"/>
            <a:ext cx="7176685" cy="2492990"/>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32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“For I consider that the sufferings of this present time are not worthy to be compared with the glory that is to be revealed to us .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Romans 8:18</a:t>
            </a:r>
          </a:p>
        </p:txBody>
      </p:sp>
    </p:spTree>
    <p:extLst>
      <p:ext uri="{BB962C8B-B14F-4D97-AF65-F5344CB8AC3E}">
        <p14:creationId xmlns:p14="http://schemas.microsoft.com/office/powerpoint/2010/main" val="11748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xit" presetSubtype="4" fill="hold" grpId="1" nodeType="withEffect">
                                  <p:stCondLst>
                                    <p:cond delay="0"/>
                                  </p:stCondLst>
                                  <p:childTnLst>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xit" presetSubtype="4" fill="hold" grpId="1" nodeType="withEffect">
                                  <p:stCondLst>
                                    <p:cond delay="0"/>
                                  </p:stCondLst>
                                  <p:childTnLst>
                                    <p:animEffect transition="out" filter="wipe(down)">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9" grpId="0" animBg="1"/>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26866-5B1B-7BA5-2661-AEA479318CF6}"/>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D1AF0E-2A3C-4E0E-E4CE-4DBEE1C8C07E}"/>
              </a:ext>
            </a:extLst>
          </p:cNvPr>
          <p:cNvSpPr/>
          <p:nvPr/>
        </p:nvSpPr>
        <p:spPr>
          <a:xfrm>
            <a:off x="-426244" y="-171969"/>
            <a:ext cx="13044488" cy="6272213"/>
          </a:xfrm>
          <a:prstGeom prst="rect">
            <a:avLst/>
          </a:prstGeom>
          <a:solidFill>
            <a:schemeClr val="dk1">
              <a:alpha val="39784"/>
            </a:schemeClr>
          </a:solidFill>
          <a:ln>
            <a:noFill/>
          </a:ln>
          <a:effectLst>
            <a:softEdge rad="63500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668549-07E8-F410-584F-C65A215341EC}"/>
              </a:ext>
            </a:extLst>
          </p:cNvPr>
          <p:cNvSpPr txBox="1"/>
          <p:nvPr/>
        </p:nvSpPr>
        <p:spPr>
          <a:xfrm>
            <a:off x="257175" y="539532"/>
            <a:ext cx="8286750" cy="707886"/>
          </a:xfrm>
          <a:prstGeom prst="rect">
            <a:avLst/>
          </a:prstGeom>
          <a:noFill/>
        </p:spPr>
        <p:txBody>
          <a:bodyPr wrap="square" rtlCol="0">
            <a:spAutoFit/>
          </a:bodyPr>
          <a:lstStyle/>
          <a:p>
            <a:r>
              <a:rPr lang="en-US" sz="4000" b="1" dirty="0">
                <a:solidFill>
                  <a:schemeClr val="bg1"/>
                </a:solidFill>
                <a:effectLst>
                  <a:outerShdw blurRad="50800" dist="50800" dir="5400000" algn="ctr" rotWithShape="0">
                    <a:srgbClr val="000000">
                      <a:alpha val="99000"/>
                    </a:srgbClr>
                  </a:outerShdw>
                </a:effectLst>
                <a:latin typeface="Nexa Bold" panose="02000000000000000000" pitchFamily="2" charset="0"/>
              </a:rPr>
              <a:t>Our Responsibility: Encourage  </a:t>
            </a:r>
          </a:p>
        </p:txBody>
      </p:sp>
      <p:sp>
        <p:nvSpPr>
          <p:cNvPr id="2" name="TextBox 1">
            <a:extLst>
              <a:ext uri="{FF2B5EF4-FFF2-40B4-BE49-F238E27FC236}">
                <a16:creationId xmlns:a16="http://schemas.microsoft.com/office/drawing/2014/main" id="{BA630F16-75A3-CCBF-A523-B1EF1439657F}"/>
              </a:ext>
            </a:extLst>
          </p:cNvPr>
          <p:cNvSpPr txBox="1"/>
          <p:nvPr/>
        </p:nvSpPr>
        <p:spPr>
          <a:xfrm>
            <a:off x="1226457" y="2090579"/>
            <a:ext cx="9739086" cy="2000548"/>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32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“And we urge you, brothers, admonish the idle, encourage the fainthearted, help the weak, be patient with them all .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1 Thessalonians 5:14</a:t>
            </a:r>
          </a:p>
        </p:txBody>
      </p:sp>
      <p:sp>
        <p:nvSpPr>
          <p:cNvPr id="10" name="TextBox 9">
            <a:extLst>
              <a:ext uri="{FF2B5EF4-FFF2-40B4-BE49-F238E27FC236}">
                <a16:creationId xmlns:a16="http://schemas.microsoft.com/office/drawing/2014/main" id="{B76924B0-CD5F-9127-848D-10E301F7F7AE}"/>
              </a:ext>
            </a:extLst>
          </p:cNvPr>
          <p:cNvSpPr txBox="1"/>
          <p:nvPr/>
        </p:nvSpPr>
        <p:spPr>
          <a:xfrm>
            <a:off x="667041" y="1224645"/>
            <a:ext cx="11195188" cy="4462760"/>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32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“Two are better than one, because they have a good reward for their toil. For if they fall, one will lift up his fellow. But woe to him who is alone when he falls and has not another to lift him up! Again, if two lie together, they keep warm, but how can one keep warm alone? And though a man might prevail against one who is alone, two will withstand him—a threefold cord is not quickly broken .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Ecclesiastes 4:9-12</a:t>
            </a:r>
          </a:p>
        </p:txBody>
      </p:sp>
      <p:sp>
        <p:nvSpPr>
          <p:cNvPr id="11" name="TextBox 10">
            <a:extLst>
              <a:ext uri="{FF2B5EF4-FFF2-40B4-BE49-F238E27FC236}">
                <a16:creationId xmlns:a16="http://schemas.microsoft.com/office/drawing/2014/main" id="{6099253F-2181-5183-D21F-EAF00C219F6C}"/>
              </a:ext>
            </a:extLst>
          </p:cNvPr>
          <p:cNvSpPr txBox="1"/>
          <p:nvPr/>
        </p:nvSpPr>
        <p:spPr>
          <a:xfrm>
            <a:off x="1226457" y="2262548"/>
            <a:ext cx="9739086" cy="2000548"/>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32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“But exhort one another every day, as long as it is called “today,” that none of you may be hardened by the deceitfulness of sin .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Hebrews 3:13</a:t>
            </a:r>
          </a:p>
        </p:txBody>
      </p:sp>
      <p:sp>
        <p:nvSpPr>
          <p:cNvPr id="12" name="TextBox 11">
            <a:extLst>
              <a:ext uri="{FF2B5EF4-FFF2-40B4-BE49-F238E27FC236}">
                <a16:creationId xmlns:a16="http://schemas.microsoft.com/office/drawing/2014/main" id="{990AC094-C79B-C1FB-4E41-292F21719F7D}"/>
              </a:ext>
            </a:extLst>
          </p:cNvPr>
          <p:cNvSpPr txBox="1"/>
          <p:nvPr/>
        </p:nvSpPr>
        <p:spPr>
          <a:xfrm>
            <a:off x="563985" y="1508591"/>
            <a:ext cx="11401299" cy="3477875"/>
          </a:xfrm>
          <a:prstGeom prst="rect">
            <a:avLst/>
          </a:prstGeom>
          <a:solidFill>
            <a:srgbClr val="F7CF9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32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“Let us hold fast the confession of our hope without wavering, for he who promised is faithful. And let us consider how to stir up one another to love and good works, not neglecting to meet together, as is the habit of some, but encouraging one another, and all the more as you see the Day drawing near . ”      </a:t>
            </a:r>
          </a:p>
          <a:p>
            <a:pPr algn="r"/>
            <a:r>
              <a:rPr lang="en-US" sz="2800" b="1" dirty="0">
                <a:solidFill>
                  <a:schemeClr val="tx1"/>
                </a:solidFill>
                <a:effectLst>
                  <a:outerShdw blurRad="127000" dist="25400" dir="5400000" algn="ctr" rotWithShape="0">
                    <a:srgbClr val="000000">
                      <a:alpha val="99132"/>
                    </a:srgbClr>
                  </a:outerShdw>
                </a:effectLst>
                <a:latin typeface="Nexa Light" panose="02000000000000000000" pitchFamily="2" charset="0"/>
              </a:rPr>
              <a:t>Hebrews 10:23-25</a:t>
            </a:r>
          </a:p>
        </p:txBody>
      </p:sp>
    </p:spTree>
    <p:extLst>
      <p:ext uri="{BB962C8B-B14F-4D97-AF65-F5344CB8AC3E}">
        <p14:creationId xmlns:p14="http://schemas.microsoft.com/office/powerpoint/2010/main" val="325842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xit" presetSubtype="4" fill="hold" grpId="1" nodeType="withEffect">
                                  <p:stCondLst>
                                    <p:cond delay="0"/>
                                  </p:stCondLst>
                                  <p:childTnLst>
                                    <p:animEffect transition="out" filter="wipe(dow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xit" presetSubtype="4" fill="hold" grpId="1" nodeType="withEffect">
                                  <p:stCondLst>
                                    <p:cond delay="0"/>
                                  </p:stCondLst>
                                  <p:childTnLst>
                                    <p:animEffect transition="out" filter="wipe(down)">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xit" presetSubtype="4" fill="hold" grpId="1" nodeType="withEffect">
                                  <p:stCondLst>
                                    <p:cond delay="0"/>
                                  </p:stCondLst>
                                  <p:childTnLst>
                                    <p:animEffect transition="out" filter="wipe(down)">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1" grpId="0" animBg="1"/>
      <p:bldP spid="11" grpId="1"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878</Words>
  <Application>Microsoft Macintosh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2023-10-03T15:48:57Z</dcterms:created>
  <dcterms:modified xsi:type="dcterms:W3CDTF">2023-10-07T20:18:09Z</dcterms:modified>
</cp:coreProperties>
</file>