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9" r:id="rId2"/>
    <p:sldId id="258" r:id="rId3"/>
    <p:sldId id="264" r:id="rId4"/>
    <p:sldId id="257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0"/>
  </p:normalViewPr>
  <p:slideViewPr>
    <p:cSldViewPr snapToGrid="0">
      <p:cViewPr varScale="1">
        <p:scale>
          <a:sx n="102" d="100"/>
          <a:sy n="102" d="100"/>
        </p:scale>
        <p:origin x="9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09850-A88B-2645-A372-8D08178EEEAC}" type="datetimeFigureOut">
              <a:rPr lang="en-US" smtClean="0"/>
              <a:t>11/9/23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4E0CE-8F29-D141-94EF-2D43BB31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3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4E0CE-8F29-D141-94EF-2D43BB31E1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41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94C29-F029-127F-BB5D-7E128E7C6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2E06B-5796-22FA-F414-BAD0500CF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022F0-558D-C8F0-B2D0-D3A570421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4F16-F5EF-2E40-9FD2-9D45A8EFED2D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C3245-072A-2079-8826-E0FF4F7E7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7EFA8-3B43-032F-2AEF-A76F5EE6C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7157-8A8F-3044-A229-14C79A503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DD142-AC45-33EC-5CD3-8EE4B99A8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DEA9E1-B1DC-ECCC-918A-0CDB74932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6CB8B-685B-FA86-75C4-34BA7F56A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4F16-F5EF-2E40-9FD2-9D45A8EFED2D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D2B74-0D98-CC83-4DB3-061143509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ADADF-402B-C6D9-5755-2C32AB420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7157-8A8F-3044-A229-14C79A503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FB71C-1A69-E6F3-DCC7-3AB2D799C2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A04001-7D57-768F-DCD9-6810D9D2F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B749B-8BDE-E0A9-0D5C-E0770244F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4F16-F5EF-2E40-9FD2-9D45A8EFED2D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0372A-0063-6BF1-92EB-DB6C32C11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3CE0F-E421-117C-0076-CB47C913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7157-8A8F-3044-A229-14C79A503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5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30449-8482-64C3-7D78-4D0B06B0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D8C92-9BED-CAAC-410E-D0D6B97C2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F385B-5957-BCD9-01F0-E9607AD8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4F16-F5EF-2E40-9FD2-9D45A8EFED2D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B323A-C3ED-02EE-9E8B-D26476EB2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0087D-B1F8-2F8D-A3B6-B1447406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7157-8A8F-3044-A229-14C79A503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8AC47-BB26-C487-DD5D-E9CC3E456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AB859-369B-EBE9-C98F-F2A8AA6AD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D745B-B392-1D4A-0426-CCB65E67E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4F16-F5EF-2E40-9FD2-9D45A8EFED2D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F668D-0007-52FF-A153-434AB3BC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8872D-E221-01A6-EABF-01E54938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7157-8A8F-3044-A229-14C79A503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4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CCB2A-2116-F5FE-F50D-ED019F700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42495-152D-23E1-A362-5ADBF56AB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35B81-DC76-0377-E5CA-AD7EE0BFA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F0F12-D27F-4CCF-03E9-22CBD9F04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4F16-F5EF-2E40-9FD2-9D45A8EFED2D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9826D-4B40-0BDB-9171-262A7D94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47AFB-CBB4-7CCA-C789-ADF21808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7157-8A8F-3044-A229-14C79A503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6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E594A-2808-22C7-DEAA-04FC47412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18D77-4D91-3152-AD01-82EC336AD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33712-D9A6-7A41-86FB-8E6963E8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FE1203-A36C-AFE1-62E2-13581B0D1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6E981D-02B6-5118-293B-45B711A741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3DEB7D-A3C6-1594-5BEC-9BA405F0E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4F16-F5EF-2E40-9FD2-9D45A8EFED2D}" type="datetimeFigureOut">
              <a:rPr lang="en-US" smtClean="0"/>
              <a:t>11/9/23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B9E04C-D827-C86D-8667-DC316E822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ED20B-B64D-4B2C-7BDB-C395277C1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7157-8A8F-3044-A229-14C79A503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3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12826-CFB2-23E3-FB70-BC86C8F5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CF643B-83B1-438D-D6DE-040805A02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4F16-F5EF-2E40-9FD2-9D45A8EFED2D}" type="datetimeFigureOut">
              <a:rPr lang="en-US" smtClean="0"/>
              <a:t>11/9/23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EA5E4A-1115-9887-3F4B-F262D4E5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03B05-82A7-598B-A8FB-D9B241DA0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7157-8A8F-3044-A229-14C79A503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23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4CAE5-F217-ADF4-C728-F20A9C693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4F16-F5EF-2E40-9FD2-9D45A8EFED2D}" type="datetimeFigureOut">
              <a:rPr lang="en-US" smtClean="0"/>
              <a:t>11/9/23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A769F0-ECCC-D119-4AFC-3010A3935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74CD1-F2FD-F652-4C2F-1DE9F444A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7157-8A8F-3044-A229-14C79A503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2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DDE8D-FB1A-C9AA-50A9-B047AF35E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7D2E9-08D5-41E2-15A2-AE6190D91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01DC4-F8CF-5EF7-4482-18C7EFEF8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43A59-E233-F1D8-24AC-34A3A57F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4F16-F5EF-2E40-9FD2-9D45A8EFED2D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8C029-63C3-DA58-5880-B393B38F7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621D31-4B43-44F2-74F6-EFE23D82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7157-8A8F-3044-A229-14C79A503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239E1-2D93-4B32-FC6C-9D874E6E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791BBE-BE23-315C-FC84-66C021865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2E7A50-B81D-9E34-21AC-AE04480BE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F63F0-66C9-E3AC-7F89-E812B492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4F16-F5EF-2E40-9FD2-9D45A8EFED2D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6134F-2848-F66D-94F7-B40304B7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7CF5F-0BEE-9B69-D713-BA67F80E1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7157-8A8F-3044-A229-14C79A503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4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C880A4-4FB6-ACE0-32E9-FC67B2D69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D5070-C5C1-D462-E9BA-DEED84AE7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862E1-0995-22EC-4D4F-8E3259458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64F16-F5EF-2E40-9FD2-9D45A8EFED2D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0F3B0-D188-B3AD-0687-B6E4132A5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FF37B-9360-BCC7-002B-A9B71C7C0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27157-8A8F-3044-A229-14C79A503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3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DE6B-833A-CE18-9176-61942C08A7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10A269-9D73-CF1B-A71F-905074378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14E309-9F70-5367-AE0C-4638EF622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5DE027-5736-B96D-AED5-6028DBD1F450}"/>
              </a:ext>
            </a:extLst>
          </p:cNvPr>
          <p:cNvSpPr txBox="1"/>
          <p:nvPr/>
        </p:nvSpPr>
        <p:spPr>
          <a:xfrm>
            <a:off x="797709" y="5135472"/>
            <a:ext cx="11058525" cy="1200329"/>
          </a:xfrm>
          <a:prstGeom prst="rect">
            <a:avLst/>
          </a:prstGeom>
          <a:solidFill>
            <a:srgbClr val="51504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”But we your people, the sheep of your pasture, will give thanks to you forever; from generation to generation we will recount your praise”</a:t>
            </a:r>
          </a:p>
          <a:p>
            <a:pPr algn="r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                                                                                                            Psalm 79:13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C23B32-6D9C-40A3-EA49-0BF430F74A3E}"/>
              </a:ext>
            </a:extLst>
          </p:cNvPr>
          <p:cNvSpPr txBox="1"/>
          <p:nvPr/>
        </p:nvSpPr>
        <p:spPr>
          <a:xfrm>
            <a:off x="797709" y="5075074"/>
            <a:ext cx="11058525" cy="1200329"/>
          </a:xfrm>
          <a:prstGeom prst="rect">
            <a:avLst/>
          </a:prstGeom>
          <a:solidFill>
            <a:srgbClr val="51504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” Fear not, little flock, for it is your Father's good pleasure to give you the kingdom ”</a:t>
            </a:r>
          </a:p>
          <a:p>
            <a:pPr algn="r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                                                                                                            Luke 12:32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1ACB2-8EEB-E7E1-E4D1-681D3B86D33F}"/>
              </a:ext>
            </a:extLst>
          </p:cNvPr>
          <p:cNvSpPr txBox="1"/>
          <p:nvPr/>
        </p:nvSpPr>
        <p:spPr>
          <a:xfrm>
            <a:off x="3013461" y="3906699"/>
            <a:ext cx="6627025" cy="584775"/>
          </a:xfrm>
          <a:prstGeom prst="rect">
            <a:avLst/>
          </a:prstGeom>
          <a:solidFill>
            <a:srgbClr val="BE9E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-The Parable Of The Lost Sheep-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C815BB-322D-16E6-C81D-5E70C26DD3E3}"/>
              </a:ext>
            </a:extLst>
          </p:cNvPr>
          <p:cNvSpPr txBox="1"/>
          <p:nvPr/>
        </p:nvSpPr>
        <p:spPr>
          <a:xfrm>
            <a:off x="797708" y="5045137"/>
            <a:ext cx="11058525" cy="1200329"/>
          </a:xfrm>
          <a:prstGeom prst="rect">
            <a:avLst/>
          </a:prstGeom>
          <a:solidFill>
            <a:srgbClr val="51504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” I know that after I leave, savage wolves will come in among you and will not spare the flock.”</a:t>
            </a:r>
          </a:p>
          <a:p>
            <a:pPr algn="r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                                                                                                            Acts 20:29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31906-4A5F-B766-3C84-CFE13D0CE41E}"/>
              </a:ext>
            </a:extLst>
          </p:cNvPr>
          <p:cNvSpPr txBox="1"/>
          <p:nvPr/>
        </p:nvSpPr>
        <p:spPr>
          <a:xfrm>
            <a:off x="797708" y="5038494"/>
            <a:ext cx="11058525" cy="1200329"/>
          </a:xfrm>
          <a:prstGeom prst="rect">
            <a:avLst/>
          </a:prstGeom>
          <a:solidFill>
            <a:srgbClr val="51504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” Watch out for false prophets. They come to you in sheep’s clothing, but inwardly they are ferocious wolves .”</a:t>
            </a:r>
          </a:p>
          <a:p>
            <a:pPr algn="r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                                                                                                            Matthew 7:15</a:t>
            </a:r>
          </a:p>
        </p:txBody>
      </p:sp>
    </p:spTree>
    <p:extLst>
      <p:ext uri="{BB962C8B-B14F-4D97-AF65-F5344CB8AC3E}">
        <p14:creationId xmlns:p14="http://schemas.microsoft.com/office/powerpoint/2010/main" val="178778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heep Missing Five Years Found with a Pack of Kangaroos, Gets Overdue Shearing After Rescue">
            <a:extLst>
              <a:ext uri="{FF2B5EF4-FFF2-40B4-BE49-F238E27FC236}">
                <a16:creationId xmlns:a16="http://schemas.microsoft.com/office/drawing/2014/main" id="{8D3C4B33-31B1-985F-63D1-2E42477CE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022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DE6B-833A-CE18-9176-61942C08A7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10A269-9D73-CF1B-A71F-905074378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14E309-9F70-5367-AE0C-4638EF622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5DE027-5736-B96D-AED5-6028DBD1F450}"/>
              </a:ext>
            </a:extLst>
          </p:cNvPr>
          <p:cNvSpPr txBox="1"/>
          <p:nvPr/>
        </p:nvSpPr>
        <p:spPr>
          <a:xfrm>
            <a:off x="797709" y="5135472"/>
            <a:ext cx="11058525" cy="1569660"/>
          </a:xfrm>
          <a:prstGeom prst="rect">
            <a:avLst/>
          </a:prstGeom>
          <a:solidFill>
            <a:srgbClr val="51504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” Now the tax collectors and sinners were all gathering around to hear Jesus. 2 But the Pharisees and the teachers of the law muttered, “This man welcomes sinners and eats with them.”</a:t>
            </a:r>
          </a:p>
          <a:p>
            <a:pPr algn="r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                                                                                                            Luke 15:1-2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1ACB2-8EEB-E7E1-E4D1-681D3B86D33F}"/>
              </a:ext>
            </a:extLst>
          </p:cNvPr>
          <p:cNvSpPr txBox="1"/>
          <p:nvPr/>
        </p:nvSpPr>
        <p:spPr>
          <a:xfrm>
            <a:off x="3013461" y="3906699"/>
            <a:ext cx="6627025" cy="584775"/>
          </a:xfrm>
          <a:prstGeom prst="rect">
            <a:avLst/>
          </a:prstGeom>
          <a:solidFill>
            <a:srgbClr val="BE9E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-The Parable Of The Lost Sheep-</a:t>
            </a:r>
          </a:p>
        </p:txBody>
      </p:sp>
    </p:spTree>
    <p:extLst>
      <p:ext uri="{BB962C8B-B14F-4D97-AF65-F5344CB8AC3E}">
        <p14:creationId xmlns:p14="http://schemas.microsoft.com/office/powerpoint/2010/main" val="7359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BD4FEC-D577-AC89-248D-F7139E5F4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1AF3B0-9C84-3A6F-0CD5-1665D21F3AC2}"/>
              </a:ext>
            </a:extLst>
          </p:cNvPr>
          <p:cNvSpPr txBox="1"/>
          <p:nvPr/>
        </p:nvSpPr>
        <p:spPr>
          <a:xfrm>
            <a:off x="379108" y="773823"/>
            <a:ext cx="7878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Breaking Down The Parable: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2EF758-000D-1FD3-1AF0-4DBA2264B722}"/>
              </a:ext>
            </a:extLst>
          </p:cNvPr>
          <p:cNvSpPr txBox="1"/>
          <p:nvPr/>
        </p:nvSpPr>
        <p:spPr>
          <a:xfrm>
            <a:off x="1553170" y="1741015"/>
            <a:ext cx="9633942" cy="584775"/>
          </a:xfrm>
          <a:prstGeom prst="rect">
            <a:avLst/>
          </a:prstGeom>
          <a:solidFill>
            <a:srgbClr val="9E88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The Shepherd Notices The Lost Sheep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A7E5DF-75D9-EEE1-2A2E-3EDA4ECEB3DF}"/>
              </a:ext>
            </a:extLst>
          </p:cNvPr>
          <p:cNvSpPr txBox="1"/>
          <p:nvPr/>
        </p:nvSpPr>
        <p:spPr>
          <a:xfrm>
            <a:off x="550067" y="2035352"/>
            <a:ext cx="8690376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The Shepherd Represents: Jesus </a:t>
            </a:r>
            <a:endParaRPr lang="en-US" sz="32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  <a:latin typeface="Nexa Bold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2A7229-3735-D297-3FF0-4840FAA54989}"/>
              </a:ext>
            </a:extLst>
          </p:cNvPr>
          <p:cNvSpPr txBox="1"/>
          <p:nvPr/>
        </p:nvSpPr>
        <p:spPr>
          <a:xfrm>
            <a:off x="1553169" y="3506311"/>
            <a:ext cx="9860757" cy="1938992"/>
          </a:xfrm>
          <a:prstGeom prst="rect">
            <a:avLst/>
          </a:prstGeom>
          <a:solidFill>
            <a:srgbClr val="51504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“All the people saw this and began to mutter, “He has gone to be the guest of a sinner.”9 Jesus said to him (Zacchaeus), “Today salvation has come to this house, because this man, too, is a son of Abraham. 10 For the Son of Man came to seek and to save the lost ”</a:t>
            </a:r>
          </a:p>
          <a:p>
            <a:pPr algn="r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Luke 19:7,9-10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82F60F-A6A7-B770-B108-FA644F94D633}"/>
              </a:ext>
            </a:extLst>
          </p:cNvPr>
          <p:cNvSpPr txBox="1"/>
          <p:nvPr/>
        </p:nvSpPr>
        <p:spPr>
          <a:xfrm>
            <a:off x="1553169" y="2505848"/>
            <a:ext cx="9633943" cy="584775"/>
          </a:xfrm>
          <a:prstGeom prst="rect">
            <a:avLst/>
          </a:prstGeom>
          <a:solidFill>
            <a:srgbClr val="9E88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The Shepherd Goes After &amp; Finds The Lost Sheep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CEB876-8E10-0273-865C-E5182D76999E}"/>
              </a:ext>
            </a:extLst>
          </p:cNvPr>
          <p:cNvSpPr txBox="1"/>
          <p:nvPr/>
        </p:nvSpPr>
        <p:spPr>
          <a:xfrm>
            <a:off x="1553169" y="3332316"/>
            <a:ext cx="9633943" cy="584775"/>
          </a:xfrm>
          <a:prstGeom prst="rect">
            <a:avLst/>
          </a:prstGeom>
          <a:solidFill>
            <a:srgbClr val="9E88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The Shepherd Rejoices Over The Lost Sheep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B6783C-1C3D-15C4-7F4E-FBAC03E178DB}"/>
              </a:ext>
            </a:extLst>
          </p:cNvPr>
          <p:cNvSpPr txBox="1"/>
          <p:nvPr/>
        </p:nvSpPr>
        <p:spPr>
          <a:xfrm>
            <a:off x="545300" y="2743782"/>
            <a:ext cx="8695143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The Lost Sheep Represents: Spiritual Lost </a:t>
            </a:r>
            <a:endParaRPr lang="en-US" sz="32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  <a:latin typeface="Nexa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8" grpId="0" animBg="1"/>
      <p:bldP spid="2" grpId="0" animBg="1"/>
      <p:bldP spid="2" grpId="1" animBg="1"/>
      <p:bldP spid="7" grpId="0" animBg="1"/>
      <p:bldP spid="7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BD4FEC-D577-AC89-248D-F7139E5F4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1AF3B0-9C84-3A6F-0CD5-1665D21F3AC2}"/>
              </a:ext>
            </a:extLst>
          </p:cNvPr>
          <p:cNvSpPr txBox="1"/>
          <p:nvPr/>
        </p:nvSpPr>
        <p:spPr>
          <a:xfrm>
            <a:off x="421971" y="503781"/>
            <a:ext cx="7878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This Parable Reminds Us: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2EF758-000D-1FD3-1AF0-4DBA2264B722}"/>
              </a:ext>
            </a:extLst>
          </p:cNvPr>
          <p:cNvSpPr txBox="1"/>
          <p:nvPr/>
        </p:nvSpPr>
        <p:spPr>
          <a:xfrm>
            <a:off x="566737" y="1214258"/>
            <a:ext cx="11058525" cy="584775"/>
          </a:xfrm>
          <a:prstGeom prst="rect">
            <a:avLst/>
          </a:prstGeom>
          <a:solidFill>
            <a:srgbClr val="9E88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You, Individually, Are Valuable In The Eyes of Jesus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418BC9-7565-B506-5345-A3EEA14520EF}"/>
              </a:ext>
            </a:extLst>
          </p:cNvPr>
          <p:cNvSpPr txBox="1"/>
          <p:nvPr/>
        </p:nvSpPr>
        <p:spPr>
          <a:xfrm>
            <a:off x="1504353" y="2937419"/>
            <a:ext cx="9183292" cy="1323439"/>
          </a:xfrm>
          <a:prstGeom prst="rect">
            <a:avLst/>
          </a:prstGeom>
          <a:solidFill>
            <a:srgbClr val="51504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“You were bought at a price. Therefore honor God with your bodies.”</a:t>
            </a:r>
          </a:p>
          <a:p>
            <a:pPr algn="r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1 Corinthians 6:20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DC5812-8AA9-8A92-030B-6F3437674DFD}"/>
              </a:ext>
            </a:extLst>
          </p:cNvPr>
          <p:cNvSpPr txBox="1"/>
          <p:nvPr/>
        </p:nvSpPr>
        <p:spPr>
          <a:xfrm>
            <a:off x="566737" y="2012368"/>
            <a:ext cx="11058525" cy="584775"/>
          </a:xfrm>
          <a:prstGeom prst="rect">
            <a:avLst/>
          </a:prstGeom>
          <a:solidFill>
            <a:srgbClr val="9E88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The Shepherd’s Salvation Isn't Cheap </a:t>
            </a:r>
          </a:p>
        </p:txBody>
      </p:sp>
    </p:spTree>
    <p:extLst>
      <p:ext uri="{BB962C8B-B14F-4D97-AF65-F5344CB8AC3E}">
        <p14:creationId xmlns:p14="http://schemas.microsoft.com/office/powerpoint/2010/main" val="122452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DE6B-833A-CE18-9176-61942C08A7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10A269-9D73-CF1B-A71F-905074378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14E309-9F70-5367-AE0C-4638EF622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6EF7EF6-7226-6386-9CD6-00BE050C9F0E}"/>
              </a:ext>
            </a:extLst>
          </p:cNvPr>
          <p:cNvSpPr txBox="1"/>
          <p:nvPr/>
        </p:nvSpPr>
        <p:spPr>
          <a:xfrm>
            <a:off x="566736" y="5233848"/>
            <a:ext cx="11058525" cy="584775"/>
          </a:xfrm>
          <a:prstGeom prst="rect">
            <a:avLst/>
          </a:prstGeom>
          <a:solidFill>
            <a:srgbClr val="5150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“Am I Acting Like A Wolf Or Am I Living Like A Sheep?”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583106-1C22-E8AA-C1A7-E5C1B8FA32ED}"/>
              </a:ext>
            </a:extLst>
          </p:cNvPr>
          <p:cNvSpPr txBox="1"/>
          <p:nvPr/>
        </p:nvSpPr>
        <p:spPr>
          <a:xfrm>
            <a:off x="566736" y="4559309"/>
            <a:ext cx="11058525" cy="584775"/>
          </a:xfrm>
          <a:prstGeom prst="rect">
            <a:avLst/>
          </a:prstGeom>
          <a:solidFill>
            <a:srgbClr val="5150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“Am I A Shepherd Or Am I A Sheep?”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084E42-DB0E-1F68-29F9-96A71D93E422}"/>
              </a:ext>
            </a:extLst>
          </p:cNvPr>
          <p:cNvSpPr txBox="1"/>
          <p:nvPr/>
        </p:nvSpPr>
        <p:spPr>
          <a:xfrm>
            <a:off x="566736" y="5922683"/>
            <a:ext cx="11058525" cy="584775"/>
          </a:xfrm>
          <a:prstGeom prst="rect">
            <a:avLst/>
          </a:prstGeom>
          <a:solidFill>
            <a:srgbClr val="5150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“Am I A Lost Sheep or A Saved Sheep?”</a:t>
            </a:r>
          </a:p>
        </p:txBody>
      </p:sp>
    </p:spTree>
    <p:extLst>
      <p:ext uri="{BB962C8B-B14F-4D97-AF65-F5344CB8AC3E}">
        <p14:creationId xmlns:p14="http://schemas.microsoft.com/office/powerpoint/2010/main" val="91352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344</Words>
  <Application>Microsoft Macintosh PowerPoint</Application>
  <PresentationFormat>Widescreen</PresentationFormat>
  <Paragraphs>29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Nexa Bold</vt:lpstr>
      <vt:lpstr>Nexa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Carson Crow</dc:creator>
  <cp:lastModifiedBy>Carson Crow</cp:lastModifiedBy>
  <cp:revision>4</cp:revision>
  <dcterms:created xsi:type="dcterms:W3CDTF">2023-11-09T16:00:05Z</dcterms:created>
  <dcterms:modified xsi:type="dcterms:W3CDTF">2023-11-09T16:40:08Z</dcterms:modified>
</cp:coreProperties>
</file>