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40B"/>
    <a:srgbClr val="455D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28"/>
  </p:normalViewPr>
  <p:slideViewPr>
    <p:cSldViewPr snapToGrid="0">
      <p:cViewPr varScale="1">
        <p:scale>
          <a:sx n="102" d="100"/>
          <a:sy n="102"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4072-00DD-2291-BD73-7D7C80A2D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840F8-9687-E4CD-9466-DBC8BC58D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63AA8D-79EE-E682-90A1-CFDE2351538F}"/>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5" name="Footer Placeholder 4">
            <a:extLst>
              <a:ext uri="{FF2B5EF4-FFF2-40B4-BE49-F238E27FC236}">
                <a16:creationId xmlns:a16="http://schemas.microsoft.com/office/drawing/2014/main" id="{CE96B84F-2062-BC54-A5AD-903912FC8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93453-0F8F-E089-9317-B68CFBC38D6C}"/>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213994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9AAA-A202-69F2-DBDE-287FAAB6A8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F2F1ED-53CA-0C5A-B221-CCCC336D75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E5774-11CE-33CE-3EF4-FE0B0C5CA7D2}"/>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5" name="Footer Placeholder 4">
            <a:extLst>
              <a:ext uri="{FF2B5EF4-FFF2-40B4-BE49-F238E27FC236}">
                <a16:creationId xmlns:a16="http://schemas.microsoft.com/office/drawing/2014/main" id="{C2CBA43F-07AC-A9B3-9278-1C8CB3BD0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3B6F4-8DDF-A395-22E1-B513AEB54E16}"/>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230839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13A0A4-5026-4155-7F35-03C2F5B77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D9061B-ADA4-27A4-30B2-E133EAF544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B2471-8DE1-2DEE-52FC-0A316DF6A6B3}"/>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5" name="Footer Placeholder 4">
            <a:extLst>
              <a:ext uri="{FF2B5EF4-FFF2-40B4-BE49-F238E27FC236}">
                <a16:creationId xmlns:a16="http://schemas.microsoft.com/office/drawing/2014/main" id="{901B4990-FDF5-BC46-13E1-4F76BCC98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908BF-07B6-FC5A-C265-FBA4E044F638}"/>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203783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10D0-DC42-23A2-3B32-DB3956BC4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B52F8-9C69-61DF-52E2-8F4434E805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2102D-3E24-6C6D-E026-04D143BC705B}"/>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5" name="Footer Placeholder 4">
            <a:extLst>
              <a:ext uri="{FF2B5EF4-FFF2-40B4-BE49-F238E27FC236}">
                <a16:creationId xmlns:a16="http://schemas.microsoft.com/office/drawing/2014/main" id="{C1069902-D428-3FCF-5401-46A6357AE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6CF4F-808E-D18E-AB82-157D686D38EF}"/>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414393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B3AE-8C30-E53C-4DA9-A26C71F0B6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C6047C-2ED1-83C0-EE8B-A7B81F4281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B2AE8-37E7-E78B-1318-0E1C6A0883BE}"/>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5" name="Footer Placeholder 4">
            <a:extLst>
              <a:ext uri="{FF2B5EF4-FFF2-40B4-BE49-F238E27FC236}">
                <a16:creationId xmlns:a16="http://schemas.microsoft.com/office/drawing/2014/main" id="{AB1B1703-BA1B-BC1A-B5C3-8F2A67A25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E5D37-C64C-F3A8-48C8-8D6CB5734428}"/>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19414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D03B-21A1-B67E-E215-42A18CD62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94B67-60A3-4331-66BD-9114F03629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789B0-021A-7E3E-6ECC-1382201821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F9CB1-4763-74EF-0350-35E5757EA89C}"/>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6" name="Footer Placeholder 5">
            <a:extLst>
              <a:ext uri="{FF2B5EF4-FFF2-40B4-BE49-F238E27FC236}">
                <a16:creationId xmlns:a16="http://schemas.microsoft.com/office/drawing/2014/main" id="{7A635637-1877-9ECB-6F29-AF5142595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4CBED-20B0-B426-1FCF-852E9AD7CFA1}"/>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373128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3F42-E8EA-5557-803E-BD0FC5BDB6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569703-DE69-4E5F-7794-F5DA36F43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54913-90E4-D007-B058-13D3710DF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596F8F-4BEB-7ADA-95C5-E93FE3AB7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64E772-8F4C-677B-E927-8B3837061C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0685A1-EAEA-FFA2-986C-E1D07FC31DAC}"/>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8" name="Footer Placeholder 7">
            <a:extLst>
              <a:ext uri="{FF2B5EF4-FFF2-40B4-BE49-F238E27FC236}">
                <a16:creationId xmlns:a16="http://schemas.microsoft.com/office/drawing/2014/main" id="{B2F12386-D0C7-E085-8746-F874B5AA9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3C7D52-FD7B-C1DD-1E81-FBC96A9CDEBD}"/>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343882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593B-CAC0-E25C-5571-C93EEB36C4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F33702-E51D-8A93-9A11-01A2939EDCEA}"/>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4" name="Footer Placeholder 3">
            <a:extLst>
              <a:ext uri="{FF2B5EF4-FFF2-40B4-BE49-F238E27FC236}">
                <a16:creationId xmlns:a16="http://schemas.microsoft.com/office/drawing/2014/main" id="{D676D527-B0C3-2878-88C3-E7BC7BFD03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3917B3-FD1D-89F9-1388-7F7BC0594516}"/>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346723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485F6-2C45-D3DA-EB3C-2512F388FEF6}"/>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3" name="Footer Placeholder 2">
            <a:extLst>
              <a:ext uri="{FF2B5EF4-FFF2-40B4-BE49-F238E27FC236}">
                <a16:creationId xmlns:a16="http://schemas.microsoft.com/office/drawing/2014/main" id="{4F51AA70-BA81-8E80-906A-4A2963F217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65025F-29A9-99E5-DC7D-FEDFE6A90865}"/>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410723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90CF-8BB6-64FE-43C1-19A5A9515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22D37-1DC0-E9C9-0127-ED7FD72AD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0AAD6-695A-CD37-6414-2287CF997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35931-3B05-3D05-1C1A-1358093093BC}"/>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6" name="Footer Placeholder 5">
            <a:extLst>
              <a:ext uri="{FF2B5EF4-FFF2-40B4-BE49-F238E27FC236}">
                <a16:creationId xmlns:a16="http://schemas.microsoft.com/office/drawing/2014/main" id="{CE914758-9B27-AD2F-4541-6F56038E1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48071-E534-6DAE-61CD-331550F7E558}"/>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353947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9356-D918-45FC-29C4-95C7F8A92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6B973F-5D68-05F2-E29E-D3A509C93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09D016-1351-18D4-1878-B9C935ED6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7659B-586B-1735-4BF7-31EAE453F70F}"/>
              </a:ext>
            </a:extLst>
          </p:cNvPr>
          <p:cNvSpPr>
            <a:spLocks noGrp="1"/>
          </p:cNvSpPr>
          <p:nvPr>
            <p:ph type="dt" sz="half" idx="10"/>
          </p:nvPr>
        </p:nvSpPr>
        <p:spPr/>
        <p:txBody>
          <a:bodyPr/>
          <a:lstStyle/>
          <a:p>
            <a:fld id="{3BE17444-DDFF-EC48-A7FE-BEB03DFCFD46}" type="datetimeFigureOut">
              <a:rPr lang="en-US" smtClean="0"/>
              <a:t>1/5/24</a:t>
            </a:fld>
            <a:endParaRPr lang="en-US"/>
          </a:p>
        </p:txBody>
      </p:sp>
      <p:sp>
        <p:nvSpPr>
          <p:cNvPr id="6" name="Footer Placeholder 5">
            <a:extLst>
              <a:ext uri="{FF2B5EF4-FFF2-40B4-BE49-F238E27FC236}">
                <a16:creationId xmlns:a16="http://schemas.microsoft.com/office/drawing/2014/main" id="{22EC0DC7-19B7-2F31-5DD4-9E6AAFBBF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1C056-6D80-6E17-AA86-43617003B218}"/>
              </a:ext>
            </a:extLst>
          </p:cNvPr>
          <p:cNvSpPr>
            <a:spLocks noGrp="1"/>
          </p:cNvSpPr>
          <p:nvPr>
            <p:ph type="sldNum" sz="quarter" idx="12"/>
          </p:nvPr>
        </p:nvSpPr>
        <p:spPr/>
        <p:txBody>
          <a:bodyPr/>
          <a:lstStyle/>
          <a:p>
            <a:fld id="{0D79C01C-E7A2-A141-82B3-F3D7EA35B68A}" type="slidenum">
              <a:rPr lang="en-US" smtClean="0"/>
              <a:t>‹#›</a:t>
            </a:fld>
            <a:endParaRPr lang="en-US"/>
          </a:p>
        </p:txBody>
      </p:sp>
    </p:spTree>
    <p:extLst>
      <p:ext uri="{BB962C8B-B14F-4D97-AF65-F5344CB8AC3E}">
        <p14:creationId xmlns:p14="http://schemas.microsoft.com/office/powerpoint/2010/main" val="194763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120A2E-E534-B284-A6C2-ED87102B9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A05F9-D262-6700-DD59-C1B6F0C46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6C4C0-44B2-6F1A-9AB5-3CDD702126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17444-DDFF-EC48-A7FE-BEB03DFCFD46}" type="datetimeFigureOut">
              <a:rPr lang="en-US" smtClean="0"/>
              <a:t>1/5/24</a:t>
            </a:fld>
            <a:endParaRPr lang="en-US"/>
          </a:p>
        </p:txBody>
      </p:sp>
      <p:sp>
        <p:nvSpPr>
          <p:cNvPr id="5" name="Footer Placeholder 4">
            <a:extLst>
              <a:ext uri="{FF2B5EF4-FFF2-40B4-BE49-F238E27FC236}">
                <a16:creationId xmlns:a16="http://schemas.microsoft.com/office/drawing/2014/main" id="{786B5033-380D-905B-AC9D-187782342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5F35CE-F475-93ED-EBCD-20D43D11C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9C01C-E7A2-A141-82B3-F3D7EA35B68A}" type="slidenum">
              <a:rPr lang="en-US" smtClean="0"/>
              <a:t>‹#›</a:t>
            </a:fld>
            <a:endParaRPr lang="en-US"/>
          </a:p>
        </p:txBody>
      </p:sp>
    </p:spTree>
    <p:extLst>
      <p:ext uri="{BB962C8B-B14F-4D97-AF65-F5344CB8AC3E}">
        <p14:creationId xmlns:p14="http://schemas.microsoft.com/office/powerpoint/2010/main" val="4155180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ny Manziel vs. Alabama: Revisiting the Texas A&amp;M legend's Heisman  moment against No. 1 Tide in 2012 | Sporting News">
            <a:extLst>
              <a:ext uri="{FF2B5EF4-FFF2-40B4-BE49-F238E27FC236}">
                <a16:creationId xmlns:a16="http://schemas.microsoft.com/office/drawing/2014/main" id="{5D41A201-3278-2E10-FA0F-933A88072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31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E06F-2027-8088-5824-26A684F6C29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0F89D9D-F180-BFF0-0A7A-418B5F495F6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0013E5F6-17ED-169E-6502-EBBBCB52DE53}"/>
              </a:ext>
            </a:extLst>
          </p:cNvPr>
          <p:cNvPicPr>
            <a:picLocks noChangeAspect="1"/>
          </p:cNvPicPr>
          <p:nvPr/>
        </p:nvPicPr>
        <p:blipFill>
          <a:blip r:embed="rId2"/>
          <a:stretch>
            <a:fillRect/>
          </a:stretch>
        </p:blipFill>
        <p:spPr>
          <a:xfrm>
            <a:off x="0" y="0"/>
            <a:ext cx="12192000" cy="6857585"/>
          </a:xfrm>
          <a:prstGeom prst="rect">
            <a:avLst/>
          </a:prstGeom>
        </p:spPr>
      </p:pic>
      <p:sp>
        <p:nvSpPr>
          <p:cNvPr id="7" name="TextBox 6">
            <a:extLst>
              <a:ext uri="{FF2B5EF4-FFF2-40B4-BE49-F238E27FC236}">
                <a16:creationId xmlns:a16="http://schemas.microsoft.com/office/drawing/2014/main" id="{F61BD087-E387-298B-6F15-F84F667EB280}"/>
              </a:ext>
            </a:extLst>
          </p:cNvPr>
          <p:cNvSpPr txBox="1"/>
          <p:nvPr/>
        </p:nvSpPr>
        <p:spPr>
          <a:xfrm>
            <a:off x="985381" y="4826130"/>
            <a:ext cx="10221238" cy="1815882"/>
          </a:xfrm>
          <a:prstGeom prst="rect">
            <a:avLst/>
          </a:prstGeom>
          <a:solidFill>
            <a:srgbClr val="455D67"/>
          </a:solidFill>
        </p:spPr>
        <p:txBody>
          <a:bodyPr wrap="square" rtlCol="0">
            <a:spAutoFit/>
          </a:bodyPr>
          <a:lstStyle/>
          <a:p>
            <a:pPr algn="just"/>
            <a:r>
              <a:rPr lang="en-US" sz="2800" dirty="0">
                <a:solidFill>
                  <a:schemeClr val="bg1"/>
                </a:solidFill>
                <a:latin typeface="Nexa Light" panose="02000000000000000000" pitchFamily="2" charset="0"/>
              </a:rPr>
              <a:t>“6 And without faith it is impossible to please God, because anyone who comes to him must believe that he exists and that he rewards those who earnestly seek him.”</a:t>
            </a:r>
          </a:p>
          <a:p>
            <a:pPr algn="r"/>
            <a:r>
              <a:rPr lang="en-US" sz="2800" b="1" dirty="0">
                <a:solidFill>
                  <a:schemeClr val="bg1"/>
                </a:solidFill>
                <a:latin typeface="Nexa Bold" panose="02000000000000000000" pitchFamily="2" charset="0"/>
              </a:rPr>
              <a:t>Hebrews 11:6</a:t>
            </a:r>
          </a:p>
        </p:txBody>
      </p:sp>
      <p:sp>
        <p:nvSpPr>
          <p:cNvPr id="9" name="TextBox 8">
            <a:extLst>
              <a:ext uri="{FF2B5EF4-FFF2-40B4-BE49-F238E27FC236}">
                <a16:creationId xmlns:a16="http://schemas.microsoft.com/office/drawing/2014/main" id="{8655587A-E832-948E-343C-3602C36F65EF}"/>
              </a:ext>
            </a:extLst>
          </p:cNvPr>
          <p:cNvSpPr txBox="1"/>
          <p:nvPr/>
        </p:nvSpPr>
        <p:spPr>
          <a:xfrm>
            <a:off x="985381" y="5163377"/>
            <a:ext cx="10221238" cy="954107"/>
          </a:xfrm>
          <a:prstGeom prst="rect">
            <a:avLst/>
          </a:prstGeom>
          <a:solidFill>
            <a:srgbClr val="455D67"/>
          </a:solidFill>
        </p:spPr>
        <p:txBody>
          <a:bodyPr wrap="square" rtlCol="0">
            <a:spAutoFit/>
          </a:bodyPr>
          <a:lstStyle/>
          <a:p>
            <a:pPr algn="just"/>
            <a:r>
              <a:rPr lang="en-US" sz="2800" dirty="0">
                <a:solidFill>
                  <a:schemeClr val="bg1"/>
                </a:solidFill>
                <a:latin typeface="Nexa Light" panose="02000000000000000000" pitchFamily="2" charset="0"/>
              </a:rPr>
              <a:t>“The apostles said to the Lord, “Increase our faith!”</a:t>
            </a:r>
          </a:p>
          <a:p>
            <a:pPr algn="r"/>
            <a:r>
              <a:rPr lang="en-US" sz="2800" b="1" dirty="0">
                <a:solidFill>
                  <a:schemeClr val="bg1"/>
                </a:solidFill>
                <a:latin typeface="Nexa Bold" panose="02000000000000000000" pitchFamily="2" charset="0"/>
              </a:rPr>
              <a:t>Luke 17:5</a:t>
            </a:r>
          </a:p>
        </p:txBody>
      </p:sp>
    </p:spTree>
    <p:extLst>
      <p:ext uri="{BB962C8B-B14F-4D97-AF65-F5344CB8AC3E}">
        <p14:creationId xmlns:p14="http://schemas.microsoft.com/office/powerpoint/2010/main" val="2202918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xit" presetSubtype="4" fill="hold" grpId="1" nodeType="withEffect">
                                  <p:stCondLst>
                                    <p:cond delay="0"/>
                                  </p:stCondLst>
                                  <p:childTnLst>
                                    <p:animEffect transition="out" filter="wipe(down)">
                                      <p:cBhvr>
                                        <p:cTn id="14" dur="250"/>
                                        <p:tgtEl>
                                          <p:spTgt spid="7"/>
                                        </p:tgtEl>
                                      </p:cBhvr>
                                    </p:animEffect>
                                    <p:set>
                                      <p:cBhvr>
                                        <p:cTn id="15"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2E4A1249-994B-493F-D456-D21F4F65B6FB}"/>
              </a:ext>
            </a:extLst>
          </p:cNvPr>
          <p:cNvSpPr txBox="1"/>
          <p:nvPr/>
        </p:nvSpPr>
        <p:spPr>
          <a:xfrm>
            <a:off x="447805" y="300233"/>
            <a:ext cx="9782828" cy="1200329"/>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Accepting God’s Call: </a:t>
            </a:r>
          </a:p>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God’s Two Requests For Abraham  </a:t>
            </a:r>
          </a:p>
        </p:txBody>
      </p:sp>
      <p:sp>
        <p:nvSpPr>
          <p:cNvPr id="5" name="TextBox 4">
            <a:extLst>
              <a:ext uri="{FF2B5EF4-FFF2-40B4-BE49-F238E27FC236}">
                <a16:creationId xmlns:a16="http://schemas.microsoft.com/office/drawing/2014/main" id="{0EB67357-4195-B5A5-5CD7-8E8656CEFD62}"/>
              </a:ext>
            </a:extLst>
          </p:cNvPr>
          <p:cNvSpPr txBox="1"/>
          <p:nvPr/>
        </p:nvSpPr>
        <p:spPr>
          <a:xfrm>
            <a:off x="985381" y="1800795"/>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“Leave Your Home”</a:t>
            </a:r>
          </a:p>
        </p:txBody>
      </p:sp>
      <p:sp>
        <p:nvSpPr>
          <p:cNvPr id="6" name="TextBox 5">
            <a:extLst>
              <a:ext uri="{FF2B5EF4-FFF2-40B4-BE49-F238E27FC236}">
                <a16:creationId xmlns:a16="http://schemas.microsoft.com/office/drawing/2014/main" id="{C0CE7C39-0DD6-4191-8E1B-A68E73903B71}"/>
              </a:ext>
            </a:extLst>
          </p:cNvPr>
          <p:cNvSpPr txBox="1"/>
          <p:nvPr/>
        </p:nvSpPr>
        <p:spPr>
          <a:xfrm>
            <a:off x="447805" y="2518049"/>
            <a:ext cx="11553694" cy="3785652"/>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“31 </a:t>
            </a:r>
            <a:r>
              <a:rPr lang="en-US" sz="2400" dirty="0" err="1">
                <a:solidFill>
                  <a:schemeClr val="bg1"/>
                </a:solidFill>
                <a:latin typeface="Nexa Light" panose="02000000000000000000" pitchFamily="2" charset="0"/>
              </a:rPr>
              <a:t>Terah</a:t>
            </a:r>
            <a:r>
              <a:rPr lang="en-US" sz="2400" dirty="0">
                <a:solidFill>
                  <a:schemeClr val="bg1"/>
                </a:solidFill>
                <a:latin typeface="Nexa Light" panose="02000000000000000000" pitchFamily="2" charset="0"/>
              </a:rPr>
              <a:t> took Abram his son and Lot the son of Haran, his grandson, and Sarai his daughter-in-law, his son Abram's wife, and they went forth together from Ur of the Chaldeans to go into the land of Canaan, but when they came to Haran, they settled there. 32 The days of </a:t>
            </a:r>
            <a:r>
              <a:rPr lang="en-US" sz="2400" dirty="0" err="1">
                <a:solidFill>
                  <a:schemeClr val="bg1"/>
                </a:solidFill>
                <a:latin typeface="Nexa Light" panose="02000000000000000000" pitchFamily="2" charset="0"/>
              </a:rPr>
              <a:t>Terah</a:t>
            </a:r>
            <a:r>
              <a:rPr lang="en-US" sz="2400" dirty="0">
                <a:solidFill>
                  <a:schemeClr val="bg1"/>
                </a:solidFill>
                <a:latin typeface="Nexa Light" panose="02000000000000000000" pitchFamily="2" charset="0"/>
              </a:rPr>
              <a:t> were 205 years, and </a:t>
            </a:r>
            <a:r>
              <a:rPr lang="en-US" sz="2400" dirty="0" err="1">
                <a:solidFill>
                  <a:schemeClr val="bg1"/>
                </a:solidFill>
                <a:latin typeface="Nexa Light" panose="02000000000000000000" pitchFamily="2" charset="0"/>
              </a:rPr>
              <a:t>Terah</a:t>
            </a:r>
            <a:r>
              <a:rPr lang="en-US" sz="2400" dirty="0">
                <a:solidFill>
                  <a:schemeClr val="bg1"/>
                </a:solidFill>
                <a:latin typeface="Nexa Light" panose="02000000000000000000" pitchFamily="2" charset="0"/>
              </a:rPr>
              <a:t> died in Haran. Now the Lord said to Abram, “Go from your country and your kindred and your father's house to the land that I will show you. 2 And I will make of you a great nation, and I will bless you and make your name great, so that you will be a blessing. 3 I will bless those who bless you, and him who dishonors you I will curse, and in you all the families of the earth shall be blessed.”</a:t>
            </a:r>
          </a:p>
          <a:p>
            <a:pPr algn="r"/>
            <a:r>
              <a:rPr lang="en-US" sz="2400" dirty="0">
                <a:solidFill>
                  <a:schemeClr val="bg1"/>
                </a:solidFill>
                <a:latin typeface="Nexa Light" panose="02000000000000000000" pitchFamily="2" charset="0"/>
              </a:rPr>
              <a:t>Genesis 1131-32; 12:1-3</a:t>
            </a:r>
          </a:p>
        </p:txBody>
      </p:sp>
    </p:spTree>
    <p:extLst>
      <p:ext uri="{BB962C8B-B14F-4D97-AF65-F5344CB8AC3E}">
        <p14:creationId xmlns:p14="http://schemas.microsoft.com/office/powerpoint/2010/main" val="514160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2E4A1249-994B-493F-D456-D21F4F65B6FB}"/>
              </a:ext>
            </a:extLst>
          </p:cNvPr>
          <p:cNvSpPr txBox="1"/>
          <p:nvPr/>
        </p:nvSpPr>
        <p:spPr>
          <a:xfrm>
            <a:off x="447805" y="300233"/>
            <a:ext cx="9782828" cy="1200329"/>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Accepting God’s Call: </a:t>
            </a:r>
          </a:p>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God’s Two Requests For Abraham  </a:t>
            </a:r>
          </a:p>
        </p:txBody>
      </p:sp>
      <p:sp>
        <p:nvSpPr>
          <p:cNvPr id="5" name="TextBox 4">
            <a:extLst>
              <a:ext uri="{FF2B5EF4-FFF2-40B4-BE49-F238E27FC236}">
                <a16:creationId xmlns:a16="http://schemas.microsoft.com/office/drawing/2014/main" id="{0EB67357-4195-B5A5-5CD7-8E8656CEFD62}"/>
              </a:ext>
            </a:extLst>
          </p:cNvPr>
          <p:cNvSpPr txBox="1"/>
          <p:nvPr/>
        </p:nvSpPr>
        <p:spPr>
          <a:xfrm>
            <a:off x="985381" y="1800795"/>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“Leave Your Home”</a:t>
            </a:r>
          </a:p>
        </p:txBody>
      </p:sp>
      <p:sp>
        <p:nvSpPr>
          <p:cNvPr id="6" name="TextBox 5">
            <a:extLst>
              <a:ext uri="{FF2B5EF4-FFF2-40B4-BE49-F238E27FC236}">
                <a16:creationId xmlns:a16="http://schemas.microsoft.com/office/drawing/2014/main" id="{C0CE7C39-0DD6-4191-8E1B-A68E73903B71}"/>
              </a:ext>
            </a:extLst>
          </p:cNvPr>
          <p:cNvSpPr txBox="1"/>
          <p:nvPr/>
        </p:nvSpPr>
        <p:spPr>
          <a:xfrm>
            <a:off x="429211" y="3317172"/>
            <a:ext cx="11553694" cy="1938992"/>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“After these things God tested Abraham and said to him, “Abraham!” And he said, “Here I am.” 2 He said, “Take your son, your only son Isaac, whom you love, and go to the land of Moriah, and offer him there as a burnt offering on one of the mountains of which I shall tell you.”</a:t>
            </a:r>
          </a:p>
          <a:p>
            <a:pPr algn="r"/>
            <a:r>
              <a:rPr lang="en-US" sz="2400" dirty="0">
                <a:solidFill>
                  <a:schemeClr val="bg1"/>
                </a:solidFill>
                <a:latin typeface="Nexa Light" panose="02000000000000000000" pitchFamily="2" charset="0"/>
              </a:rPr>
              <a:t>Genesis 22:1-2</a:t>
            </a:r>
          </a:p>
        </p:txBody>
      </p:sp>
      <p:sp>
        <p:nvSpPr>
          <p:cNvPr id="2" name="TextBox 1">
            <a:extLst>
              <a:ext uri="{FF2B5EF4-FFF2-40B4-BE49-F238E27FC236}">
                <a16:creationId xmlns:a16="http://schemas.microsoft.com/office/drawing/2014/main" id="{BC373B3C-6707-0F05-990F-4DDBAE26F949}"/>
              </a:ext>
            </a:extLst>
          </p:cNvPr>
          <p:cNvSpPr txBox="1"/>
          <p:nvPr/>
        </p:nvSpPr>
        <p:spPr>
          <a:xfrm>
            <a:off x="985381" y="2589079"/>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“Sacrifice Your Son”</a:t>
            </a:r>
          </a:p>
        </p:txBody>
      </p:sp>
    </p:spTree>
    <p:extLst>
      <p:ext uri="{BB962C8B-B14F-4D97-AF65-F5344CB8AC3E}">
        <p14:creationId xmlns:p14="http://schemas.microsoft.com/office/powerpoint/2010/main" val="1810056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2E4A1249-994B-493F-D456-D21F4F65B6FB}"/>
              </a:ext>
            </a:extLst>
          </p:cNvPr>
          <p:cNvSpPr txBox="1"/>
          <p:nvPr/>
        </p:nvSpPr>
        <p:spPr>
          <a:xfrm>
            <a:off x="447805" y="300233"/>
            <a:ext cx="9782828" cy="1200329"/>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Accepting God’s Call: </a:t>
            </a:r>
          </a:p>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Abraham’s Possible Excuses   </a:t>
            </a:r>
          </a:p>
        </p:txBody>
      </p:sp>
      <p:sp>
        <p:nvSpPr>
          <p:cNvPr id="5" name="TextBox 4">
            <a:extLst>
              <a:ext uri="{FF2B5EF4-FFF2-40B4-BE49-F238E27FC236}">
                <a16:creationId xmlns:a16="http://schemas.microsoft.com/office/drawing/2014/main" id="{0EB67357-4195-B5A5-5CD7-8E8656CEFD62}"/>
              </a:ext>
            </a:extLst>
          </p:cNvPr>
          <p:cNvSpPr txBox="1"/>
          <p:nvPr/>
        </p:nvSpPr>
        <p:spPr>
          <a:xfrm>
            <a:off x="447805" y="1794710"/>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Family </a:t>
            </a:r>
          </a:p>
        </p:txBody>
      </p:sp>
      <p:sp>
        <p:nvSpPr>
          <p:cNvPr id="6" name="TextBox 5">
            <a:extLst>
              <a:ext uri="{FF2B5EF4-FFF2-40B4-BE49-F238E27FC236}">
                <a16:creationId xmlns:a16="http://schemas.microsoft.com/office/drawing/2014/main" id="{C0CE7C39-0DD6-4191-8E1B-A68E73903B71}"/>
              </a:ext>
            </a:extLst>
          </p:cNvPr>
          <p:cNvSpPr txBox="1"/>
          <p:nvPr/>
        </p:nvSpPr>
        <p:spPr>
          <a:xfrm>
            <a:off x="7063521" y="2194528"/>
            <a:ext cx="4601260" cy="1077218"/>
          </a:xfrm>
          <a:prstGeom prst="rect">
            <a:avLst/>
          </a:prstGeom>
          <a:solidFill>
            <a:srgbClr val="455D67"/>
          </a:solidFill>
        </p:spPr>
        <p:txBody>
          <a:bodyPr wrap="square" rtlCol="0">
            <a:spAutoFit/>
          </a:bodyPr>
          <a:lstStyle/>
          <a:p>
            <a:pPr algn="just"/>
            <a:r>
              <a:rPr lang="en-US" sz="3200" dirty="0">
                <a:solidFill>
                  <a:schemeClr val="bg1"/>
                </a:solidFill>
                <a:latin typeface="Nexa Light" panose="02000000000000000000" pitchFamily="2" charset="0"/>
              </a:rPr>
              <a:t>“So Abraham Arose.”</a:t>
            </a:r>
          </a:p>
          <a:p>
            <a:pPr algn="r"/>
            <a:r>
              <a:rPr lang="en-US" sz="3200" dirty="0">
                <a:solidFill>
                  <a:schemeClr val="bg1"/>
                </a:solidFill>
                <a:latin typeface="Nexa Light" panose="02000000000000000000" pitchFamily="2" charset="0"/>
              </a:rPr>
              <a:t>Genesis 12:4; 22:3</a:t>
            </a:r>
          </a:p>
        </p:txBody>
      </p:sp>
      <p:sp>
        <p:nvSpPr>
          <p:cNvPr id="2" name="TextBox 1">
            <a:extLst>
              <a:ext uri="{FF2B5EF4-FFF2-40B4-BE49-F238E27FC236}">
                <a16:creationId xmlns:a16="http://schemas.microsoft.com/office/drawing/2014/main" id="{BC373B3C-6707-0F05-990F-4DDBAE26F949}"/>
              </a:ext>
            </a:extLst>
          </p:cNvPr>
          <p:cNvSpPr txBox="1"/>
          <p:nvPr/>
        </p:nvSpPr>
        <p:spPr>
          <a:xfrm>
            <a:off x="447805" y="2588116"/>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Financial </a:t>
            </a:r>
          </a:p>
        </p:txBody>
      </p:sp>
      <p:sp>
        <p:nvSpPr>
          <p:cNvPr id="7" name="TextBox 6">
            <a:extLst>
              <a:ext uri="{FF2B5EF4-FFF2-40B4-BE49-F238E27FC236}">
                <a16:creationId xmlns:a16="http://schemas.microsoft.com/office/drawing/2014/main" id="{5F4BF214-DB7D-1F6D-9154-7F877B20757A}"/>
              </a:ext>
            </a:extLst>
          </p:cNvPr>
          <p:cNvSpPr txBox="1"/>
          <p:nvPr/>
        </p:nvSpPr>
        <p:spPr>
          <a:xfrm>
            <a:off x="447805" y="3381522"/>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Age </a:t>
            </a:r>
          </a:p>
        </p:txBody>
      </p:sp>
      <p:sp>
        <p:nvSpPr>
          <p:cNvPr id="8" name="TextBox 7">
            <a:extLst>
              <a:ext uri="{FF2B5EF4-FFF2-40B4-BE49-F238E27FC236}">
                <a16:creationId xmlns:a16="http://schemas.microsoft.com/office/drawing/2014/main" id="{064BE944-F0A1-7EEC-EB9A-1819829EC4D0}"/>
              </a:ext>
            </a:extLst>
          </p:cNvPr>
          <p:cNvSpPr txBox="1"/>
          <p:nvPr/>
        </p:nvSpPr>
        <p:spPr>
          <a:xfrm>
            <a:off x="6799129" y="1565589"/>
            <a:ext cx="5130044" cy="4154984"/>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“8 By faith Abraham, when called to go to a place he would later receive as his inheritance, obeyed and went, even though he did not know where he was going. 17 By faith Abraham, when God tested him, offered Isaac as a sacrifice. He who had embraced the promises was about to sacrifice his one and only son .”</a:t>
            </a:r>
          </a:p>
          <a:p>
            <a:pPr algn="r"/>
            <a:r>
              <a:rPr lang="en-US" sz="2400" dirty="0">
                <a:solidFill>
                  <a:schemeClr val="bg1"/>
                </a:solidFill>
                <a:latin typeface="Nexa Light" panose="02000000000000000000" pitchFamily="2" charset="0"/>
              </a:rPr>
              <a:t>Hebrews 11:8, 17</a:t>
            </a:r>
          </a:p>
        </p:txBody>
      </p:sp>
    </p:spTree>
    <p:extLst>
      <p:ext uri="{BB962C8B-B14F-4D97-AF65-F5344CB8AC3E}">
        <p14:creationId xmlns:p14="http://schemas.microsoft.com/office/powerpoint/2010/main" val="408565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2E4A1249-994B-493F-D456-D21F4F65B6FB}"/>
              </a:ext>
            </a:extLst>
          </p:cNvPr>
          <p:cNvSpPr txBox="1"/>
          <p:nvPr/>
        </p:nvSpPr>
        <p:spPr>
          <a:xfrm>
            <a:off x="447805" y="300233"/>
            <a:ext cx="9782828" cy="1200329"/>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Accepting God’s Call: </a:t>
            </a:r>
          </a:p>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Film Room Question… </a:t>
            </a:r>
          </a:p>
        </p:txBody>
      </p:sp>
      <p:sp>
        <p:nvSpPr>
          <p:cNvPr id="5" name="TextBox 4">
            <a:extLst>
              <a:ext uri="{FF2B5EF4-FFF2-40B4-BE49-F238E27FC236}">
                <a16:creationId xmlns:a16="http://schemas.microsoft.com/office/drawing/2014/main" id="{0EB67357-4195-B5A5-5CD7-8E8656CEFD62}"/>
              </a:ext>
            </a:extLst>
          </p:cNvPr>
          <p:cNvSpPr txBox="1"/>
          <p:nvPr/>
        </p:nvSpPr>
        <p:spPr>
          <a:xfrm>
            <a:off x="1157188" y="1638316"/>
            <a:ext cx="9472711"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Does My Faith Look Like Abraham’s?</a:t>
            </a:r>
          </a:p>
        </p:txBody>
      </p:sp>
      <p:sp>
        <p:nvSpPr>
          <p:cNvPr id="6" name="TextBox 5">
            <a:extLst>
              <a:ext uri="{FF2B5EF4-FFF2-40B4-BE49-F238E27FC236}">
                <a16:creationId xmlns:a16="http://schemas.microsoft.com/office/drawing/2014/main" id="{C0CE7C39-0DD6-4191-8E1B-A68E73903B71}"/>
              </a:ext>
            </a:extLst>
          </p:cNvPr>
          <p:cNvSpPr txBox="1"/>
          <p:nvPr/>
        </p:nvSpPr>
        <p:spPr>
          <a:xfrm>
            <a:off x="2057228" y="2643962"/>
            <a:ext cx="8077543" cy="1569660"/>
          </a:xfrm>
          <a:prstGeom prst="rect">
            <a:avLst/>
          </a:prstGeom>
          <a:solidFill>
            <a:srgbClr val="455D67"/>
          </a:solidFill>
        </p:spPr>
        <p:txBody>
          <a:bodyPr wrap="square" rtlCol="0">
            <a:spAutoFit/>
          </a:bodyPr>
          <a:lstStyle/>
          <a:p>
            <a:pPr algn="just"/>
            <a:r>
              <a:rPr lang="en-US" sz="3200" dirty="0">
                <a:solidFill>
                  <a:schemeClr val="bg1"/>
                </a:solidFill>
                <a:latin typeface="Nexa Light" panose="02000000000000000000" pitchFamily="2" charset="0"/>
              </a:rPr>
              <a:t>“So faith comes from hearing, and hearing through the word of Christ.”</a:t>
            </a:r>
          </a:p>
          <a:p>
            <a:pPr algn="r"/>
            <a:r>
              <a:rPr lang="en-US" sz="3200" dirty="0">
                <a:solidFill>
                  <a:schemeClr val="bg1"/>
                </a:solidFill>
                <a:latin typeface="Nexa Light" panose="02000000000000000000" pitchFamily="2" charset="0"/>
              </a:rPr>
              <a:t>Romans 10:17</a:t>
            </a:r>
          </a:p>
        </p:txBody>
      </p:sp>
    </p:spTree>
    <p:extLst>
      <p:ext uri="{BB962C8B-B14F-4D97-AF65-F5344CB8AC3E}">
        <p14:creationId xmlns:p14="http://schemas.microsoft.com/office/powerpoint/2010/main" val="395593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442</Words>
  <Application>Microsoft Macintosh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1</cp:revision>
  <dcterms:created xsi:type="dcterms:W3CDTF">2024-01-03T15:34:25Z</dcterms:created>
  <dcterms:modified xsi:type="dcterms:W3CDTF">2024-01-05T16:01:16Z</dcterms:modified>
</cp:coreProperties>
</file>