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70" r:id="rId4"/>
    <p:sldId id="271" r:id="rId5"/>
    <p:sldId id="267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8"/>
  </p:normalViewPr>
  <p:slideViewPr>
    <p:cSldViewPr snapToGrid="0">
      <p:cViewPr varScale="1">
        <p:scale>
          <a:sx n="90" d="100"/>
          <a:sy n="90" d="100"/>
        </p:scale>
        <p:origin x="23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24ECB-1B40-19D4-A7A9-53D652ABE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22CDE-4E80-D80E-D69E-2CE8DEB7E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E1D19-1829-C6CA-68FF-B553E3F51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2515-1222-C042-AC8C-1F4E4D9585F1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CD51B-D884-7ED6-8763-C50B1533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1237C-9BF1-1C52-9910-6572D78D1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8DE8-FE47-DD4C-972B-9E95904B5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1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CF88B-92B2-7CB3-C357-5685C8A31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39CF4-2F63-8771-2BD6-17B834E15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721C1-2115-9268-F629-C9EF61BF8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2515-1222-C042-AC8C-1F4E4D9585F1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B1146-7635-5E50-38EF-41D26FCF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18C30-14B3-2D4B-1138-0187F6028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8DE8-FE47-DD4C-972B-9E95904B5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4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186178-9437-AD8C-5992-D64B3827BF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A5A5C4-8CEA-5102-4238-3C0A3FB6E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732B3-52BA-EBF7-D3AF-19C3E99A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2515-1222-C042-AC8C-1F4E4D9585F1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8B128-61BF-0B2F-F559-7E9950278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FDBE6-DD93-25B1-C5DE-A2556FC39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8DE8-FE47-DD4C-972B-9E95904B5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7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86F52-E9FA-AE4C-ECDC-3FFF7E50D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2A7F5-B9F2-81A6-103D-F2E16E0F9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B1FF1-0C41-B978-8DCD-77362019E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2515-1222-C042-AC8C-1F4E4D9585F1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675CA-CE47-C3BB-D175-3E6D721B3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CEFD9-C6A9-9B4B-C9F5-3772B72AC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8DE8-FE47-DD4C-972B-9E95904B5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5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5C293-D53D-032D-B796-8B252026C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C2F3E-245D-6D5F-E337-6B7AD09A6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43FB9-3050-02B9-F47B-606C51DBC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2515-1222-C042-AC8C-1F4E4D9585F1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531F6-504E-36C9-268C-AAC5D14CF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BA157-AF35-3C12-75F5-76B281F22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8DE8-FE47-DD4C-972B-9E95904B5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0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DA86F-D74A-D160-9AB4-7792FAB6E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CEC07-468D-44C4-6D84-754F64937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F4BA1-2BF1-8785-88B5-4A2D385A9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C6232-6F2B-DE49-7EA0-4E8734DA3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2515-1222-C042-AC8C-1F4E4D9585F1}" type="datetimeFigureOut">
              <a:rPr lang="en-US" smtClean="0"/>
              <a:t>1/3/24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695E3-FB0B-F28E-C506-EF3D54FF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26D4E-60F4-A331-5CCD-D96C0049D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8DE8-FE47-DD4C-972B-9E95904B5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3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F9500-DC65-DA1F-E172-61FDF96C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9AA85-571B-64BE-7258-98CD94FC1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8AAAF-01F6-6CC3-E197-A9AB543FF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B73A5-33CC-3D12-E653-9737FC74E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A16F3E-B3B3-7DDC-3243-D709C5FEB4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F2ED1C-DCB6-4F2A-24AA-BEC7ACE0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2515-1222-C042-AC8C-1F4E4D9585F1}" type="datetimeFigureOut">
              <a:rPr lang="en-US" smtClean="0"/>
              <a:t>1/3/24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BFDFC2-AF13-6809-A848-648C018D5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C25AD9-21D8-88C5-4B04-DC570D26B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8DE8-FE47-DD4C-972B-9E95904B5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5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A4EA-1730-599C-0883-B79C12B9D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0B4746-9183-86DF-604A-D78C0878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2515-1222-C042-AC8C-1F4E4D9585F1}" type="datetimeFigureOut">
              <a:rPr lang="en-US" smtClean="0"/>
              <a:t>1/3/24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AD044F-FA37-9504-E713-1C096773F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70AE5-C29E-A775-84B8-8B189ED78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8DE8-FE47-DD4C-972B-9E95904B5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4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AE1535-D5DC-99B1-6953-16CEA7421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2515-1222-C042-AC8C-1F4E4D9585F1}" type="datetimeFigureOut">
              <a:rPr lang="en-US" smtClean="0"/>
              <a:t>1/3/24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2101A5-59E3-AC28-AA2B-DFDAC102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796CE-FF83-C257-0BA2-533D25660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8DE8-FE47-DD4C-972B-9E95904B5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8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CC5E-5D91-C602-1EAE-9A3D266F9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D1317-2F96-4CCE-EBFF-19A4331C3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D6333-6F95-66E3-2D27-DD2D2FD51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93239-D801-AF10-828D-C22BD0753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2515-1222-C042-AC8C-1F4E4D9585F1}" type="datetimeFigureOut">
              <a:rPr lang="en-US" smtClean="0"/>
              <a:t>1/3/24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0F0A4-CFA6-2988-B150-CFB70AEA8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321D1-F471-D26B-4020-D78228E5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8DE8-FE47-DD4C-972B-9E95904B5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2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3274B-7263-0FE3-7BAB-283CB1ED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32DD9F-B503-A923-0745-C487CD824F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FBB51-8FAB-5210-AA71-8CA783205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4C44C-E664-2907-72A4-EA64AAC1B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2515-1222-C042-AC8C-1F4E4D9585F1}" type="datetimeFigureOut">
              <a:rPr lang="en-US" smtClean="0"/>
              <a:t>1/3/24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8376D5-3ECF-8670-F959-43657588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80726-76A6-7440-B569-17ABC5DAB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8DE8-FE47-DD4C-972B-9E95904B5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0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A2A5F9-E4F5-9225-0E3B-8413FE09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D94FF-8609-B3B9-9280-2C5F685B8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55988-7B9F-52D6-F8EA-A25A6F836B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42515-1222-C042-AC8C-1F4E4D9585F1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34AE2-5DD5-E57A-72DA-2DA1EEFB7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4DFCD-3854-2078-7B0D-95724EA0B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98DE8-FE47-DD4C-972B-9E95904B5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1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4035-0B4E-D4F2-02B1-756289E16A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2138B-1656-8C0F-4178-6337A494AF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6E784-F3E7-B79D-E039-A944B8F3F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AB0782-F450-5266-7C69-01E59C044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71544B-A00D-762D-5E2F-4C9E95132AF9}"/>
              </a:ext>
            </a:extLst>
          </p:cNvPr>
          <p:cNvSpPr txBox="1"/>
          <p:nvPr/>
        </p:nvSpPr>
        <p:spPr>
          <a:xfrm>
            <a:off x="350729" y="413359"/>
            <a:ext cx="10684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xa Light" panose="02000000000000000000" pitchFamily="2" charset="0"/>
                <a:ea typeface="+mn-ea"/>
                <a:cs typeface="+mn-cs"/>
              </a:rPr>
              <a:t>Acts 2</a:t>
            </a:r>
            <a:r>
              <a:rPr lang="en-US" sz="4400" dirty="0">
                <a:solidFill>
                  <a:prstClr val="white"/>
                </a:solidFill>
                <a:latin typeface="Nexa Light" panose="02000000000000000000" pitchFamily="2" charset="0"/>
              </a:rPr>
              <a:t>1-24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xa Light" panose="02000000000000000000" pitchFamily="2" charset="0"/>
                <a:ea typeface="+mn-ea"/>
                <a:cs typeface="+mn-cs"/>
              </a:rPr>
              <a:t>: Context &amp; Structure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2BF3B1-4115-46F8-2CC6-F6546B4050EB}"/>
              </a:ext>
            </a:extLst>
          </p:cNvPr>
          <p:cNvSpPr txBox="1"/>
          <p:nvPr/>
        </p:nvSpPr>
        <p:spPr>
          <a:xfrm>
            <a:off x="350729" y="1230228"/>
            <a:ext cx="10935222" cy="646331"/>
          </a:xfrm>
          <a:prstGeom prst="rect">
            <a:avLst/>
          </a:prstGeom>
          <a:solidFill>
            <a:srgbClr val="FAD4A8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5400000" sx="1000" sy="1000" algn="ctr" rotWithShape="0">
                    <a:srgbClr val="000000"/>
                  </a:outerShdw>
                </a:effectLst>
                <a:uLnTx/>
                <a:uFillTx/>
                <a:latin typeface="Nexa Bold" panose="02000000000000000000" pitchFamily="2" charset="0"/>
                <a:ea typeface="+mn-ea"/>
                <a:cs typeface="+mn-cs"/>
              </a:rPr>
              <a:t>Outline Of Paul’s Movements: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A7E1C-E6EB-23DD-BE47-5A35799A018F}"/>
              </a:ext>
            </a:extLst>
          </p:cNvPr>
          <p:cNvSpPr txBox="1"/>
          <p:nvPr/>
        </p:nvSpPr>
        <p:spPr>
          <a:xfrm>
            <a:off x="350729" y="2102104"/>
            <a:ext cx="11160690" cy="7694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200" dirty="0">
                <a:solidFill>
                  <a:prstClr val="white"/>
                </a:solidFill>
                <a:latin typeface="Nexa Light" panose="02000000000000000000" pitchFamily="2" charset="0"/>
              </a:rPr>
              <a:t>1) Paul will be confronted by a Jewish mob (21:27-30)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C18EBD-FDAD-0683-E19F-87BAD5A29B30}"/>
              </a:ext>
            </a:extLst>
          </p:cNvPr>
          <p:cNvSpPr txBox="1"/>
          <p:nvPr/>
        </p:nvSpPr>
        <p:spPr>
          <a:xfrm>
            <a:off x="350729" y="3044279"/>
            <a:ext cx="11160690" cy="7694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200" dirty="0">
                <a:solidFill>
                  <a:prstClr val="white"/>
                </a:solidFill>
                <a:latin typeface="Nexa Light" panose="02000000000000000000" pitchFamily="2" charset="0"/>
              </a:rPr>
              <a:t>2) the Romans take Paul into Roman custody (21:37-40)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E405D4-7733-7BA3-BEF2-B308A13B609C}"/>
              </a:ext>
            </a:extLst>
          </p:cNvPr>
          <p:cNvSpPr txBox="1"/>
          <p:nvPr/>
        </p:nvSpPr>
        <p:spPr>
          <a:xfrm>
            <a:off x="350729" y="3941632"/>
            <a:ext cx="11160690" cy="7694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200" dirty="0">
                <a:solidFill>
                  <a:prstClr val="white"/>
                </a:solidFill>
                <a:latin typeface="Nexa Light" panose="02000000000000000000" pitchFamily="2" charset="0"/>
              </a:rPr>
              <a:t>3) Paul to be tried by the Jewish Council (22:30; 23:1-22)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EAB783-F556-73BA-53C3-FA2F79F8E99C}"/>
              </a:ext>
            </a:extLst>
          </p:cNvPr>
          <p:cNvSpPr txBox="1"/>
          <p:nvPr/>
        </p:nvSpPr>
        <p:spPr>
          <a:xfrm>
            <a:off x="350729" y="4858331"/>
            <a:ext cx="11160690" cy="15081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200" dirty="0">
                <a:solidFill>
                  <a:prstClr val="white"/>
                </a:solidFill>
                <a:latin typeface="Nexa Light" panose="02000000000000000000" pitchFamily="2" charset="0"/>
              </a:rPr>
              <a:t>4) The Romans bring the Counsel &amp; Paul before Roman Governor Felix (Acts 24) </a:t>
            </a:r>
          </a:p>
        </p:txBody>
      </p:sp>
    </p:spTree>
    <p:extLst>
      <p:ext uri="{BB962C8B-B14F-4D97-AF65-F5344CB8AC3E}">
        <p14:creationId xmlns:p14="http://schemas.microsoft.com/office/powerpoint/2010/main" val="39417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AB0782-F450-5266-7C69-01E59C044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71544B-A00D-762D-5E2F-4C9E95132AF9}"/>
              </a:ext>
            </a:extLst>
          </p:cNvPr>
          <p:cNvSpPr txBox="1"/>
          <p:nvPr/>
        </p:nvSpPr>
        <p:spPr>
          <a:xfrm>
            <a:off x="350729" y="413359"/>
            <a:ext cx="10684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xa Light" panose="02000000000000000000" pitchFamily="2" charset="0"/>
                <a:ea typeface="+mn-ea"/>
                <a:cs typeface="+mn-cs"/>
              </a:rPr>
              <a:t>Acts 25</a:t>
            </a:r>
            <a:r>
              <a:rPr lang="en-US" sz="4400" dirty="0">
                <a:solidFill>
                  <a:prstClr val="white"/>
                </a:solidFill>
                <a:latin typeface="Nexa Light" panose="02000000000000000000" pitchFamily="2" charset="0"/>
              </a:rPr>
              <a:t>-28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xa Light" panose="02000000000000000000" pitchFamily="2" charset="0"/>
                <a:ea typeface="+mn-ea"/>
                <a:cs typeface="+mn-cs"/>
              </a:rPr>
              <a:t>: Context &amp; Structure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2BF3B1-4115-46F8-2CC6-F6546B4050EB}"/>
              </a:ext>
            </a:extLst>
          </p:cNvPr>
          <p:cNvSpPr txBox="1"/>
          <p:nvPr/>
        </p:nvSpPr>
        <p:spPr>
          <a:xfrm>
            <a:off x="350729" y="1230228"/>
            <a:ext cx="10935222" cy="646331"/>
          </a:xfrm>
          <a:prstGeom prst="rect">
            <a:avLst/>
          </a:prstGeom>
          <a:solidFill>
            <a:srgbClr val="FAD4A8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5400000" sx="1000" sy="1000" algn="ctr" rotWithShape="0">
                    <a:srgbClr val="000000"/>
                  </a:outerShdw>
                </a:effectLst>
                <a:uLnTx/>
                <a:uFillTx/>
                <a:latin typeface="Nexa Bold" panose="02000000000000000000" pitchFamily="2" charset="0"/>
                <a:ea typeface="+mn-ea"/>
                <a:cs typeface="+mn-cs"/>
              </a:rPr>
              <a:t>Outline Of Paul’s Movements: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A7E1C-E6EB-23DD-BE47-5A35799A018F}"/>
              </a:ext>
            </a:extLst>
          </p:cNvPr>
          <p:cNvSpPr txBox="1"/>
          <p:nvPr/>
        </p:nvSpPr>
        <p:spPr>
          <a:xfrm>
            <a:off x="350729" y="2102104"/>
            <a:ext cx="11298476" cy="6848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800" dirty="0">
                <a:solidFill>
                  <a:prstClr val="white"/>
                </a:solidFill>
                <a:latin typeface="Nexa Light" panose="02000000000000000000" pitchFamily="2" charset="0"/>
              </a:rPr>
              <a:t>5) Paul’s case will be heard by Festus the new governor (Acts 25)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C18EBD-FDAD-0683-E19F-87BAD5A29B30}"/>
              </a:ext>
            </a:extLst>
          </p:cNvPr>
          <p:cNvSpPr txBox="1"/>
          <p:nvPr/>
        </p:nvSpPr>
        <p:spPr>
          <a:xfrm>
            <a:off x="350729" y="3044279"/>
            <a:ext cx="11160690" cy="6848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800" dirty="0">
                <a:solidFill>
                  <a:prstClr val="white"/>
                </a:solidFill>
                <a:latin typeface="Nexa Light" panose="02000000000000000000" pitchFamily="2" charset="0"/>
              </a:rPr>
              <a:t>6) Paul appeals for Caesar to render a judgment (Acts 25:11)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E405D4-7733-7BA3-BEF2-B308A13B609C}"/>
              </a:ext>
            </a:extLst>
          </p:cNvPr>
          <p:cNvSpPr txBox="1"/>
          <p:nvPr/>
        </p:nvSpPr>
        <p:spPr>
          <a:xfrm>
            <a:off x="350729" y="3941632"/>
            <a:ext cx="11160690" cy="6848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800" dirty="0">
                <a:solidFill>
                  <a:prstClr val="white"/>
                </a:solidFill>
                <a:latin typeface="Nexa Light" panose="02000000000000000000" pitchFamily="2" charset="0"/>
              </a:rPr>
              <a:t>7) Paul is “tired” by King Agrippa (Acts 26)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EAB783-F556-73BA-53C3-FA2F79F8E99C}"/>
              </a:ext>
            </a:extLst>
          </p:cNvPr>
          <p:cNvSpPr txBox="1"/>
          <p:nvPr/>
        </p:nvSpPr>
        <p:spPr>
          <a:xfrm>
            <a:off x="350729" y="4858331"/>
            <a:ext cx="11160690" cy="6848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800" dirty="0">
                <a:solidFill>
                  <a:prstClr val="white"/>
                </a:solidFill>
                <a:latin typeface="Nexa Light" panose="02000000000000000000" pitchFamily="2" charset="0"/>
              </a:rPr>
              <a:t>8) Paul is shipped to Rome to await trial (Acts 27-28) </a:t>
            </a:r>
          </a:p>
        </p:txBody>
      </p:sp>
    </p:spTree>
    <p:extLst>
      <p:ext uri="{BB962C8B-B14F-4D97-AF65-F5344CB8AC3E}">
        <p14:creationId xmlns:p14="http://schemas.microsoft.com/office/powerpoint/2010/main" val="207652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AB0782-F450-5266-7C69-01E59C044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71544B-A00D-762D-5E2F-4C9E95132AF9}"/>
              </a:ext>
            </a:extLst>
          </p:cNvPr>
          <p:cNvSpPr txBox="1"/>
          <p:nvPr/>
        </p:nvSpPr>
        <p:spPr>
          <a:xfrm>
            <a:off x="350729" y="413359"/>
            <a:ext cx="10684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xa Light" panose="02000000000000000000" pitchFamily="2" charset="0"/>
                <a:ea typeface="+mn-ea"/>
                <a:cs typeface="+mn-cs"/>
              </a:rPr>
              <a:t>Acts 21-24: Paul’s Journey To Rome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2BF3B1-4115-46F8-2CC6-F6546B4050EB}"/>
              </a:ext>
            </a:extLst>
          </p:cNvPr>
          <p:cNvSpPr txBox="1"/>
          <p:nvPr/>
        </p:nvSpPr>
        <p:spPr>
          <a:xfrm>
            <a:off x="350729" y="1230228"/>
            <a:ext cx="10935222" cy="646331"/>
          </a:xfrm>
          <a:prstGeom prst="rect">
            <a:avLst/>
          </a:prstGeom>
          <a:solidFill>
            <a:srgbClr val="FAD4A8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5400000" sx="1000" sy="1000" algn="ctr" rotWithShape="0">
                    <a:srgbClr val="000000"/>
                  </a:outerShdw>
                </a:effectLst>
                <a:uLnTx/>
                <a:uFillTx/>
                <a:latin typeface="Nexa Bold" panose="02000000000000000000" pitchFamily="2" charset="0"/>
                <a:ea typeface="+mn-ea"/>
                <a:cs typeface="+mn-cs"/>
              </a:rPr>
              <a:t>Application From Paul’s </a:t>
            </a:r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5400000" sx="1000" sy="1000" algn="ctr" rotWithShape="0">
                    <a:srgbClr val="000000"/>
                  </a:outerShdw>
                </a:effectLst>
                <a:latin typeface="Nexa Bold" panose="02000000000000000000" pitchFamily="2" charset="0"/>
              </a:rPr>
              <a:t>Cruise To Rome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5400000" sx="1000" sy="1000" algn="ctr" rotWithShape="0">
                    <a:srgbClr val="000000"/>
                  </a:outerShdw>
                </a:effectLst>
                <a:uLnTx/>
                <a:uFillTx/>
                <a:latin typeface="Nexa Bold" panose="020000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A5EC91-28DA-8D3E-DB18-094E1C186905}"/>
              </a:ext>
            </a:extLst>
          </p:cNvPr>
          <p:cNvSpPr txBox="1"/>
          <p:nvPr/>
        </p:nvSpPr>
        <p:spPr>
          <a:xfrm>
            <a:off x="536724" y="2721744"/>
            <a:ext cx="11118546" cy="1938992"/>
          </a:xfrm>
          <a:prstGeom prst="rect">
            <a:avLst/>
          </a:prstGeom>
          <a:solidFill>
            <a:srgbClr val="91401E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prstClr val="white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“24 While Paul was saying this in his defense, Festus *said in a loud voice, “Paul, you are out of your mind! Your great learning is driving you mad.”25 But Paul *said, “I am not out of my mind, most excellent Festus, but I utter words of sober truth.” </a:t>
            </a:r>
          </a:p>
          <a:p>
            <a:pPr algn="r"/>
            <a:r>
              <a:rPr lang="en-US" sz="2400" dirty="0">
                <a:solidFill>
                  <a:prstClr val="white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Acts 26:24-25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  <a:uLnTx/>
              <a:uFillTx/>
              <a:latin typeface="Nexa Light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866965-E062-D2DF-43BE-67C9BADC92A7}"/>
              </a:ext>
            </a:extLst>
          </p:cNvPr>
          <p:cNvSpPr txBox="1"/>
          <p:nvPr/>
        </p:nvSpPr>
        <p:spPr>
          <a:xfrm>
            <a:off x="536724" y="2006764"/>
            <a:ext cx="11407623" cy="584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prstClr val="white"/>
                </a:solidFill>
                <a:latin typeface="Nexa Light" panose="02000000000000000000" pitchFamily="2" charset="0"/>
              </a:rPr>
              <a:t>1) Do We Seem A Bit Crazy or Simply Mainstream?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AA21B3-1522-FE3F-9E6E-70A53687F0CE}"/>
              </a:ext>
            </a:extLst>
          </p:cNvPr>
          <p:cNvSpPr txBox="1"/>
          <p:nvPr/>
        </p:nvSpPr>
        <p:spPr>
          <a:xfrm>
            <a:off x="536724" y="2693732"/>
            <a:ext cx="11118546" cy="1938992"/>
          </a:xfrm>
          <a:prstGeom prst="rect">
            <a:avLst/>
          </a:prstGeom>
          <a:solidFill>
            <a:srgbClr val="91401E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prstClr val="white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“3 In the past you wasted too much time doing what nonbelievers enjoy. You were guilty of sexual sins, evil desires, drunkenness, wild and drunken parties, and hateful idol worship. 4 Nonbelievers think it is strange that you do not do the many wild and wasteful things they do, so they insult you.” </a:t>
            </a:r>
          </a:p>
          <a:p>
            <a:pPr algn="r"/>
            <a:r>
              <a:rPr lang="en-US" sz="2400" noProof="0" dirty="0">
                <a:solidFill>
                  <a:prstClr val="white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1 Peter 4:3-4 (NCV)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  <a:uLnTx/>
              <a:uFillTx/>
              <a:latin typeface="Nexa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8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AB0782-F450-5266-7C69-01E59C044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71544B-A00D-762D-5E2F-4C9E95132AF9}"/>
              </a:ext>
            </a:extLst>
          </p:cNvPr>
          <p:cNvSpPr txBox="1"/>
          <p:nvPr/>
        </p:nvSpPr>
        <p:spPr>
          <a:xfrm>
            <a:off x="350729" y="413359"/>
            <a:ext cx="10684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xa Light" panose="02000000000000000000" pitchFamily="2" charset="0"/>
                <a:ea typeface="+mn-ea"/>
                <a:cs typeface="+mn-cs"/>
              </a:rPr>
              <a:t>Acts 21-24: Paul’s Journey To Rome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2BF3B1-4115-46F8-2CC6-F6546B4050EB}"/>
              </a:ext>
            </a:extLst>
          </p:cNvPr>
          <p:cNvSpPr txBox="1"/>
          <p:nvPr/>
        </p:nvSpPr>
        <p:spPr>
          <a:xfrm>
            <a:off x="350729" y="1230228"/>
            <a:ext cx="10935222" cy="646331"/>
          </a:xfrm>
          <a:prstGeom prst="rect">
            <a:avLst/>
          </a:prstGeom>
          <a:solidFill>
            <a:srgbClr val="FAD4A8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5400000" sx="1000" sy="1000" algn="ctr" rotWithShape="0">
                    <a:srgbClr val="000000"/>
                  </a:outerShdw>
                </a:effectLst>
                <a:uLnTx/>
                <a:uFillTx/>
                <a:latin typeface="Nexa Bold" panose="02000000000000000000" pitchFamily="2" charset="0"/>
                <a:ea typeface="+mn-ea"/>
                <a:cs typeface="+mn-cs"/>
              </a:rPr>
              <a:t>Application From Paul’s </a:t>
            </a:r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5400000" sx="1000" sy="1000" algn="ctr" rotWithShape="0">
                    <a:srgbClr val="000000"/>
                  </a:outerShdw>
                </a:effectLst>
                <a:latin typeface="Nexa Bold" panose="02000000000000000000" pitchFamily="2" charset="0"/>
              </a:rPr>
              <a:t>Cruise To Rome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5400000" sx="1000" sy="1000" algn="ctr" rotWithShape="0">
                    <a:srgbClr val="000000"/>
                  </a:outerShdw>
                </a:effectLst>
                <a:uLnTx/>
                <a:uFillTx/>
                <a:latin typeface="Nexa Bold" panose="020000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A5EC91-28DA-8D3E-DB18-094E1C186905}"/>
              </a:ext>
            </a:extLst>
          </p:cNvPr>
          <p:cNvSpPr txBox="1"/>
          <p:nvPr/>
        </p:nvSpPr>
        <p:spPr>
          <a:xfrm>
            <a:off x="536724" y="4149874"/>
            <a:ext cx="11118546" cy="1200329"/>
          </a:xfrm>
          <a:prstGeom prst="rect">
            <a:avLst/>
          </a:prstGeom>
          <a:solidFill>
            <a:srgbClr val="91401E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prstClr val="white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“If the sense is “almost,” Agrippa’s reply is especially sorry. Of course, almost being a Christian means that you almost have eternal life and will almost be delivered from the judgment of hell; but almost isn’t enough .”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F9B8D2-6CE7-06D0-1960-67117ADC9878}"/>
              </a:ext>
            </a:extLst>
          </p:cNvPr>
          <p:cNvSpPr txBox="1"/>
          <p:nvPr/>
        </p:nvSpPr>
        <p:spPr>
          <a:xfrm>
            <a:off x="536724" y="2720829"/>
            <a:ext cx="11407623" cy="584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prstClr val="white"/>
                </a:solidFill>
                <a:latin typeface="Nexa Light" panose="02000000000000000000" pitchFamily="2" charset="0"/>
              </a:rPr>
              <a:t>1) The Gospel Will Be Received Differently…Keep going!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FE9B5B-2CD4-3E56-5CC2-C5652C41D5E1}"/>
              </a:ext>
            </a:extLst>
          </p:cNvPr>
          <p:cNvSpPr txBox="1"/>
          <p:nvPr/>
        </p:nvSpPr>
        <p:spPr>
          <a:xfrm>
            <a:off x="536724" y="3374173"/>
            <a:ext cx="11407623" cy="584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prstClr val="white"/>
                </a:solidFill>
                <a:latin typeface="Nexa Light" panose="02000000000000000000" pitchFamily="2" charset="0"/>
              </a:rPr>
              <a:t>2) Almost Persuaded = Almost Saved…It's Not Enough!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B6CA47-A300-211A-02A1-DB2E865D469A}"/>
              </a:ext>
            </a:extLst>
          </p:cNvPr>
          <p:cNvSpPr txBox="1"/>
          <p:nvPr/>
        </p:nvSpPr>
        <p:spPr>
          <a:xfrm>
            <a:off x="150312" y="2044944"/>
            <a:ext cx="6413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exa Bold" panose="02000000000000000000" pitchFamily="2" charset="0"/>
              </a:rPr>
              <a:t>2 Points From “Almost Persuaded” </a:t>
            </a:r>
          </a:p>
        </p:txBody>
      </p:sp>
    </p:spTree>
    <p:extLst>
      <p:ext uri="{BB962C8B-B14F-4D97-AF65-F5344CB8AC3E}">
        <p14:creationId xmlns:p14="http://schemas.microsoft.com/office/powerpoint/2010/main" val="17686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AB0782-F450-5266-7C69-01E59C044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71544B-A00D-762D-5E2F-4C9E95132AF9}"/>
              </a:ext>
            </a:extLst>
          </p:cNvPr>
          <p:cNvSpPr txBox="1"/>
          <p:nvPr/>
        </p:nvSpPr>
        <p:spPr>
          <a:xfrm>
            <a:off x="350729" y="413359"/>
            <a:ext cx="10684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xa Light" panose="02000000000000000000" pitchFamily="2" charset="0"/>
                <a:ea typeface="+mn-ea"/>
                <a:cs typeface="+mn-cs"/>
              </a:rPr>
              <a:t>Acts 21-24: Paul’s Journey To Rome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2BF3B1-4115-46F8-2CC6-F6546B4050EB}"/>
              </a:ext>
            </a:extLst>
          </p:cNvPr>
          <p:cNvSpPr txBox="1"/>
          <p:nvPr/>
        </p:nvSpPr>
        <p:spPr>
          <a:xfrm>
            <a:off x="350729" y="1230228"/>
            <a:ext cx="10935222" cy="646331"/>
          </a:xfrm>
          <a:prstGeom prst="rect">
            <a:avLst/>
          </a:prstGeom>
          <a:solidFill>
            <a:srgbClr val="FAD4A8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5400000" sx="1000" sy="1000" algn="ctr" rotWithShape="0">
                    <a:srgbClr val="000000"/>
                  </a:outerShdw>
                </a:effectLst>
                <a:uLnTx/>
                <a:uFillTx/>
                <a:latin typeface="Nexa Bold" panose="02000000000000000000" pitchFamily="2" charset="0"/>
                <a:ea typeface="+mn-ea"/>
                <a:cs typeface="+mn-cs"/>
              </a:rPr>
              <a:t>Application From Paul’s </a:t>
            </a:r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5400000" sx="1000" sy="1000" algn="ctr" rotWithShape="0">
                    <a:srgbClr val="000000"/>
                  </a:outerShdw>
                </a:effectLst>
                <a:latin typeface="Nexa Bold" panose="02000000000000000000" pitchFamily="2" charset="0"/>
              </a:rPr>
              <a:t>Cruise To Rome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5400000" sx="1000" sy="1000" algn="ctr" rotWithShape="0">
                    <a:srgbClr val="000000"/>
                  </a:outerShdw>
                </a:effectLst>
                <a:uLnTx/>
                <a:uFillTx/>
                <a:latin typeface="Nexa Bold" panose="020000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A5EC91-28DA-8D3E-DB18-094E1C186905}"/>
              </a:ext>
            </a:extLst>
          </p:cNvPr>
          <p:cNvSpPr txBox="1"/>
          <p:nvPr/>
        </p:nvSpPr>
        <p:spPr>
          <a:xfrm>
            <a:off x="536727" y="3811671"/>
            <a:ext cx="11118546" cy="2677656"/>
          </a:xfrm>
          <a:prstGeom prst="rect">
            <a:avLst/>
          </a:prstGeom>
          <a:solidFill>
            <a:srgbClr val="91401E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prstClr val="white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“Do nothing from selfish ambition or conceit, but in humility count others more significant than yourselves. 4 Let each of you look not only to his own interests, but also to the interests of others. 5 Have this mind among yourselves, which is yours in Christ Jesus, 6 who, though he was in the form of God, did not count equality with God a thing to be grasped, 7 but emptied himself, by taking the form of a servant, being born in the likeness of men.” </a:t>
            </a:r>
          </a:p>
          <a:p>
            <a:pPr algn="r"/>
            <a:r>
              <a:rPr lang="en-US" sz="2400" dirty="0">
                <a:solidFill>
                  <a:prstClr val="white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Philippians 2:3-7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F9B8D2-6CE7-06D0-1960-67117ADC9878}"/>
              </a:ext>
            </a:extLst>
          </p:cNvPr>
          <p:cNvSpPr txBox="1"/>
          <p:nvPr/>
        </p:nvSpPr>
        <p:spPr>
          <a:xfrm>
            <a:off x="350729" y="2136054"/>
            <a:ext cx="11407623" cy="584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prstClr val="white"/>
                </a:solidFill>
                <a:latin typeface="Nexa Light" panose="02000000000000000000" pitchFamily="2" charset="0"/>
              </a:rPr>
              <a:t>3) Paul Imitated Christ’s Selfless Love In Stressful Times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AF2F9E-B947-5021-3579-3FC378FB6928}"/>
              </a:ext>
            </a:extLst>
          </p:cNvPr>
          <p:cNvSpPr txBox="1"/>
          <p:nvPr/>
        </p:nvSpPr>
        <p:spPr>
          <a:xfrm>
            <a:off x="1340285" y="3004506"/>
            <a:ext cx="345718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Nexa Bold" panose="02000000000000000000" pitchFamily="2" charset="0"/>
              </a:rPr>
              <a:t>Acts 27:33-38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C4AB70-1560-4399-114C-F7349736294A}"/>
              </a:ext>
            </a:extLst>
          </p:cNvPr>
          <p:cNvSpPr txBox="1"/>
          <p:nvPr/>
        </p:nvSpPr>
        <p:spPr>
          <a:xfrm>
            <a:off x="5037550" y="2995688"/>
            <a:ext cx="345718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Nexa Bold" panose="02000000000000000000" pitchFamily="2" charset="0"/>
              </a:rPr>
              <a:t>Acts 28:7-9</a:t>
            </a:r>
          </a:p>
        </p:txBody>
      </p:sp>
    </p:spTree>
    <p:extLst>
      <p:ext uri="{BB962C8B-B14F-4D97-AF65-F5344CB8AC3E}">
        <p14:creationId xmlns:p14="http://schemas.microsoft.com/office/powerpoint/2010/main" val="914921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512</Words>
  <Application>Microsoft Macintosh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Nexa Bold</vt:lpstr>
      <vt:lpstr>Nexa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Carson Crow</dc:creator>
  <cp:lastModifiedBy>Carson Crow</cp:lastModifiedBy>
  <cp:revision>3</cp:revision>
  <dcterms:created xsi:type="dcterms:W3CDTF">2024-01-03T15:00:59Z</dcterms:created>
  <dcterms:modified xsi:type="dcterms:W3CDTF">2024-01-03T15:22:00Z</dcterms:modified>
</cp:coreProperties>
</file>