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2" r:id="rId4"/>
    <p:sldId id="261" r:id="rId5"/>
    <p:sldId id="260"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B6E4-7E5E-07CA-A5B5-F49870273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A3B3D7-D35D-7389-854C-F5E9EC2F0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534359-FAB0-3631-269A-688790425608}"/>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5" name="Footer Placeholder 4">
            <a:extLst>
              <a:ext uri="{FF2B5EF4-FFF2-40B4-BE49-F238E27FC236}">
                <a16:creationId xmlns:a16="http://schemas.microsoft.com/office/drawing/2014/main" id="{4BB77E61-AD0E-1E56-14BE-F36BF9AF6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EAF45-B53E-A4D4-300F-A0F92D16A5DF}"/>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394177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CAA8-20EA-E47F-FF50-80C73159D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2BEEB2-7342-1404-6E90-DAFDE12D03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CDB92-86F0-0937-B938-7D91563D10ED}"/>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5" name="Footer Placeholder 4">
            <a:extLst>
              <a:ext uri="{FF2B5EF4-FFF2-40B4-BE49-F238E27FC236}">
                <a16:creationId xmlns:a16="http://schemas.microsoft.com/office/drawing/2014/main" id="{FAF4B041-9521-F7CF-F1C9-94C64157F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82F0E-EB37-0DD4-1904-BCA5032F5CE5}"/>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161046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E00CB0-922D-538D-EF6D-E311FDFE5A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BDEF1-5D32-DBDD-FBD9-DB51DF21CA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275B2-C2E5-B45D-0049-6433BF2E8A5C}"/>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5" name="Footer Placeholder 4">
            <a:extLst>
              <a:ext uri="{FF2B5EF4-FFF2-40B4-BE49-F238E27FC236}">
                <a16:creationId xmlns:a16="http://schemas.microsoft.com/office/drawing/2014/main" id="{7F307439-E7CD-CFAC-1EC5-5C79BAC66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75998-6582-5271-AFAA-712143F364B1}"/>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13095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6CD5-A2C0-D904-8A70-1BD52567D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9E8F4-7C2E-E972-98F7-9F324898F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2ACAF-3EAE-C519-C5CD-71FCD11E21C2}"/>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5" name="Footer Placeholder 4">
            <a:extLst>
              <a:ext uri="{FF2B5EF4-FFF2-40B4-BE49-F238E27FC236}">
                <a16:creationId xmlns:a16="http://schemas.microsoft.com/office/drawing/2014/main" id="{F9873A44-F244-5130-3425-163807411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5C982-FF2D-ADEC-4403-5F44605F72DE}"/>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15724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8D01-C500-1790-F30A-5AEE777B6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EE64FD-F444-85BF-34B9-1B57D6730D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106442-B90D-F887-A281-210623DD4115}"/>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5" name="Footer Placeholder 4">
            <a:extLst>
              <a:ext uri="{FF2B5EF4-FFF2-40B4-BE49-F238E27FC236}">
                <a16:creationId xmlns:a16="http://schemas.microsoft.com/office/drawing/2014/main" id="{F341B9DB-2C70-B24F-ED04-2E6C53525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45A96-3F5D-6909-F063-CCC4A7A5FDF9}"/>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19883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354A-ED06-47AA-05F3-E02C6C63CF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48C9C2-92AC-F2C2-20A9-35E7591E48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431464-4579-FE79-F959-B88121D94A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A66B0F-CD7D-5413-CD16-612231F88C1B}"/>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6" name="Footer Placeholder 5">
            <a:extLst>
              <a:ext uri="{FF2B5EF4-FFF2-40B4-BE49-F238E27FC236}">
                <a16:creationId xmlns:a16="http://schemas.microsoft.com/office/drawing/2014/main" id="{3D2D8462-A0F1-3D07-F8FB-0FB9CED90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D2F8E-C0B5-6E11-4381-E41000BADD86}"/>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143402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BAE5-3619-F45E-F139-47E44232E2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527A8-6BF5-4AD9-0BCE-5FA4D8D7F3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1F3574-4C66-4CFB-047C-0279D69F87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5DB201-FB5D-F30A-7B84-4071DDD22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B5546-1D3A-D509-CB0F-1267B0628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9783D-2837-95D6-840C-E0A72AC2A431}"/>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8" name="Footer Placeholder 7">
            <a:extLst>
              <a:ext uri="{FF2B5EF4-FFF2-40B4-BE49-F238E27FC236}">
                <a16:creationId xmlns:a16="http://schemas.microsoft.com/office/drawing/2014/main" id="{F944E1E4-840C-9DC9-3B0A-42C6308E06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4A0EEA-7D3B-EC3D-4A54-60FEC62CE6AB}"/>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14280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240B-CA9C-17D3-5C6D-F7F1589AF7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6E0D90-8DB8-71CA-F6A7-4199F6914DBC}"/>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4" name="Footer Placeholder 3">
            <a:extLst>
              <a:ext uri="{FF2B5EF4-FFF2-40B4-BE49-F238E27FC236}">
                <a16:creationId xmlns:a16="http://schemas.microsoft.com/office/drawing/2014/main" id="{8F9FDA38-4597-2D04-3AD4-7D5F04C2AE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7C5767-96BC-2591-0109-4DC7C230ED6D}"/>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324482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94B9BE-2A34-9EB4-A306-D95E93311E8C}"/>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3" name="Footer Placeholder 2">
            <a:extLst>
              <a:ext uri="{FF2B5EF4-FFF2-40B4-BE49-F238E27FC236}">
                <a16:creationId xmlns:a16="http://schemas.microsoft.com/office/drawing/2014/main" id="{213DCC59-4B19-8316-24F6-1D5E5E75B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DB7DAB-F680-3E27-5AED-DF5895B84026}"/>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216988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7837-FE5B-0411-2D2B-0A80C8DBA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76DA1-1930-FD0F-C09C-1551706B0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29101C-8114-FED9-536C-F2725FEB8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B40E8-E576-A89D-48C6-93177E0219DF}"/>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6" name="Footer Placeholder 5">
            <a:extLst>
              <a:ext uri="{FF2B5EF4-FFF2-40B4-BE49-F238E27FC236}">
                <a16:creationId xmlns:a16="http://schemas.microsoft.com/office/drawing/2014/main" id="{1C9E3B3B-11D4-CB56-BF93-5BE5B0DD1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1DB1A-FEFC-79A8-5DB2-71C8B087C1B0}"/>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74354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E9C3-2BF5-0568-0AA0-112E508D5C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0F25B1-74B1-D75E-D192-8DD261BE3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3F1CCE-6B9B-2E0D-C8BC-955571D57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760D65-24C1-C30B-18ED-E193317B0D15}"/>
              </a:ext>
            </a:extLst>
          </p:cNvPr>
          <p:cNvSpPr>
            <a:spLocks noGrp="1"/>
          </p:cNvSpPr>
          <p:nvPr>
            <p:ph type="dt" sz="half" idx="10"/>
          </p:nvPr>
        </p:nvSpPr>
        <p:spPr/>
        <p:txBody>
          <a:bodyPr/>
          <a:lstStyle/>
          <a:p>
            <a:fld id="{BCC5BBB8-D689-AF42-83C7-B3E2C66A8B90}" type="datetimeFigureOut">
              <a:rPr lang="en-US" smtClean="0"/>
              <a:t>1/24/24</a:t>
            </a:fld>
            <a:endParaRPr lang="en-US"/>
          </a:p>
        </p:txBody>
      </p:sp>
      <p:sp>
        <p:nvSpPr>
          <p:cNvPr id="6" name="Footer Placeholder 5">
            <a:extLst>
              <a:ext uri="{FF2B5EF4-FFF2-40B4-BE49-F238E27FC236}">
                <a16:creationId xmlns:a16="http://schemas.microsoft.com/office/drawing/2014/main" id="{5A6D13E0-3B23-8781-DB3E-D7765A7D7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6D42E-ACF1-6528-EC99-8E0A7C915251}"/>
              </a:ext>
            </a:extLst>
          </p:cNvPr>
          <p:cNvSpPr>
            <a:spLocks noGrp="1"/>
          </p:cNvSpPr>
          <p:nvPr>
            <p:ph type="sldNum" sz="quarter" idx="12"/>
          </p:nvPr>
        </p:nvSpPr>
        <p:spPr/>
        <p:txBody>
          <a:bodyPr/>
          <a:lstStyle/>
          <a:p>
            <a:fld id="{B5CF54D5-F2A8-D748-BAA1-8097DC65191A}" type="slidenum">
              <a:rPr lang="en-US" smtClean="0"/>
              <a:t>‹#›</a:t>
            </a:fld>
            <a:endParaRPr lang="en-US"/>
          </a:p>
        </p:txBody>
      </p:sp>
    </p:spTree>
    <p:extLst>
      <p:ext uri="{BB962C8B-B14F-4D97-AF65-F5344CB8AC3E}">
        <p14:creationId xmlns:p14="http://schemas.microsoft.com/office/powerpoint/2010/main" val="86492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2E10FE-9220-A4FB-5997-C5DDAAD7F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1D2402-449B-2D1E-669C-817F59B51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699D5-B93A-5908-531A-A0652EA5A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5BBB8-D689-AF42-83C7-B3E2C66A8B90}" type="datetimeFigureOut">
              <a:rPr lang="en-US" smtClean="0"/>
              <a:t>1/24/24</a:t>
            </a:fld>
            <a:endParaRPr lang="en-US"/>
          </a:p>
        </p:txBody>
      </p:sp>
      <p:sp>
        <p:nvSpPr>
          <p:cNvPr id="5" name="Footer Placeholder 4">
            <a:extLst>
              <a:ext uri="{FF2B5EF4-FFF2-40B4-BE49-F238E27FC236}">
                <a16:creationId xmlns:a16="http://schemas.microsoft.com/office/drawing/2014/main" id="{02BE4389-3F06-8FD9-C47B-DEDC77C34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4477C-C44F-7482-25BA-D5AA9FE24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F54D5-F2A8-D748-BAA1-8097DC65191A}" type="slidenum">
              <a:rPr lang="en-US" smtClean="0"/>
              <a:t>‹#›</a:t>
            </a:fld>
            <a:endParaRPr lang="en-US"/>
          </a:p>
        </p:txBody>
      </p:sp>
    </p:spTree>
    <p:extLst>
      <p:ext uri="{BB962C8B-B14F-4D97-AF65-F5344CB8AC3E}">
        <p14:creationId xmlns:p14="http://schemas.microsoft.com/office/powerpoint/2010/main" val="380643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2BF-1FFA-D139-0F2C-91A3A00CFF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49892B-A30A-94B6-C010-D4E16B3364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E641D2-74BA-0BA7-3B11-530FDDC3D7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55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Mustard Seed &amp; Leaven” </a:t>
            </a:r>
          </a:p>
        </p:txBody>
      </p:sp>
      <p:sp>
        <p:nvSpPr>
          <p:cNvPr id="6" name="TextBox 5">
            <a:extLst>
              <a:ext uri="{FF2B5EF4-FFF2-40B4-BE49-F238E27FC236}">
                <a16:creationId xmlns:a16="http://schemas.microsoft.com/office/drawing/2014/main" id="{AB17C178-9E1A-A31F-A541-C63BB63E420E}"/>
              </a:ext>
            </a:extLst>
          </p:cNvPr>
          <p:cNvSpPr txBox="1"/>
          <p:nvPr/>
        </p:nvSpPr>
        <p:spPr>
          <a:xfrm>
            <a:off x="1050417" y="1322664"/>
            <a:ext cx="7805142" cy="584775"/>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200" b="1" dirty="0">
                <a:solidFill>
                  <a:schemeClr val="bg1"/>
                </a:solidFill>
                <a:effectLst>
                  <a:outerShdw blurRad="38100" dist="38100" dir="5400000" algn="ctr" rotWithShape="0">
                    <a:srgbClr val="000000">
                      <a:alpha val="99000"/>
                    </a:srgbClr>
                  </a:outerShdw>
                </a:effectLst>
                <a:latin typeface="Nexa Bold" panose="02000000000000000000" pitchFamily="2" charset="0"/>
              </a:rPr>
              <a:t>Break Down &amp; Application </a:t>
            </a:r>
          </a:p>
        </p:txBody>
      </p:sp>
      <p:sp>
        <p:nvSpPr>
          <p:cNvPr id="7" name="TextBox 6">
            <a:extLst>
              <a:ext uri="{FF2B5EF4-FFF2-40B4-BE49-F238E27FC236}">
                <a16:creationId xmlns:a16="http://schemas.microsoft.com/office/drawing/2014/main" id="{505BB2D8-D551-1EA7-648A-3BDAADF959BE}"/>
              </a:ext>
            </a:extLst>
          </p:cNvPr>
          <p:cNvSpPr txBox="1"/>
          <p:nvPr/>
        </p:nvSpPr>
        <p:spPr>
          <a:xfrm>
            <a:off x="1336988" y="3094218"/>
            <a:ext cx="9917081" cy="1815882"/>
          </a:xfrm>
          <a:prstGeom prst="rect">
            <a:avLst/>
          </a:prstGeom>
          <a:solidFill>
            <a:schemeClr val="tx1">
              <a:lumMod val="65000"/>
              <a:lumOff val="35000"/>
            </a:schemeClr>
          </a:solidFill>
        </p:spPr>
        <p:txBody>
          <a:bodyPr wrap="square" rtlCol="0">
            <a:spAutoFit/>
          </a:bodyPr>
          <a:lstStyle/>
          <a:p>
            <a:pPr algn="just"/>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“Both these parables are prophetic, and were intended to show, principally, how, from very small beginnings, the Gospel of Christ should pervade all the nations of the world, and fill them with righteousness and true holiness.” </a:t>
            </a:r>
          </a:p>
        </p:txBody>
      </p:sp>
      <p:sp>
        <p:nvSpPr>
          <p:cNvPr id="9" name="TextBox 8">
            <a:extLst>
              <a:ext uri="{FF2B5EF4-FFF2-40B4-BE49-F238E27FC236}">
                <a16:creationId xmlns:a16="http://schemas.microsoft.com/office/drawing/2014/main" id="{2D0031D2-E8F8-ADF8-70F3-C3A47456B1F9}"/>
              </a:ext>
            </a:extLst>
          </p:cNvPr>
          <p:cNvSpPr txBox="1"/>
          <p:nvPr/>
        </p:nvSpPr>
        <p:spPr>
          <a:xfrm>
            <a:off x="1050417" y="2186277"/>
            <a:ext cx="9988256" cy="646331"/>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600" dirty="0">
                <a:solidFill>
                  <a:schemeClr val="bg1"/>
                </a:solidFill>
                <a:effectLst>
                  <a:outerShdw sx="1000" sy="1000" algn="ctr" rotWithShape="0">
                    <a:schemeClr val="bg1"/>
                  </a:outerShdw>
                </a:effectLst>
                <a:latin typeface="Nexa Light" panose="02000000000000000000" pitchFamily="2" charset="0"/>
              </a:rPr>
              <a:t>Nothing Can Stop What God Wants To Grow! </a:t>
            </a:r>
          </a:p>
        </p:txBody>
      </p:sp>
    </p:spTree>
    <p:extLst>
      <p:ext uri="{BB962C8B-B14F-4D97-AF65-F5344CB8AC3E}">
        <p14:creationId xmlns:p14="http://schemas.microsoft.com/office/powerpoint/2010/main" val="2590761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Treasure &amp; A Pearl ” </a:t>
            </a:r>
          </a:p>
        </p:txBody>
      </p:sp>
      <p:sp>
        <p:nvSpPr>
          <p:cNvPr id="6" name="TextBox 5">
            <a:extLst>
              <a:ext uri="{FF2B5EF4-FFF2-40B4-BE49-F238E27FC236}">
                <a16:creationId xmlns:a16="http://schemas.microsoft.com/office/drawing/2014/main" id="{AB17C178-9E1A-A31F-A541-C63BB63E420E}"/>
              </a:ext>
            </a:extLst>
          </p:cNvPr>
          <p:cNvSpPr txBox="1"/>
          <p:nvPr/>
        </p:nvSpPr>
        <p:spPr>
          <a:xfrm>
            <a:off x="1050417" y="1322664"/>
            <a:ext cx="7805142" cy="584775"/>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200" b="1" dirty="0">
                <a:solidFill>
                  <a:schemeClr val="bg1"/>
                </a:solidFill>
                <a:effectLst>
                  <a:outerShdw blurRad="38100" dist="38100" dir="5400000" algn="ctr" rotWithShape="0">
                    <a:srgbClr val="000000">
                      <a:alpha val="99000"/>
                    </a:srgbClr>
                  </a:outerShdw>
                </a:effectLst>
                <a:latin typeface="Nexa Bold" panose="02000000000000000000" pitchFamily="2" charset="0"/>
              </a:rPr>
              <a:t>Break Down &amp; Application </a:t>
            </a:r>
          </a:p>
        </p:txBody>
      </p:sp>
      <p:sp>
        <p:nvSpPr>
          <p:cNvPr id="9" name="TextBox 8">
            <a:extLst>
              <a:ext uri="{FF2B5EF4-FFF2-40B4-BE49-F238E27FC236}">
                <a16:creationId xmlns:a16="http://schemas.microsoft.com/office/drawing/2014/main" id="{2D0031D2-E8F8-ADF8-70F3-C3A47456B1F9}"/>
              </a:ext>
            </a:extLst>
          </p:cNvPr>
          <p:cNvSpPr txBox="1"/>
          <p:nvPr/>
        </p:nvSpPr>
        <p:spPr>
          <a:xfrm>
            <a:off x="1050417" y="2186277"/>
            <a:ext cx="9988256" cy="646331"/>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600" dirty="0">
                <a:solidFill>
                  <a:schemeClr val="bg1"/>
                </a:solidFill>
                <a:effectLst>
                  <a:outerShdw sx="1000" sy="1000" algn="ctr" rotWithShape="0">
                    <a:schemeClr val="bg1"/>
                  </a:outerShdw>
                </a:effectLst>
                <a:latin typeface="Nexa Light" panose="02000000000000000000" pitchFamily="2" charset="0"/>
              </a:rPr>
              <a:t>Will We Pay The Cost Daily? </a:t>
            </a:r>
          </a:p>
        </p:txBody>
      </p:sp>
      <p:sp>
        <p:nvSpPr>
          <p:cNvPr id="8" name="TextBox 7">
            <a:extLst>
              <a:ext uri="{FF2B5EF4-FFF2-40B4-BE49-F238E27FC236}">
                <a16:creationId xmlns:a16="http://schemas.microsoft.com/office/drawing/2014/main" id="{0EC2C540-56A8-F028-B30B-08AB20A0C5F3}"/>
              </a:ext>
            </a:extLst>
          </p:cNvPr>
          <p:cNvSpPr txBox="1"/>
          <p:nvPr/>
        </p:nvSpPr>
        <p:spPr>
          <a:xfrm>
            <a:off x="1225354" y="3032663"/>
            <a:ext cx="10140352" cy="3108543"/>
          </a:xfrm>
          <a:prstGeom prst="rect">
            <a:avLst/>
          </a:prstGeom>
          <a:solidFill>
            <a:schemeClr val="tx1">
              <a:lumMod val="65000"/>
              <a:lumOff val="35000"/>
            </a:schemeClr>
          </a:solidFill>
        </p:spPr>
        <p:txBody>
          <a:bodyPr wrap="square" rtlCol="0">
            <a:spAutoFit/>
          </a:bodyPr>
          <a:lstStyle/>
          <a:p>
            <a:pPr algn="just"/>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“24 Then Jesus told his disciples, “If anyone would come after me, let him deny himself and take up his cross and follow me. 25 For whoever would save his life will lose it, but whoever loses his life for my sake will find it. 26 For what will it profit a man if he gains the whole world and forfeits his soul? Or what shall a man give in return for his soul?”</a:t>
            </a:r>
          </a:p>
          <a:p>
            <a:pPr algn="r"/>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16:24-26 </a:t>
            </a:r>
          </a:p>
        </p:txBody>
      </p:sp>
    </p:spTree>
    <p:extLst>
      <p:ext uri="{BB962C8B-B14F-4D97-AF65-F5344CB8AC3E}">
        <p14:creationId xmlns:p14="http://schemas.microsoft.com/office/powerpoint/2010/main" val="2031041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13881"/>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1050416" y="459284"/>
            <a:ext cx="9186888"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Dragnet” </a:t>
            </a:r>
          </a:p>
        </p:txBody>
      </p:sp>
      <p:sp>
        <p:nvSpPr>
          <p:cNvPr id="6" name="TextBox 5">
            <a:extLst>
              <a:ext uri="{FF2B5EF4-FFF2-40B4-BE49-F238E27FC236}">
                <a16:creationId xmlns:a16="http://schemas.microsoft.com/office/drawing/2014/main" id="{AB17C178-9E1A-A31F-A541-C63BB63E420E}"/>
              </a:ext>
            </a:extLst>
          </p:cNvPr>
          <p:cNvSpPr txBox="1"/>
          <p:nvPr/>
        </p:nvSpPr>
        <p:spPr>
          <a:xfrm>
            <a:off x="1050417" y="1311132"/>
            <a:ext cx="7805142" cy="584775"/>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200" b="1" dirty="0">
                <a:solidFill>
                  <a:schemeClr val="bg1"/>
                </a:solidFill>
                <a:effectLst>
                  <a:outerShdw blurRad="38100" dist="38100" dir="5400000" algn="ctr" rotWithShape="0">
                    <a:srgbClr val="000000">
                      <a:alpha val="99000"/>
                    </a:srgbClr>
                  </a:outerShdw>
                </a:effectLst>
                <a:latin typeface="Nexa Bold" panose="02000000000000000000" pitchFamily="2" charset="0"/>
              </a:rPr>
              <a:t>The Meaning &amp; Application  </a:t>
            </a:r>
          </a:p>
        </p:txBody>
      </p:sp>
    </p:spTree>
    <p:extLst>
      <p:ext uri="{BB962C8B-B14F-4D97-AF65-F5344CB8AC3E}">
        <p14:creationId xmlns:p14="http://schemas.microsoft.com/office/powerpoint/2010/main" val="4281751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B6BE-3506-D913-8615-D3CD9E20A14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5CABE12-CDCD-AB75-B705-C446DEAC9151}"/>
              </a:ext>
            </a:extLst>
          </p:cNvPr>
          <p:cNvSpPr>
            <a:spLocks noGrp="1"/>
          </p:cNvSpPr>
          <p:nvPr>
            <p:ph type="subTitle" idx="1"/>
          </p:nvPr>
        </p:nvSpPr>
        <p:spPr/>
        <p:txBody>
          <a:bodyPr/>
          <a:lstStyle/>
          <a:p>
            <a:endParaRPr lang="en-US"/>
          </a:p>
        </p:txBody>
      </p:sp>
      <p:sp>
        <p:nvSpPr>
          <p:cNvPr id="4" name="Rectangle 2">
            <a:extLst>
              <a:ext uri="{FF2B5EF4-FFF2-40B4-BE49-F238E27FC236}">
                <a16:creationId xmlns:a16="http://schemas.microsoft.com/office/drawing/2014/main" id="{A9B2AB30-0E75-BEAF-14D3-DCC3BC55630F}"/>
              </a:ext>
            </a:extLst>
          </p:cNvPr>
          <p:cNvSpPr>
            <a:spLocks noChangeArrowheads="1"/>
          </p:cNvSpPr>
          <p:nvPr/>
        </p:nvSpPr>
        <p:spPr bwMode="auto">
          <a:xfrm>
            <a:off x="-1" y="-778747"/>
            <a:ext cx="321547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6" name="Picture 2" descr="The Parable of the Dragnet • FaithEquip">
            <a:extLst>
              <a:ext uri="{FF2B5EF4-FFF2-40B4-BE49-F238E27FC236}">
                <a16:creationId xmlns:a16="http://schemas.microsoft.com/office/drawing/2014/main" id="{C9705884-FE19-FC74-6D9E-893CE4360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42702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13881"/>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1050416" y="459284"/>
            <a:ext cx="9186888"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Dragnet” </a:t>
            </a:r>
          </a:p>
        </p:txBody>
      </p:sp>
      <p:sp>
        <p:nvSpPr>
          <p:cNvPr id="6" name="TextBox 5">
            <a:extLst>
              <a:ext uri="{FF2B5EF4-FFF2-40B4-BE49-F238E27FC236}">
                <a16:creationId xmlns:a16="http://schemas.microsoft.com/office/drawing/2014/main" id="{AB17C178-9E1A-A31F-A541-C63BB63E420E}"/>
              </a:ext>
            </a:extLst>
          </p:cNvPr>
          <p:cNvSpPr txBox="1"/>
          <p:nvPr/>
        </p:nvSpPr>
        <p:spPr>
          <a:xfrm>
            <a:off x="1050417" y="1311132"/>
            <a:ext cx="7805142" cy="584775"/>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200" b="1" dirty="0">
                <a:solidFill>
                  <a:schemeClr val="bg1"/>
                </a:solidFill>
                <a:effectLst>
                  <a:outerShdw blurRad="38100" dist="38100" dir="5400000" algn="ctr" rotWithShape="0">
                    <a:srgbClr val="000000">
                      <a:alpha val="99000"/>
                    </a:srgbClr>
                  </a:outerShdw>
                </a:effectLst>
                <a:latin typeface="Nexa Bold" panose="02000000000000000000" pitchFamily="2" charset="0"/>
              </a:rPr>
              <a:t>The Meaning &amp; Application  </a:t>
            </a:r>
          </a:p>
        </p:txBody>
      </p:sp>
      <p:sp>
        <p:nvSpPr>
          <p:cNvPr id="11" name="TextBox 10">
            <a:extLst>
              <a:ext uri="{FF2B5EF4-FFF2-40B4-BE49-F238E27FC236}">
                <a16:creationId xmlns:a16="http://schemas.microsoft.com/office/drawing/2014/main" id="{70E1ADD7-E554-B502-7DFB-84EBF68D297B}"/>
              </a:ext>
            </a:extLst>
          </p:cNvPr>
          <p:cNvSpPr txBox="1"/>
          <p:nvPr/>
        </p:nvSpPr>
        <p:spPr>
          <a:xfrm>
            <a:off x="1499120" y="2113721"/>
            <a:ext cx="8459071" cy="646331"/>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600" dirty="0">
                <a:solidFill>
                  <a:schemeClr val="bg1"/>
                </a:solidFill>
                <a:effectLst>
                  <a:outerShdw sx="1000" sy="1000" algn="ctr" rotWithShape="0">
                    <a:schemeClr val="bg1"/>
                  </a:outerShdw>
                </a:effectLst>
                <a:latin typeface="Nexa Light" panose="02000000000000000000" pitchFamily="2" charset="0"/>
              </a:rPr>
              <a:t>We Need To Be Bold Because Of Hell!</a:t>
            </a:r>
          </a:p>
        </p:txBody>
      </p:sp>
      <p:sp>
        <p:nvSpPr>
          <p:cNvPr id="7" name="TextBox 6">
            <a:extLst>
              <a:ext uri="{FF2B5EF4-FFF2-40B4-BE49-F238E27FC236}">
                <a16:creationId xmlns:a16="http://schemas.microsoft.com/office/drawing/2014/main" id="{2149DD4E-0505-B386-2F5A-6A934CE24B82}"/>
              </a:ext>
            </a:extLst>
          </p:cNvPr>
          <p:cNvSpPr txBox="1"/>
          <p:nvPr/>
        </p:nvSpPr>
        <p:spPr>
          <a:xfrm>
            <a:off x="1513409" y="2977866"/>
            <a:ext cx="9186888" cy="3108543"/>
          </a:xfrm>
          <a:prstGeom prst="rect">
            <a:avLst/>
          </a:prstGeom>
          <a:solidFill>
            <a:schemeClr val="tx1">
              <a:lumMod val="65000"/>
              <a:lumOff val="35000"/>
            </a:schemeClr>
          </a:solidFill>
        </p:spPr>
        <p:txBody>
          <a:bodyPr wrap="square" rtlCol="0">
            <a:spAutoFit/>
          </a:bodyPr>
          <a:lstStyle/>
          <a:p>
            <a:pPr algn="just"/>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“But, while they are similar, they are not exact equivalents. The Parable of the Tares shows the children of the kingdom and the children of Satan living together in this world and then being separated in the end. The Parable of the Dragnet also shows a separation at the end, but this parable is specifically focused on all who hear or read the Gospel.” </a:t>
            </a:r>
          </a:p>
        </p:txBody>
      </p:sp>
    </p:spTree>
    <p:extLst>
      <p:ext uri="{BB962C8B-B14F-4D97-AF65-F5344CB8AC3E}">
        <p14:creationId xmlns:p14="http://schemas.microsoft.com/office/powerpoint/2010/main" val="7505625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13881"/>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1050416" y="459284"/>
            <a:ext cx="9186888"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Dragnet” </a:t>
            </a:r>
          </a:p>
        </p:txBody>
      </p:sp>
      <p:sp>
        <p:nvSpPr>
          <p:cNvPr id="6" name="TextBox 5">
            <a:extLst>
              <a:ext uri="{FF2B5EF4-FFF2-40B4-BE49-F238E27FC236}">
                <a16:creationId xmlns:a16="http://schemas.microsoft.com/office/drawing/2014/main" id="{AB17C178-9E1A-A31F-A541-C63BB63E420E}"/>
              </a:ext>
            </a:extLst>
          </p:cNvPr>
          <p:cNvSpPr txBox="1"/>
          <p:nvPr/>
        </p:nvSpPr>
        <p:spPr>
          <a:xfrm>
            <a:off x="1050417" y="1311132"/>
            <a:ext cx="7805142" cy="584775"/>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200" b="1" dirty="0">
                <a:solidFill>
                  <a:schemeClr val="bg1"/>
                </a:solidFill>
                <a:effectLst>
                  <a:outerShdw blurRad="38100" dist="38100" dir="5400000" algn="ctr" rotWithShape="0">
                    <a:srgbClr val="000000">
                      <a:alpha val="99000"/>
                    </a:srgbClr>
                  </a:outerShdw>
                </a:effectLst>
                <a:latin typeface="Nexa Bold" panose="02000000000000000000" pitchFamily="2" charset="0"/>
              </a:rPr>
              <a:t>The Meaning &amp; Application  </a:t>
            </a:r>
          </a:p>
        </p:txBody>
      </p:sp>
      <p:sp>
        <p:nvSpPr>
          <p:cNvPr id="11" name="TextBox 10">
            <a:extLst>
              <a:ext uri="{FF2B5EF4-FFF2-40B4-BE49-F238E27FC236}">
                <a16:creationId xmlns:a16="http://schemas.microsoft.com/office/drawing/2014/main" id="{70E1ADD7-E554-B502-7DFB-84EBF68D297B}"/>
              </a:ext>
            </a:extLst>
          </p:cNvPr>
          <p:cNvSpPr txBox="1"/>
          <p:nvPr/>
        </p:nvSpPr>
        <p:spPr>
          <a:xfrm>
            <a:off x="1499120" y="2113721"/>
            <a:ext cx="8459071" cy="646331"/>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600" dirty="0">
                <a:solidFill>
                  <a:schemeClr val="bg1"/>
                </a:solidFill>
                <a:effectLst>
                  <a:outerShdw sx="1000" sy="1000" algn="ctr" rotWithShape="0">
                    <a:schemeClr val="bg1"/>
                  </a:outerShdw>
                </a:effectLst>
                <a:latin typeface="Nexa Light" panose="02000000000000000000" pitchFamily="2" charset="0"/>
              </a:rPr>
              <a:t>We Need To Be Bold Because Of Hell!</a:t>
            </a:r>
          </a:p>
        </p:txBody>
      </p:sp>
      <p:sp>
        <p:nvSpPr>
          <p:cNvPr id="7" name="TextBox 6">
            <a:extLst>
              <a:ext uri="{FF2B5EF4-FFF2-40B4-BE49-F238E27FC236}">
                <a16:creationId xmlns:a16="http://schemas.microsoft.com/office/drawing/2014/main" id="{2149DD4E-0505-B386-2F5A-6A934CE24B82}"/>
              </a:ext>
            </a:extLst>
          </p:cNvPr>
          <p:cNvSpPr txBox="1"/>
          <p:nvPr/>
        </p:nvSpPr>
        <p:spPr>
          <a:xfrm>
            <a:off x="1499121" y="2977866"/>
            <a:ext cx="9186888" cy="954107"/>
          </a:xfrm>
          <a:prstGeom prst="rect">
            <a:avLst/>
          </a:prstGeom>
          <a:solidFill>
            <a:schemeClr val="tx1">
              <a:lumMod val="65000"/>
              <a:lumOff val="35000"/>
            </a:schemeClr>
          </a:solidFill>
        </p:spPr>
        <p:txBody>
          <a:bodyPr wrap="square" rtlCol="0">
            <a:spAutoFit/>
          </a:bodyPr>
          <a:lstStyle/>
          <a:p>
            <a:pPr algn="just"/>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“The simple definition of evangelism: Those who know, telling those who don’t.” </a:t>
            </a:r>
          </a:p>
        </p:txBody>
      </p:sp>
      <p:sp>
        <p:nvSpPr>
          <p:cNvPr id="8" name="TextBox 7">
            <a:extLst>
              <a:ext uri="{FF2B5EF4-FFF2-40B4-BE49-F238E27FC236}">
                <a16:creationId xmlns:a16="http://schemas.microsoft.com/office/drawing/2014/main" id="{75C2AC29-027F-1FD4-F2E2-EF698D8950AE}"/>
              </a:ext>
            </a:extLst>
          </p:cNvPr>
          <p:cNvSpPr txBox="1"/>
          <p:nvPr/>
        </p:nvSpPr>
        <p:spPr>
          <a:xfrm>
            <a:off x="1499121" y="4233854"/>
            <a:ext cx="9186888" cy="1384995"/>
          </a:xfrm>
          <a:prstGeom prst="rect">
            <a:avLst/>
          </a:prstGeom>
          <a:solidFill>
            <a:schemeClr val="tx1">
              <a:lumMod val="65000"/>
              <a:lumOff val="35000"/>
            </a:schemeClr>
          </a:solidFill>
        </p:spPr>
        <p:txBody>
          <a:bodyPr wrap="square" rtlCol="0">
            <a:spAutoFit/>
          </a:bodyPr>
          <a:lstStyle/>
          <a:p>
            <a:pPr algn="just"/>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“Men are going to Heaven or to Hell, and it is time that we came to close grips with them about this all-important matter. God help us to do so.” </a:t>
            </a:r>
          </a:p>
        </p:txBody>
      </p:sp>
    </p:spTree>
    <p:extLst>
      <p:ext uri="{BB962C8B-B14F-4D97-AF65-F5344CB8AC3E}">
        <p14:creationId xmlns:p14="http://schemas.microsoft.com/office/powerpoint/2010/main" val="622535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343</Words>
  <Application>Microsoft Macintosh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2024-01-24T14:49:53Z</dcterms:created>
  <dcterms:modified xsi:type="dcterms:W3CDTF">2024-01-24T15:09:56Z</dcterms:modified>
</cp:coreProperties>
</file>