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71" r:id="rId4"/>
    <p:sldId id="272" r:id="rId5"/>
    <p:sldId id="273"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720"/>
  </p:normalViewPr>
  <p:slideViewPr>
    <p:cSldViewPr snapToGrid="0">
      <p:cViewPr varScale="1">
        <p:scale>
          <a:sx n="102" d="100"/>
          <a:sy n="102" d="100"/>
        </p:scale>
        <p:origin x="7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357B3-C49D-71C4-0160-0565AA7232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E4E7D-CFA8-5A12-1095-4DA46C1A4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27F5A3-06A8-A716-F966-255E0083719B}"/>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5270CAE5-4F55-5844-1750-7A42B956A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D0D033-0127-D286-91C3-D14D8B673412}"/>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91365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E881-E455-3E46-C70D-154485FDB6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B0DD28-7696-0D3F-A167-F4E90D1CAB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31E0D-236E-8FBE-AFA6-46E3C9521050}"/>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1436D39F-429B-B52A-9711-68362ED20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FFDF1-5E75-8B8E-FACE-386D695D936F}"/>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427766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5F0ED0-BACB-0F72-09A1-F2BA10150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2D39E2-4A9B-2BE7-CF1D-F87D6EA6E5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6DF1F-0E0B-7CDA-4E4F-87973BF03839}"/>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EC4E68EA-92B2-85DA-2418-E79C336FA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CF330-9396-B346-F018-2609A729260C}"/>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277888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150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53263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EF4E-74DC-B09D-CFC8-D3B877FD31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3E21C1-1457-7BBA-F49C-418C5473F1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76445-838F-CD88-CB81-98A336CCD65D}"/>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63258A72-BFA5-7DFF-A71D-342CD58AF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F8E44-9955-2617-C0D3-3F6075E7A28A}"/>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300866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2285-FCF9-286F-92B1-A2F80A4B9D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563644-8E1B-C320-42AD-2A2F35CFE0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B8D694-F60A-28D6-17F7-0AB4EC9E0FA3}"/>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0B04536F-35E9-2AD3-FA39-E78FECDAE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21AF7-FEFA-423A-F70E-B2FDDC024BE3}"/>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262961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B2D9-476A-7F02-1B70-7E5BAC62ED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0F470-8F8B-BC92-6F67-3C62546373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6A035-7BB4-4D94-51FE-D132370D08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C1DE34-F7FF-BA45-18C6-6B2A1E34C1B0}"/>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6" name="Footer Placeholder 5">
            <a:extLst>
              <a:ext uri="{FF2B5EF4-FFF2-40B4-BE49-F238E27FC236}">
                <a16:creationId xmlns:a16="http://schemas.microsoft.com/office/drawing/2014/main" id="{1919D440-A590-341B-E3AF-6CCE9F73C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6B1CC-9EF6-9B01-FB21-3890278CB66A}"/>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220436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CBB99-E2E5-DAF5-6AF2-F2EB6C75D4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F6CCF7-87E0-A8E0-47E8-27A553331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75BDEB-14DB-A30C-BF20-3BF6B80442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5AA987-6FCD-97C1-BF65-EE23D9BABF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B6D646-A944-25AB-F962-78AA55A320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C21BE6-8DD1-821A-7495-5AF384D43039}"/>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8" name="Footer Placeholder 7">
            <a:extLst>
              <a:ext uri="{FF2B5EF4-FFF2-40B4-BE49-F238E27FC236}">
                <a16:creationId xmlns:a16="http://schemas.microsoft.com/office/drawing/2014/main" id="{948D8C3E-ABB4-6719-AB79-B041F5A62F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853782-5FB2-190A-B578-677BEDE5ABCC}"/>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420047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05651-4D5D-3993-6369-F36DF759E2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5D2045-C4A8-50E4-0C2A-98449678210F}"/>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4" name="Footer Placeholder 3">
            <a:extLst>
              <a:ext uri="{FF2B5EF4-FFF2-40B4-BE49-F238E27FC236}">
                <a16:creationId xmlns:a16="http://schemas.microsoft.com/office/drawing/2014/main" id="{AFEF75CF-833F-209F-DD1C-CC615A4D39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6CDF1-24BE-150D-584B-51511AEF7C38}"/>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274209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B4F291-C3F2-6BDB-CAF7-81766322F70B}"/>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3" name="Footer Placeholder 2">
            <a:extLst>
              <a:ext uri="{FF2B5EF4-FFF2-40B4-BE49-F238E27FC236}">
                <a16:creationId xmlns:a16="http://schemas.microsoft.com/office/drawing/2014/main" id="{82C1D24E-22D0-D585-77A0-E37C134D25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160F58-5467-7094-B3B4-9DAD0EBF1AB2}"/>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60683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01317-F51E-2117-7939-FC2DAC40A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A5E488-EFD2-3719-2FF9-ACF1BCBFF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928F44-B10D-AA40-686D-D26364FE5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59D343-B4B6-B6E7-B584-8664E4497A8B}"/>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6" name="Footer Placeholder 5">
            <a:extLst>
              <a:ext uri="{FF2B5EF4-FFF2-40B4-BE49-F238E27FC236}">
                <a16:creationId xmlns:a16="http://schemas.microsoft.com/office/drawing/2014/main" id="{9867E45B-9AE7-28BB-ECF9-80FA20538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EAFC8-3404-7F68-3CDA-74650920C309}"/>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15777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C6A0-9F8D-AEB3-8FB1-0BD29E717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8E8EA6-3AA5-B289-EC36-826CD8A4E4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0B28F8-D2DE-4AD9-3A1C-778E25A046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8FA7D-CF63-0D69-8A0C-13336FD80E64}"/>
              </a:ext>
            </a:extLst>
          </p:cNvPr>
          <p:cNvSpPr>
            <a:spLocks noGrp="1"/>
          </p:cNvSpPr>
          <p:nvPr>
            <p:ph type="dt" sz="half" idx="10"/>
          </p:nvPr>
        </p:nvSpPr>
        <p:spPr/>
        <p:txBody>
          <a:bodyPr/>
          <a:lstStyle/>
          <a:p>
            <a:fld id="{E5245BC9-AE93-F443-BB46-F07DE3B9B9BE}" type="datetimeFigureOut">
              <a:rPr lang="en-US" smtClean="0"/>
              <a:t>2/4/24</a:t>
            </a:fld>
            <a:endParaRPr lang="en-US"/>
          </a:p>
        </p:txBody>
      </p:sp>
      <p:sp>
        <p:nvSpPr>
          <p:cNvPr id="6" name="Footer Placeholder 5">
            <a:extLst>
              <a:ext uri="{FF2B5EF4-FFF2-40B4-BE49-F238E27FC236}">
                <a16:creationId xmlns:a16="http://schemas.microsoft.com/office/drawing/2014/main" id="{045CD616-97E2-EBAE-26F6-399934276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AEB1C-E4CE-2B99-450E-8ECAD2FDD9FE}"/>
              </a:ext>
            </a:extLst>
          </p:cNvPr>
          <p:cNvSpPr>
            <a:spLocks noGrp="1"/>
          </p:cNvSpPr>
          <p:nvPr>
            <p:ph type="sldNum" sz="quarter" idx="12"/>
          </p:nvPr>
        </p:nvSpPr>
        <p:spPr/>
        <p:txBody>
          <a:bodyPr/>
          <a:lstStyle/>
          <a:p>
            <a:fld id="{D8A5E7A7-5808-0147-8876-DB4995CAD830}" type="slidenum">
              <a:rPr lang="en-US" smtClean="0"/>
              <a:t>‹#›</a:t>
            </a:fld>
            <a:endParaRPr lang="en-US"/>
          </a:p>
        </p:txBody>
      </p:sp>
    </p:spTree>
    <p:extLst>
      <p:ext uri="{BB962C8B-B14F-4D97-AF65-F5344CB8AC3E}">
        <p14:creationId xmlns:p14="http://schemas.microsoft.com/office/powerpoint/2010/main" val="67620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A1AF91-315F-542B-3667-51558F4052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C0FD7E-9A1E-D8EC-F78D-0F5536E93E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68217-1CD4-F943-377D-CF9BD5EA20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45BC9-AE93-F443-BB46-F07DE3B9B9BE}" type="datetimeFigureOut">
              <a:rPr lang="en-US" smtClean="0"/>
              <a:t>2/4/24</a:t>
            </a:fld>
            <a:endParaRPr lang="en-US"/>
          </a:p>
        </p:txBody>
      </p:sp>
      <p:sp>
        <p:nvSpPr>
          <p:cNvPr id="5" name="Footer Placeholder 4">
            <a:extLst>
              <a:ext uri="{FF2B5EF4-FFF2-40B4-BE49-F238E27FC236}">
                <a16:creationId xmlns:a16="http://schemas.microsoft.com/office/drawing/2014/main" id="{225C7CDD-63F6-4B64-BF4A-87BD538A8A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E4EDA6-A3FF-0E6B-32DF-6A64A16898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5E7A7-5808-0147-8876-DB4995CAD830}" type="slidenum">
              <a:rPr lang="en-US" smtClean="0"/>
              <a:t>‹#›</a:t>
            </a:fld>
            <a:endParaRPr lang="en-US"/>
          </a:p>
        </p:txBody>
      </p:sp>
    </p:spTree>
    <p:extLst>
      <p:ext uri="{BB962C8B-B14F-4D97-AF65-F5344CB8AC3E}">
        <p14:creationId xmlns:p14="http://schemas.microsoft.com/office/powerpoint/2010/main" val="189088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2CFC9934-079F-66E0-5F70-60581EAB5E9C}"/>
              </a:ext>
            </a:extLst>
          </p:cNvPr>
          <p:cNvSpPr txBox="1"/>
          <p:nvPr/>
        </p:nvSpPr>
        <p:spPr>
          <a:xfrm>
            <a:off x="1328019" y="5012767"/>
            <a:ext cx="9535962" cy="156966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“If we were to summarize the Sermon on the Mount in a single sentence, it would be something like this: How to live a life that is dedicated to and pleasing to God, free from hypocrisy, full of love and grace, full of wisdom and discernment.”</a:t>
            </a:r>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5-6: 5 Questions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1996619"/>
            <a:ext cx="11247329" cy="3046988"/>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“13 “You are the salt of the earth; but if the salt has become tasteless, how can it be made salty again? It is no longer good for anything, except to be thrown out and trampled underfoot by men. 14 “You are the light of the world. A city set on a hill cannot be hidden;15 nor does anyone light a lamp and put it under a basket, but on the lampstand, and it gives light to all who are in the house. 16 Let your light shine before men in such a way that they may see your good works, and glorify your Father who is in heaven .”</a:t>
            </a:r>
          </a:p>
          <a:p>
            <a:pPr algn="r"/>
            <a:r>
              <a:rPr lang="en-US" sz="2400" dirty="0">
                <a:latin typeface="Nexa Light" panose="02000000000000000000" pitchFamily="2" charset="0"/>
              </a:rPr>
              <a:t>Matthew 5:13-16</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692123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1) Are We Light In The World? </a:t>
            </a:r>
          </a:p>
        </p:txBody>
      </p:sp>
      <p:sp>
        <p:nvSpPr>
          <p:cNvPr id="5" name="TextBox 4">
            <a:extLst>
              <a:ext uri="{FF2B5EF4-FFF2-40B4-BE49-F238E27FC236}">
                <a16:creationId xmlns:a16="http://schemas.microsoft.com/office/drawing/2014/main" id="{7F8B010E-0F3D-02AA-5FBF-143FE72ABED9}"/>
              </a:ext>
            </a:extLst>
          </p:cNvPr>
          <p:cNvSpPr txBox="1"/>
          <p:nvPr/>
        </p:nvSpPr>
        <p:spPr>
          <a:xfrm>
            <a:off x="472335" y="2614613"/>
            <a:ext cx="11247329"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 object of our shining is not that men may see how good we are, nor even see us at all, but that they may see grace in us and God in us, and cry, ‘What a Father these people must have!”</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xit" presetSubtype="21" fill="hold" grpId="1" nodeType="withEffect">
                                  <p:stCondLst>
                                    <p:cond delay="0"/>
                                  </p:stCondLst>
                                  <p:childTnLst>
                                    <p:animEffect transition="out" filter="barn(inVertical)">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5-6: 5 Questions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1996619"/>
            <a:ext cx="11247329" cy="341632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“You have heard that it was said, ‘You shall not commit adultery’;28 but I say to you that everyone who looks at a woman with lust for her has already committed adultery with her in his heart. 29 If your right eye makes you stumble, tear it out and throw it from you; for it is better for you to lose one of the parts of your body, than for your whole body to be thrown into hell. 30 If your right hand makes you stumble, cut it off and throw it from you; for it is better for you to lose one of the parts of your body, than for your whole body to go into hell.”</a:t>
            </a:r>
          </a:p>
          <a:p>
            <a:pPr algn="r"/>
            <a:r>
              <a:rPr lang="en-US" sz="2400" dirty="0">
                <a:latin typeface="Nexa Light" panose="02000000000000000000" pitchFamily="2" charset="0"/>
              </a:rPr>
              <a:t>Matthew 5:27-30</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692123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2) Are You Proactive Or Reactive? </a:t>
            </a:r>
          </a:p>
        </p:txBody>
      </p:sp>
      <p:sp>
        <p:nvSpPr>
          <p:cNvPr id="3" name="TextBox 2">
            <a:extLst>
              <a:ext uri="{FF2B5EF4-FFF2-40B4-BE49-F238E27FC236}">
                <a16:creationId xmlns:a16="http://schemas.microsoft.com/office/drawing/2014/main" id="{D1D1D269-6C98-D364-5DAB-70A3ED5974CE}"/>
              </a:ext>
            </a:extLst>
          </p:cNvPr>
          <p:cNvSpPr txBox="1"/>
          <p:nvPr/>
        </p:nvSpPr>
        <p:spPr>
          <a:xfrm>
            <a:off x="1406372" y="2353003"/>
            <a:ext cx="4373346" cy="523220"/>
          </a:xfrm>
          <a:prstGeom prst="rect">
            <a:avLst/>
          </a:prstGeom>
          <a:solidFill>
            <a:srgbClr val="27383E"/>
          </a:solidFill>
          <a:ln>
            <a:solidFill>
              <a:srgbClr val="FDFBDC"/>
            </a:solidFill>
          </a:ln>
        </p:spPr>
        <p:txBody>
          <a:bodyPr wrap="square" rtlCol="0">
            <a:spAutoFit/>
          </a:bodyPr>
          <a:lstStyle/>
          <a:p>
            <a:pPr marL="457200" indent="-457200">
              <a:buFont typeface="Arial" panose="020B0604020202020204" pitchFamily="34" charset="0"/>
              <a:buChar char="•"/>
            </a:pPr>
            <a:r>
              <a:rPr lang="en-US" sz="2800" dirty="0">
                <a:solidFill>
                  <a:schemeClr val="bg1"/>
                </a:solidFill>
                <a:latin typeface="Nexa Light" panose="02000000000000000000" pitchFamily="2" charset="0"/>
              </a:rPr>
              <a:t>Cursing </a:t>
            </a:r>
          </a:p>
        </p:txBody>
      </p:sp>
      <p:sp>
        <p:nvSpPr>
          <p:cNvPr id="6" name="TextBox 5">
            <a:extLst>
              <a:ext uri="{FF2B5EF4-FFF2-40B4-BE49-F238E27FC236}">
                <a16:creationId xmlns:a16="http://schemas.microsoft.com/office/drawing/2014/main" id="{3C2F8E6D-DBCA-1911-6825-F6A935CE74EA}"/>
              </a:ext>
            </a:extLst>
          </p:cNvPr>
          <p:cNvSpPr txBox="1"/>
          <p:nvPr/>
        </p:nvSpPr>
        <p:spPr>
          <a:xfrm>
            <a:off x="1406372" y="3683405"/>
            <a:ext cx="4373346" cy="523220"/>
          </a:xfrm>
          <a:prstGeom prst="rect">
            <a:avLst/>
          </a:prstGeom>
          <a:solidFill>
            <a:srgbClr val="27383E"/>
          </a:solidFill>
          <a:ln>
            <a:solidFill>
              <a:srgbClr val="FDFBDC"/>
            </a:solidFill>
          </a:ln>
        </p:spPr>
        <p:txBody>
          <a:bodyPr wrap="square" rtlCol="0">
            <a:spAutoFit/>
          </a:bodyPr>
          <a:lstStyle/>
          <a:p>
            <a:pPr marL="457200" indent="-457200">
              <a:buFont typeface="Arial" panose="020B0604020202020204" pitchFamily="34" charset="0"/>
              <a:buChar char="•"/>
            </a:pPr>
            <a:r>
              <a:rPr lang="en-US" sz="2800" dirty="0">
                <a:solidFill>
                  <a:schemeClr val="bg1"/>
                </a:solidFill>
                <a:latin typeface="Nexa Light" panose="02000000000000000000" pitchFamily="2" charset="0"/>
              </a:rPr>
              <a:t>Drinking</a:t>
            </a:r>
          </a:p>
        </p:txBody>
      </p:sp>
      <p:sp>
        <p:nvSpPr>
          <p:cNvPr id="9" name="TextBox 8">
            <a:extLst>
              <a:ext uri="{FF2B5EF4-FFF2-40B4-BE49-F238E27FC236}">
                <a16:creationId xmlns:a16="http://schemas.microsoft.com/office/drawing/2014/main" id="{9C9D826F-51F4-C26A-59F8-8B207F8ABD61}"/>
              </a:ext>
            </a:extLst>
          </p:cNvPr>
          <p:cNvSpPr txBox="1"/>
          <p:nvPr/>
        </p:nvSpPr>
        <p:spPr>
          <a:xfrm>
            <a:off x="1406372" y="3018204"/>
            <a:ext cx="4373346" cy="523220"/>
          </a:xfrm>
          <a:prstGeom prst="rect">
            <a:avLst/>
          </a:prstGeom>
          <a:solidFill>
            <a:srgbClr val="27383E"/>
          </a:solidFill>
          <a:ln>
            <a:solidFill>
              <a:srgbClr val="FDFBDC"/>
            </a:solidFill>
          </a:ln>
        </p:spPr>
        <p:txBody>
          <a:bodyPr wrap="square" rtlCol="0">
            <a:spAutoFit/>
          </a:bodyPr>
          <a:lstStyle/>
          <a:p>
            <a:pPr marL="457200" indent="-457200">
              <a:buFont typeface="Arial" panose="020B0604020202020204" pitchFamily="34" charset="0"/>
              <a:buChar char="•"/>
            </a:pPr>
            <a:r>
              <a:rPr lang="en-US" sz="2800" dirty="0">
                <a:solidFill>
                  <a:schemeClr val="bg1"/>
                </a:solidFill>
                <a:latin typeface="Nexa Light" panose="02000000000000000000" pitchFamily="2" charset="0"/>
              </a:rPr>
              <a:t>Lust</a:t>
            </a:r>
          </a:p>
        </p:txBody>
      </p:sp>
      <p:sp>
        <p:nvSpPr>
          <p:cNvPr id="10" name="TextBox 9">
            <a:extLst>
              <a:ext uri="{FF2B5EF4-FFF2-40B4-BE49-F238E27FC236}">
                <a16:creationId xmlns:a16="http://schemas.microsoft.com/office/drawing/2014/main" id="{1E8DAE26-195C-4FE9-86B2-C50D33A67A99}"/>
              </a:ext>
            </a:extLst>
          </p:cNvPr>
          <p:cNvSpPr txBox="1"/>
          <p:nvPr/>
        </p:nvSpPr>
        <p:spPr>
          <a:xfrm>
            <a:off x="1406372" y="4391299"/>
            <a:ext cx="4373346" cy="523220"/>
          </a:xfrm>
          <a:prstGeom prst="rect">
            <a:avLst/>
          </a:prstGeom>
          <a:solidFill>
            <a:srgbClr val="27383E"/>
          </a:solidFill>
          <a:ln>
            <a:solidFill>
              <a:srgbClr val="FDFBDC"/>
            </a:solidFill>
          </a:ln>
        </p:spPr>
        <p:txBody>
          <a:bodyPr wrap="square" rtlCol="0">
            <a:spAutoFit/>
          </a:bodyPr>
          <a:lstStyle/>
          <a:p>
            <a:pPr marL="457200" indent="-457200">
              <a:buFont typeface="Arial" panose="020B0604020202020204" pitchFamily="34" charset="0"/>
              <a:buChar char="•"/>
            </a:pPr>
            <a:r>
              <a:rPr lang="en-US" sz="2800" dirty="0">
                <a:solidFill>
                  <a:schemeClr val="bg1"/>
                </a:solidFill>
                <a:latin typeface="Nexa Light" panose="02000000000000000000" pitchFamily="2" charset="0"/>
              </a:rPr>
              <a:t>Road-Rage</a:t>
            </a:r>
          </a:p>
        </p:txBody>
      </p:sp>
      <p:sp>
        <p:nvSpPr>
          <p:cNvPr id="11" name="TextBox 10">
            <a:extLst>
              <a:ext uri="{FF2B5EF4-FFF2-40B4-BE49-F238E27FC236}">
                <a16:creationId xmlns:a16="http://schemas.microsoft.com/office/drawing/2014/main" id="{FD2E2E8D-C4A4-A5F4-DFBB-B6D117202376}"/>
              </a:ext>
            </a:extLst>
          </p:cNvPr>
          <p:cNvSpPr txBox="1"/>
          <p:nvPr/>
        </p:nvSpPr>
        <p:spPr>
          <a:xfrm>
            <a:off x="1406372" y="5099193"/>
            <a:ext cx="4373346" cy="523220"/>
          </a:xfrm>
          <a:prstGeom prst="rect">
            <a:avLst/>
          </a:prstGeom>
          <a:solidFill>
            <a:srgbClr val="27383E"/>
          </a:solidFill>
          <a:ln>
            <a:solidFill>
              <a:srgbClr val="FDFBDC"/>
            </a:solidFill>
          </a:ln>
        </p:spPr>
        <p:txBody>
          <a:bodyPr wrap="square" rtlCol="0">
            <a:spAutoFit/>
          </a:bodyPr>
          <a:lstStyle/>
          <a:p>
            <a:pPr marL="457200" indent="-457200">
              <a:buFont typeface="Arial" panose="020B0604020202020204" pitchFamily="34" charset="0"/>
              <a:buChar char="•"/>
            </a:pPr>
            <a:r>
              <a:rPr lang="en-US" sz="2800" dirty="0">
                <a:solidFill>
                  <a:schemeClr val="bg1"/>
                </a:solidFill>
                <a:latin typeface="Nexa Light" panose="02000000000000000000" pitchFamily="2" charset="0"/>
              </a:rPr>
              <a:t>Gossip</a:t>
            </a:r>
          </a:p>
        </p:txBody>
      </p:sp>
    </p:spTree>
    <p:extLst>
      <p:ext uri="{BB962C8B-B14F-4D97-AF65-F5344CB8AC3E}">
        <p14:creationId xmlns:p14="http://schemas.microsoft.com/office/powerpoint/2010/main" val="1018553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par>
                                <p:cTn id="30" presetID="22" presetClass="exit" presetSubtype="4" fill="hold" grpId="1" nodeType="withEffect">
                                  <p:stCondLst>
                                    <p:cond delay="0"/>
                                  </p:stCondLst>
                                  <p:childTnLst>
                                    <p:animEffect transition="out" filter="wipe(down)">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animBg="1"/>
      <p:bldP spid="3" grpId="0" animBg="1"/>
      <p:bldP spid="6"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5-6: 5 Questions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E1B585FC-DF7B-DBDA-B1F2-48986515D700}"/>
              </a:ext>
            </a:extLst>
          </p:cNvPr>
          <p:cNvSpPr txBox="1"/>
          <p:nvPr/>
        </p:nvSpPr>
        <p:spPr>
          <a:xfrm>
            <a:off x="472335" y="1996619"/>
            <a:ext cx="11247329" cy="2308324"/>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“46 For if you love those who love you, what reward do you have? Do not even the tax collectors do the same?47 If you greet only your brothers, what more are you doing than others? Do not even the Gentiles do the same? 48 Therefore you are to be perfect, as your heavenly Father is perfect.”</a:t>
            </a:r>
          </a:p>
          <a:p>
            <a:pPr algn="r"/>
            <a:r>
              <a:rPr lang="en-US" sz="2400" dirty="0">
                <a:latin typeface="Nexa Light" panose="02000000000000000000" pitchFamily="2" charset="0"/>
              </a:rPr>
              <a:t>Matthew 5:46-48</a:t>
            </a:r>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6486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3) Are We Loving Those Who Make It So Hard? </a:t>
            </a:r>
          </a:p>
        </p:txBody>
      </p:sp>
      <p:sp>
        <p:nvSpPr>
          <p:cNvPr id="5" name="TextBox 4">
            <a:extLst>
              <a:ext uri="{FF2B5EF4-FFF2-40B4-BE49-F238E27FC236}">
                <a16:creationId xmlns:a16="http://schemas.microsoft.com/office/drawing/2014/main" id="{7F8B010E-0F3D-02AA-5FBF-143FE72ABED9}"/>
              </a:ext>
            </a:extLst>
          </p:cNvPr>
          <p:cNvSpPr txBox="1"/>
          <p:nvPr/>
        </p:nvSpPr>
        <p:spPr>
          <a:xfrm>
            <a:off x="472335" y="4460278"/>
            <a:ext cx="11247329"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 old said, Insist on your own right, and loving your neighbor, hate your enemy, and so secure your safety. The new says, Suffer wrong, and lavish your love on all!”</a:t>
            </a:r>
          </a:p>
        </p:txBody>
      </p:sp>
    </p:spTree>
    <p:extLst>
      <p:ext uri="{BB962C8B-B14F-4D97-AF65-F5344CB8AC3E}">
        <p14:creationId xmlns:p14="http://schemas.microsoft.com/office/powerpoint/2010/main" val="3290757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5-6: 5 Questions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6486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4) Are You Trying To Be Noticed? </a:t>
            </a:r>
          </a:p>
        </p:txBody>
      </p:sp>
    </p:spTree>
    <p:extLst>
      <p:ext uri="{BB962C8B-B14F-4D97-AF65-F5344CB8AC3E}">
        <p14:creationId xmlns:p14="http://schemas.microsoft.com/office/powerpoint/2010/main" val="2829508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5-6: 5 Questions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6486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5) Are You Storing Up Heavenly Treasure? </a:t>
            </a:r>
          </a:p>
        </p:txBody>
      </p:sp>
      <p:sp>
        <p:nvSpPr>
          <p:cNvPr id="5" name="TextBox 4">
            <a:extLst>
              <a:ext uri="{FF2B5EF4-FFF2-40B4-BE49-F238E27FC236}">
                <a16:creationId xmlns:a16="http://schemas.microsoft.com/office/drawing/2014/main" id="{7F8B010E-0F3D-02AA-5FBF-143FE72ABED9}"/>
              </a:ext>
            </a:extLst>
          </p:cNvPr>
          <p:cNvSpPr txBox="1"/>
          <p:nvPr/>
        </p:nvSpPr>
        <p:spPr>
          <a:xfrm>
            <a:off x="472335" y="2305801"/>
            <a:ext cx="11247329" cy="156966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“Our material treasures will not pass from this life to the next; but the good that has been done for the kingdom of God through the use of our treasures lasts for eternity, and the work God does in us through faithful giving will last for eternity!”</a:t>
            </a:r>
          </a:p>
        </p:txBody>
      </p:sp>
    </p:spTree>
    <p:extLst>
      <p:ext uri="{BB962C8B-B14F-4D97-AF65-F5344CB8AC3E}">
        <p14:creationId xmlns:p14="http://schemas.microsoft.com/office/powerpoint/2010/main" val="3464301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600</Words>
  <Application>Microsoft Macintosh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4</cp:revision>
  <dcterms:created xsi:type="dcterms:W3CDTF">2024-01-31T15:02:13Z</dcterms:created>
  <dcterms:modified xsi:type="dcterms:W3CDTF">2024-02-04T12:58:45Z</dcterms:modified>
</cp:coreProperties>
</file>