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91" r:id="rId4"/>
    <p:sldId id="292" r:id="rId5"/>
    <p:sldId id="293" r:id="rId6"/>
    <p:sldId id="294" r:id="rId7"/>
    <p:sldId id="295" r:id="rId8"/>
    <p:sldId id="29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8"/>
  </p:normalViewPr>
  <p:slideViewPr>
    <p:cSldViewPr snapToGrid="0">
      <p:cViewPr varScale="1">
        <p:scale>
          <a:sx n="102" d="100"/>
          <a:sy n="102"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8310-90DF-AC52-6B05-63F23FC458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F72713-A432-AA3E-73C3-152DA171F8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629BC2-6067-5A4E-1E66-DFECD7A12477}"/>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C8C082C4-1844-D72A-B2F5-CC9B14BC0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7C704-E127-CB3D-9C30-F2FFC5BC06BB}"/>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246935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327C-4819-C755-5DA1-B5C7E68ABB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552C92-2F3A-E2E4-0DC2-32E5D2655B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2633E0-E174-EE48-6E10-24CCDC1B15E2}"/>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9A2D92A2-4269-9BED-5086-3C52C5D4A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DBD3F-3F3A-8F33-B0CC-12B8AACE1E28}"/>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62727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449D2D-F48E-627E-EB7D-D62FA71D65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D381A3-9EEE-B0F4-4DF9-0BB92061B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62C80-CC00-0EC1-8496-07F76B1E9E91}"/>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B9D45D05-F30F-AE15-C0D1-F8FC687F9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D7D48-99F5-B102-C745-107DE388B914}"/>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81821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27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67394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3D565-75FA-FA45-7B3D-76A1ADA422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F0338A-69F4-07A6-23B6-D232191617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55962-1A33-B9D7-EB90-D5BC5E5FA6CC}"/>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07A9B8ED-74D4-089D-4622-3CBC6B2E6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6AE07-0CB9-D1F0-E94A-F98CB5343B36}"/>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334705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5FB58-EF37-6350-13C1-23A5ED4775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924BE4-C0F0-DAFD-7064-61CA234D1B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3D6E6C-7BD5-78F3-D691-0786E1A93D96}"/>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B60BE0DB-7B07-42D9-C35A-8ED92E677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54990-BBA0-40A1-AE03-AF966CE8C70F}"/>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265052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7B05-85AB-7400-F832-3DEBE802B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E956E-E914-60F8-C692-F9B24F428B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45EB14-5726-8280-D8CE-675B694574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13B4E1-2037-9340-8B43-6840A10DEA14}"/>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6" name="Footer Placeholder 5">
            <a:extLst>
              <a:ext uri="{FF2B5EF4-FFF2-40B4-BE49-F238E27FC236}">
                <a16:creationId xmlns:a16="http://schemas.microsoft.com/office/drawing/2014/main" id="{03C21A1A-AD63-6DD6-12D9-6FDF9D31F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CF87B-4945-8E0C-ADD3-AD5CDBC188B9}"/>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363471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4CD2-29CF-DECA-3A26-5A559C6373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D6209C-E5F3-B453-CFC4-97DF91C65B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E00D2F-3438-5EE3-9BFD-3C524A44E4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2C0BA1-74B2-8507-89C9-1C8E4CF55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A106DC-732E-55F0-D2CB-144AF36C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653167-122B-39ED-1C41-9C927FF90E59}"/>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8" name="Footer Placeholder 7">
            <a:extLst>
              <a:ext uri="{FF2B5EF4-FFF2-40B4-BE49-F238E27FC236}">
                <a16:creationId xmlns:a16="http://schemas.microsoft.com/office/drawing/2014/main" id="{E6742F3F-3D66-11E8-19D5-870A4173D2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EB81B4-266F-7096-63E5-00B3825A8B0F}"/>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131177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B4B04-0CFF-B259-CFB0-82CBC544E1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674100-6876-4F4E-EFCE-5D706D6B7DE9}"/>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4" name="Footer Placeholder 3">
            <a:extLst>
              <a:ext uri="{FF2B5EF4-FFF2-40B4-BE49-F238E27FC236}">
                <a16:creationId xmlns:a16="http://schemas.microsoft.com/office/drawing/2014/main" id="{21828F40-A54C-76C7-3F68-73D9BF051C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010616-7A7C-B863-76BC-8A4FFAB3D38F}"/>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385103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04447-4148-8220-F777-43237EF2658F}"/>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3" name="Footer Placeholder 2">
            <a:extLst>
              <a:ext uri="{FF2B5EF4-FFF2-40B4-BE49-F238E27FC236}">
                <a16:creationId xmlns:a16="http://schemas.microsoft.com/office/drawing/2014/main" id="{9C5753DE-28CF-5D7D-F991-313C440D8A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36428C-0BEE-0D0F-4D8D-3680D4FE9C70}"/>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2664884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E97F-6D6F-5EE4-607A-B4E589BFD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529D3A-C1BE-85A6-E2C5-697F5F7DCE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6E9509-FB9C-BA84-1B47-98B87CBB5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96507C-A960-69D3-5CA9-70D55A8FF492}"/>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6" name="Footer Placeholder 5">
            <a:extLst>
              <a:ext uri="{FF2B5EF4-FFF2-40B4-BE49-F238E27FC236}">
                <a16:creationId xmlns:a16="http://schemas.microsoft.com/office/drawing/2014/main" id="{26EFF83F-CEFE-3E0C-CF74-5F992FA7F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1402F-310A-CC81-1601-549AD93CD03C}"/>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150531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CE9C-6D3B-F8DB-3C6D-2CE64909A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A9E604-52AC-7630-66A9-7B7C994F2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748149-2823-853B-76B1-2A3DA3809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7B0AD-BA75-4251-15F6-42E1143AC402}"/>
              </a:ext>
            </a:extLst>
          </p:cNvPr>
          <p:cNvSpPr>
            <a:spLocks noGrp="1"/>
          </p:cNvSpPr>
          <p:nvPr>
            <p:ph type="dt" sz="half" idx="10"/>
          </p:nvPr>
        </p:nvSpPr>
        <p:spPr/>
        <p:txBody>
          <a:bodyPr/>
          <a:lstStyle/>
          <a:p>
            <a:fld id="{A3879167-6216-DD4A-843C-8941888D1521}" type="datetimeFigureOut">
              <a:rPr lang="en-US" smtClean="0"/>
              <a:t>2/17/24</a:t>
            </a:fld>
            <a:endParaRPr lang="en-US"/>
          </a:p>
        </p:txBody>
      </p:sp>
      <p:sp>
        <p:nvSpPr>
          <p:cNvPr id="6" name="Footer Placeholder 5">
            <a:extLst>
              <a:ext uri="{FF2B5EF4-FFF2-40B4-BE49-F238E27FC236}">
                <a16:creationId xmlns:a16="http://schemas.microsoft.com/office/drawing/2014/main" id="{6B247A21-F041-63FC-757B-E819A8D13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8B85E-D993-C23F-5454-002A789607A9}"/>
              </a:ext>
            </a:extLst>
          </p:cNvPr>
          <p:cNvSpPr>
            <a:spLocks noGrp="1"/>
          </p:cNvSpPr>
          <p:nvPr>
            <p:ph type="sldNum" sz="quarter" idx="12"/>
          </p:nvPr>
        </p:nvSpPr>
        <p:spPr/>
        <p:txBody>
          <a:bodyPr/>
          <a:lstStyle/>
          <a:p>
            <a:fld id="{0664F0E2-AC01-2644-9C78-7EEDE73FA301}" type="slidenum">
              <a:rPr lang="en-US" smtClean="0"/>
              <a:t>‹#›</a:t>
            </a:fld>
            <a:endParaRPr lang="en-US"/>
          </a:p>
        </p:txBody>
      </p:sp>
    </p:spTree>
    <p:extLst>
      <p:ext uri="{BB962C8B-B14F-4D97-AF65-F5344CB8AC3E}">
        <p14:creationId xmlns:p14="http://schemas.microsoft.com/office/powerpoint/2010/main" val="299109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B1EC5-880A-604F-6C5F-7E792EBE5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585F3F-A7DA-3769-895F-89DA3712AB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F5883-A2AE-2562-6A23-A5DC8CE4EA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79167-6216-DD4A-843C-8941888D1521}" type="datetimeFigureOut">
              <a:rPr lang="en-US" smtClean="0"/>
              <a:t>2/17/24</a:t>
            </a:fld>
            <a:endParaRPr lang="en-US"/>
          </a:p>
        </p:txBody>
      </p:sp>
      <p:sp>
        <p:nvSpPr>
          <p:cNvPr id="5" name="Footer Placeholder 4">
            <a:extLst>
              <a:ext uri="{FF2B5EF4-FFF2-40B4-BE49-F238E27FC236}">
                <a16:creationId xmlns:a16="http://schemas.microsoft.com/office/drawing/2014/main" id="{B01ABE50-39B0-BF6A-0CF7-9B6BED104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F10DC-09A6-410E-B1A9-A6305E8B8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4F0E2-AC01-2644-9C78-7EEDE73FA301}" type="slidenum">
              <a:rPr lang="en-US" smtClean="0"/>
              <a:t>‹#›</a:t>
            </a:fld>
            <a:endParaRPr lang="en-US"/>
          </a:p>
        </p:txBody>
      </p:sp>
    </p:spTree>
    <p:extLst>
      <p:ext uri="{BB962C8B-B14F-4D97-AF65-F5344CB8AC3E}">
        <p14:creationId xmlns:p14="http://schemas.microsoft.com/office/powerpoint/2010/main" val="318176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782420" y="3429000"/>
            <a:ext cx="10212366" cy="2308324"/>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“Soon the spots spread over the entire body and the hair begins to fall out. Then the joints of fingers and toes begin to rot and start to fall off piece by piece. In the mouth, the gums start shrinking and are unable to hold teeth, so several teeth are often lost. Leprosy keeps eating away at the face until the nose is literally gone, and the palate and even eyes rot – and the victim wastes away until death .”</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Notice The Similarities Between Them:  </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Had Absolutely No Hope Of Escape </a:t>
            </a:r>
          </a:p>
        </p:txBody>
      </p:sp>
      <p:sp>
        <p:nvSpPr>
          <p:cNvPr id="9" name="TextBox 8">
            <a:extLst>
              <a:ext uri="{FF2B5EF4-FFF2-40B4-BE49-F238E27FC236}">
                <a16:creationId xmlns:a16="http://schemas.microsoft.com/office/drawing/2014/main" id="{6FB49A37-F188-4FDD-71E0-848D1E02D43B}"/>
              </a:ext>
            </a:extLst>
          </p:cNvPr>
          <p:cNvSpPr txBox="1"/>
          <p:nvPr/>
        </p:nvSpPr>
        <p:spPr>
          <a:xfrm>
            <a:off x="612210" y="2733551"/>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In Immense Physical Pain </a:t>
            </a:r>
          </a:p>
        </p:txBody>
      </p:sp>
      <p:sp>
        <p:nvSpPr>
          <p:cNvPr id="10" name="TextBox 9">
            <a:extLst>
              <a:ext uri="{FF2B5EF4-FFF2-40B4-BE49-F238E27FC236}">
                <a16:creationId xmlns:a16="http://schemas.microsoft.com/office/drawing/2014/main" id="{A47FDC7D-62A1-F42E-7679-2956A9D62201}"/>
              </a:ext>
            </a:extLst>
          </p:cNvPr>
          <p:cNvSpPr txBox="1"/>
          <p:nvPr/>
        </p:nvSpPr>
        <p:spPr>
          <a:xfrm>
            <a:off x="782419" y="3751799"/>
            <a:ext cx="10844945" cy="298543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 Lord spoke to Moses and Aaron, saying, 2 “When a person has on the skin of his body a swelling or an eruption or a spot, and it turns into a case of leprous disease on the skin of his body, then he shall be brought to Aaron the priest or to one of his sons the priests, 3 and the priest shall examine the diseased area on the skin of his body. And if the hair in the diseased area has turned white and the disease appears to be deeper than the skin of his body, it is a case of leprous disease.”</a:t>
            </a:r>
          </a:p>
          <a:p>
            <a:pPr algn="r"/>
            <a:r>
              <a:rPr lang="en-US" sz="2000" dirty="0">
                <a:latin typeface="Nexa Light" panose="02000000000000000000" pitchFamily="2" charset="0"/>
              </a:rPr>
              <a:t>Leviticus  13:1-3</a:t>
            </a:r>
          </a:p>
        </p:txBody>
      </p:sp>
      <p:sp>
        <p:nvSpPr>
          <p:cNvPr id="11" name="TextBox 10">
            <a:extLst>
              <a:ext uri="{FF2B5EF4-FFF2-40B4-BE49-F238E27FC236}">
                <a16:creationId xmlns:a16="http://schemas.microsoft.com/office/drawing/2014/main" id="{12E48597-307B-9AFA-6973-3BF7264C7227}"/>
              </a:ext>
            </a:extLst>
          </p:cNvPr>
          <p:cNvSpPr txBox="1"/>
          <p:nvPr/>
        </p:nvSpPr>
        <p:spPr>
          <a:xfrm>
            <a:off x="358139" y="3396207"/>
            <a:ext cx="11693503" cy="335476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“They came to the other side of the sea, into the country of the </a:t>
            </a:r>
            <a:r>
              <a:rPr lang="en-US" sz="2400" dirty="0" err="1">
                <a:latin typeface="Nexa Light" panose="02000000000000000000" pitchFamily="2" charset="0"/>
              </a:rPr>
              <a:t>Gerasenes</a:t>
            </a:r>
            <a:r>
              <a:rPr lang="en-US" sz="2400" dirty="0">
                <a:latin typeface="Nexa Light" panose="02000000000000000000" pitchFamily="2" charset="0"/>
              </a:rPr>
              <a:t>. 2 When He got out of the boat, immediately a man from the tombs with an unclean spirit met Him, 3 and he had his dwelling among the tombs. And no one was able to bind him anymore, even with a chain;4 because he had often been bound with shackles and chains, and the chains had been torn apart by him and the shackles broken in pieces, and no one was strong enough to subdue him. 5 Constantly, night and day, he was screaming among the tombs and in the mountains, and gashing himself with stones.”</a:t>
            </a:r>
          </a:p>
          <a:p>
            <a:pPr algn="r"/>
            <a:r>
              <a:rPr lang="en-US" sz="2000" dirty="0">
                <a:latin typeface="Nexa Light" panose="02000000000000000000" pitchFamily="2" charset="0"/>
              </a:rPr>
              <a:t>Mark 5:1-5</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xit" presetSubtype="21" fill="hold" grpId="1" nodeType="withEffect">
                                  <p:stCondLst>
                                    <p:cond delay="0"/>
                                  </p:stCondLst>
                                  <p:childTnLst>
                                    <p:animEffect transition="out" filter="barn(inVertical)">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par>
                                <p:cTn id="36" presetID="16" presetClass="exit" presetSubtype="21" fill="hold" grpId="1" nodeType="withEffect">
                                  <p:stCondLst>
                                    <p:cond delay="0"/>
                                  </p:stCondLst>
                                  <p:childTnLst>
                                    <p:animEffect transition="out" filter="barn(inVertical)">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animBg="1"/>
      <p:bldP spid="3" grpId="0" animBg="1"/>
      <p:bldP spid="9" grpId="0" animBg="1"/>
      <p:bldP spid="10" grpId="0" animBg="1"/>
      <p:bldP spid="10" grpId="1"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Notice The Similarities Between Them:  </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Had Absolutely No Hope Of Escape </a:t>
            </a:r>
          </a:p>
        </p:txBody>
      </p:sp>
      <p:sp>
        <p:nvSpPr>
          <p:cNvPr id="9" name="TextBox 8">
            <a:extLst>
              <a:ext uri="{FF2B5EF4-FFF2-40B4-BE49-F238E27FC236}">
                <a16:creationId xmlns:a16="http://schemas.microsoft.com/office/drawing/2014/main" id="{6FB49A37-F188-4FDD-71E0-848D1E02D43B}"/>
              </a:ext>
            </a:extLst>
          </p:cNvPr>
          <p:cNvSpPr txBox="1"/>
          <p:nvPr/>
        </p:nvSpPr>
        <p:spPr>
          <a:xfrm>
            <a:off x="612210" y="2733551"/>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In Immense Physical Pain </a:t>
            </a:r>
          </a:p>
        </p:txBody>
      </p:sp>
      <p:sp>
        <p:nvSpPr>
          <p:cNvPr id="11" name="TextBox 10">
            <a:extLst>
              <a:ext uri="{FF2B5EF4-FFF2-40B4-BE49-F238E27FC236}">
                <a16:creationId xmlns:a16="http://schemas.microsoft.com/office/drawing/2014/main" id="{12E48597-307B-9AFA-6973-3BF7264C7227}"/>
              </a:ext>
            </a:extLst>
          </p:cNvPr>
          <p:cNvSpPr txBox="1"/>
          <p:nvPr/>
        </p:nvSpPr>
        <p:spPr>
          <a:xfrm>
            <a:off x="375781" y="4235123"/>
            <a:ext cx="11693503"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“45 “As for the leper who has the infection, his clothes shall be torn, and the hair of his head shall be uncovered, and he shall cover his mustache and cry, ‘Unclean! Unclean!”</a:t>
            </a:r>
          </a:p>
          <a:p>
            <a:pPr algn="r"/>
            <a:r>
              <a:rPr lang="en-US" sz="2000" dirty="0">
                <a:latin typeface="Nexa Light" panose="02000000000000000000" pitchFamily="2" charset="0"/>
              </a:rPr>
              <a:t>Leviticus 13:45 </a:t>
            </a:r>
          </a:p>
        </p:txBody>
      </p:sp>
      <p:sp>
        <p:nvSpPr>
          <p:cNvPr id="5" name="TextBox 4">
            <a:extLst>
              <a:ext uri="{FF2B5EF4-FFF2-40B4-BE49-F238E27FC236}">
                <a16:creationId xmlns:a16="http://schemas.microsoft.com/office/drawing/2014/main" id="{25BBE7BC-85B0-F922-D434-598B48B9DBFC}"/>
              </a:ext>
            </a:extLst>
          </p:cNvPr>
          <p:cNvSpPr txBox="1"/>
          <p:nvPr/>
        </p:nvSpPr>
        <p:spPr>
          <a:xfrm>
            <a:off x="612210" y="3428999"/>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Living In Complete Shame </a:t>
            </a:r>
          </a:p>
        </p:txBody>
      </p:sp>
      <p:sp>
        <p:nvSpPr>
          <p:cNvPr id="6" name="TextBox 5">
            <a:extLst>
              <a:ext uri="{FF2B5EF4-FFF2-40B4-BE49-F238E27FC236}">
                <a16:creationId xmlns:a16="http://schemas.microsoft.com/office/drawing/2014/main" id="{30EBCD0F-CF01-6B53-0A0B-EB1C3E591304}"/>
              </a:ext>
            </a:extLst>
          </p:cNvPr>
          <p:cNvSpPr txBox="1"/>
          <p:nvPr/>
        </p:nvSpPr>
        <p:spPr>
          <a:xfrm>
            <a:off x="375780" y="4290206"/>
            <a:ext cx="11693503"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“27 When Jesus stepped ashore, he was met by a demon-possessed man from the town. For a long time, this man had not worn clothes or lived in a house, but had lived in the tombs.” </a:t>
            </a:r>
          </a:p>
          <a:p>
            <a:pPr algn="r"/>
            <a:r>
              <a:rPr lang="en-US" sz="2000" dirty="0">
                <a:latin typeface="Nexa Light" panose="02000000000000000000" pitchFamily="2" charset="0"/>
              </a:rPr>
              <a:t>Luke 8:27 </a:t>
            </a:r>
          </a:p>
        </p:txBody>
      </p:sp>
    </p:spTree>
    <p:extLst>
      <p:ext uri="{BB962C8B-B14F-4D97-AF65-F5344CB8AC3E}">
        <p14:creationId xmlns:p14="http://schemas.microsoft.com/office/powerpoint/2010/main" val="414694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xit" presetSubtype="21" fill="hold" grpId="1" nodeType="withEffect">
                                  <p:stCondLst>
                                    <p:cond delay="0"/>
                                  </p:stCondLst>
                                  <p:childTnLst>
                                    <p:animEffect transition="out" filter="barn(inVertical)">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Notice The Similarities Between Them:  </a:t>
            </a:r>
          </a:p>
        </p:txBody>
      </p:sp>
      <p:sp>
        <p:nvSpPr>
          <p:cNvPr id="3" name="TextBox 2">
            <a:extLst>
              <a:ext uri="{FF2B5EF4-FFF2-40B4-BE49-F238E27FC236}">
                <a16:creationId xmlns:a16="http://schemas.microsoft.com/office/drawing/2014/main" id="{5CFDCA5B-AA2D-C3CE-3D81-38B730318C46}"/>
              </a:ext>
            </a:extLst>
          </p:cNvPr>
          <p:cNvSpPr txBox="1"/>
          <p:nvPr/>
        </p:nvSpPr>
        <p:spPr>
          <a:xfrm>
            <a:off x="612210" y="2038103"/>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Had Absolutely No Hope Of Escape </a:t>
            </a:r>
          </a:p>
        </p:txBody>
      </p:sp>
      <p:sp>
        <p:nvSpPr>
          <p:cNvPr id="9" name="TextBox 8">
            <a:extLst>
              <a:ext uri="{FF2B5EF4-FFF2-40B4-BE49-F238E27FC236}">
                <a16:creationId xmlns:a16="http://schemas.microsoft.com/office/drawing/2014/main" id="{6FB49A37-F188-4FDD-71E0-848D1E02D43B}"/>
              </a:ext>
            </a:extLst>
          </p:cNvPr>
          <p:cNvSpPr txBox="1"/>
          <p:nvPr/>
        </p:nvSpPr>
        <p:spPr>
          <a:xfrm>
            <a:off x="612210" y="2733551"/>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In Immense Physical Pain </a:t>
            </a:r>
          </a:p>
        </p:txBody>
      </p:sp>
      <p:sp>
        <p:nvSpPr>
          <p:cNvPr id="5" name="TextBox 4">
            <a:extLst>
              <a:ext uri="{FF2B5EF4-FFF2-40B4-BE49-F238E27FC236}">
                <a16:creationId xmlns:a16="http://schemas.microsoft.com/office/drawing/2014/main" id="{25BBE7BC-85B0-F922-D434-598B48B9DBFC}"/>
              </a:ext>
            </a:extLst>
          </p:cNvPr>
          <p:cNvSpPr txBox="1"/>
          <p:nvPr/>
        </p:nvSpPr>
        <p:spPr>
          <a:xfrm>
            <a:off x="612210" y="3428999"/>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Living In Complete Shame </a:t>
            </a:r>
          </a:p>
        </p:txBody>
      </p:sp>
      <p:sp>
        <p:nvSpPr>
          <p:cNvPr id="6" name="TextBox 5">
            <a:extLst>
              <a:ext uri="{FF2B5EF4-FFF2-40B4-BE49-F238E27FC236}">
                <a16:creationId xmlns:a16="http://schemas.microsoft.com/office/drawing/2014/main" id="{30EBCD0F-CF01-6B53-0A0B-EB1C3E591304}"/>
              </a:ext>
            </a:extLst>
          </p:cNvPr>
          <p:cNvSpPr txBox="1"/>
          <p:nvPr/>
        </p:nvSpPr>
        <p:spPr>
          <a:xfrm>
            <a:off x="375781" y="5300428"/>
            <a:ext cx="11693503" cy="113877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“Command the people of Israel that they put out of the camp everyone who is leprous.” </a:t>
            </a:r>
          </a:p>
          <a:p>
            <a:pPr algn="r"/>
            <a:r>
              <a:rPr lang="en-US" sz="2000" dirty="0">
                <a:latin typeface="Nexa Light" panose="02000000000000000000" pitchFamily="2" charset="0"/>
              </a:rPr>
              <a:t>Numbers 5:2 </a:t>
            </a:r>
          </a:p>
        </p:txBody>
      </p:sp>
      <p:sp>
        <p:nvSpPr>
          <p:cNvPr id="8" name="TextBox 7">
            <a:extLst>
              <a:ext uri="{FF2B5EF4-FFF2-40B4-BE49-F238E27FC236}">
                <a16:creationId xmlns:a16="http://schemas.microsoft.com/office/drawing/2014/main" id="{828F783D-3D06-BC09-83CA-487BEA75D38D}"/>
              </a:ext>
            </a:extLst>
          </p:cNvPr>
          <p:cNvSpPr txBox="1"/>
          <p:nvPr/>
        </p:nvSpPr>
        <p:spPr>
          <a:xfrm>
            <a:off x="612210" y="4157767"/>
            <a:ext cx="8594420"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Outcasts From Jewish Society </a:t>
            </a:r>
          </a:p>
        </p:txBody>
      </p:sp>
      <p:sp>
        <p:nvSpPr>
          <p:cNvPr id="10" name="TextBox 9">
            <a:extLst>
              <a:ext uri="{FF2B5EF4-FFF2-40B4-BE49-F238E27FC236}">
                <a16:creationId xmlns:a16="http://schemas.microsoft.com/office/drawing/2014/main" id="{DC63920E-AF86-2D5B-D90A-EFA2542F7E58}"/>
              </a:ext>
            </a:extLst>
          </p:cNvPr>
          <p:cNvSpPr txBox="1"/>
          <p:nvPr/>
        </p:nvSpPr>
        <p:spPr>
          <a:xfrm>
            <a:off x="295813" y="5238872"/>
            <a:ext cx="11600374"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“In Jesus’ time, rabbis sometimes boasted about how badly they treated lepers. One bragged that he refused to buy even an egg on a street where he saw a leper; another boasted that he threw rocks at lepers upon seeing them.” </a:t>
            </a:r>
          </a:p>
        </p:txBody>
      </p:sp>
    </p:spTree>
    <p:extLst>
      <p:ext uri="{BB962C8B-B14F-4D97-AF65-F5344CB8AC3E}">
        <p14:creationId xmlns:p14="http://schemas.microsoft.com/office/powerpoint/2010/main" val="237415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22" presetClass="exit" presetSubtype="4" fill="hold" grpId="1"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Notice The Similarities Between Them:  </a:t>
            </a:r>
          </a:p>
        </p:txBody>
      </p:sp>
      <p:sp>
        <p:nvSpPr>
          <p:cNvPr id="6" name="TextBox 5">
            <a:extLst>
              <a:ext uri="{FF2B5EF4-FFF2-40B4-BE49-F238E27FC236}">
                <a16:creationId xmlns:a16="http://schemas.microsoft.com/office/drawing/2014/main" id="{30EBCD0F-CF01-6B53-0A0B-EB1C3E591304}"/>
              </a:ext>
            </a:extLst>
          </p:cNvPr>
          <p:cNvSpPr txBox="1"/>
          <p:nvPr/>
        </p:nvSpPr>
        <p:spPr>
          <a:xfrm>
            <a:off x="375781" y="2851616"/>
            <a:ext cx="11600374"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“20 So the man went away and began to tell in the Decapolis how much Jesus had done for him. And all the people were amazed.” </a:t>
            </a:r>
          </a:p>
          <a:p>
            <a:pPr algn="r"/>
            <a:r>
              <a:rPr lang="en-US" sz="2400" dirty="0">
                <a:latin typeface="Nexa Light" panose="02000000000000000000" pitchFamily="2" charset="0"/>
              </a:rPr>
              <a:t>Mark 5:20 </a:t>
            </a:r>
          </a:p>
        </p:txBody>
      </p:sp>
      <p:sp>
        <p:nvSpPr>
          <p:cNvPr id="8" name="TextBox 7">
            <a:extLst>
              <a:ext uri="{FF2B5EF4-FFF2-40B4-BE49-F238E27FC236}">
                <a16:creationId xmlns:a16="http://schemas.microsoft.com/office/drawing/2014/main" id="{828F783D-3D06-BC09-83CA-487BEA75D38D}"/>
              </a:ext>
            </a:extLst>
          </p:cNvPr>
          <p:cNvSpPr txBox="1"/>
          <p:nvPr/>
        </p:nvSpPr>
        <p:spPr>
          <a:xfrm>
            <a:off x="920168" y="2038103"/>
            <a:ext cx="10009769"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Both Were Saved By Jesus &amp; Given A Second Life </a:t>
            </a:r>
          </a:p>
        </p:txBody>
      </p:sp>
      <p:sp>
        <p:nvSpPr>
          <p:cNvPr id="10" name="TextBox 9">
            <a:extLst>
              <a:ext uri="{FF2B5EF4-FFF2-40B4-BE49-F238E27FC236}">
                <a16:creationId xmlns:a16="http://schemas.microsoft.com/office/drawing/2014/main" id="{DC63920E-AF86-2D5B-D90A-EFA2542F7E58}"/>
              </a:ext>
            </a:extLst>
          </p:cNvPr>
          <p:cNvSpPr txBox="1"/>
          <p:nvPr/>
        </p:nvSpPr>
        <p:spPr>
          <a:xfrm>
            <a:off x="375781" y="2811623"/>
            <a:ext cx="11600374" cy="2308324"/>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“44 “See that you don’t tell this to anyone. But go, show yourself to the priest and offer the sacrifices that Moses commanded for your cleansing, as a testimony to them.” 45 Instead he went out and began to talk freely, spreading the news. As a result, Jesus could no longer enter a town openly but stayed outside in lonely places. Yet the people still came to him from everywhere.” </a:t>
            </a:r>
          </a:p>
          <a:p>
            <a:pPr algn="r"/>
            <a:r>
              <a:rPr lang="en-US" sz="2400" dirty="0">
                <a:latin typeface="Nexa Light" panose="02000000000000000000" pitchFamily="2" charset="0"/>
              </a:rPr>
              <a:t>Mark 1:44-45</a:t>
            </a:r>
          </a:p>
        </p:txBody>
      </p:sp>
    </p:spTree>
    <p:extLst>
      <p:ext uri="{BB962C8B-B14F-4D97-AF65-F5344CB8AC3E}">
        <p14:creationId xmlns:p14="http://schemas.microsoft.com/office/powerpoint/2010/main" val="10101590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22" presetClass="exit" presetSubtype="4" fill="hold" grpId="1" nodeType="withEffect">
                                  <p:stCondLst>
                                    <p:cond delay="0"/>
                                  </p:stCondLst>
                                  <p:childTnLst>
                                    <p:animEffect transition="out" filter="wipe(down)">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Two Undeniable Lessons About Jesus </a:t>
            </a:r>
          </a:p>
        </p:txBody>
      </p:sp>
      <p:sp>
        <p:nvSpPr>
          <p:cNvPr id="8" name="TextBox 7">
            <a:extLst>
              <a:ext uri="{FF2B5EF4-FFF2-40B4-BE49-F238E27FC236}">
                <a16:creationId xmlns:a16="http://schemas.microsoft.com/office/drawing/2014/main" id="{828F783D-3D06-BC09-83CA-487BEA75D38D}"/>
              </a:ext>
            </a:extLst>
          </p:cNvPr>
          <p:cNvSpPr txBox="1"/>
          <p:nvPr/>
        </p:nvSpPr>
        <p:spPr>
          <a:xfrm>
            <a:off x="920168" y="2038103"/>
            <a:ext cx="10009769"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Jesus Has The Power To Fix Hopeless Situations </a:t>
            </a:r>
          </a:p>
        </p:txBody>
      </p:sp>
      <p:sp>
        <p:nvSpPr>
          <p:cNvPr id="3" name="TextBox 2">
            <a:extLst>
              <a:ext uri="{FF2B5EF4-FFF2-40B4-BE49-F238E27FC236}">
                <a16:creationId xmlns:a16="http://schemas.microsoft.com/office/drawing/2014/main" id="{F77A7FA0-B163-FD54-3FC0-31779A10802B}"/>
              </a:ext>
            </a:extLst>
          </p:cNvPr>
          <p:cNvSpPr txBox="1"/>
          <p:nvPr/>
        </p:nvSpPr>
        <p:spPr>
          <a:xfrm>
            <a:off x="920168" y="2887671"/>
            <a:ext cx="10009769" cy="1077218"/>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Jesus’ Compassion Will Take Him Where No One Else Will Go </a:t>
            </a:r>
          </a:p>
        </p:txBody>
      </p:sp>
    </p:spTree>
    <p:extLst>
      <p:ext uri="{BB962C8B-B14F-4D97-AF65-F5344CB8AC3E}">
        <p14:creationId xmlns:p14="http://schemas.microsoft.com/office/powerpoint/2010/main" val="7437384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8: A Leper &amp; Two Demonic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58606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Two Questions We Should Ask After Reading…</a:t>
            </a:r>
          </a:p>
        </p:txBody>
      </p:sp>
      <p:sp>
        <p:nvSpPr>
          <p:cNvPr id="6" name="TextBox 5">
            <a:extLst>
              <a:ext uri="{FF2B5EF4-FFF2-40B4-BE49-F238E27FC236}">
                <a16:creationId xmlns:a16="http://schemas.microsoft.com/office/drawing/2014/main" id="{30EBCD0F-CF01-6B53-0A0B-EB1C3E591304}"/>
              </a:ext>
            </a:extLst>
          </p:cNvPr>
          <p:cNvSpPr txBox="1"/>
          <p:nvPr/>
        </p:nvSpPr>
        <p:spPr>
          <a:xfrm>
            <a:off x="375781" y="3737239"/>
            <a:ext cx="11600374"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“13 When you were dead in your sins and in the uncircumcision of your flesh, God made you alive with Christ. He forgave us all our sins, 14 having canceled the charge of our legal indebtedness, which stood against us and condemned us; he has taken it away, nailing it to the cross.” </a:t>
            </a:r>
          </a:p>
          <a:p>
            <a:pPr algn="r"/>
            <a:r>
              <a:rPr lang="en-US" sz="2400" dirty="0">
                <a:latin typeface="Nexa Light" panose="02000000000000000000" pitchFamily="2" charset="0"/>
              </a:rPr>
              <a:t>Colossians 2:13-4 </a:t>
            </a:r>
          </a:p>
        </p:txBody>
      </p:sp>
      <p:sp>
        <p:nvSpPr>
          <p:cNvPr id="8" name="TextBox 7">
            <a:extLst>
              <a:ext uri="{FF2B5EF4-FFF2-40B4-BE49-F238E27FC236}">
                <a16:creationId xmlns:a16="http://schemas.microsoft.com/office/drawing/2014/main" id="{828F783D-3D06-BC09-83CA-487BEA75D38D}"/>
              </a:ext>
            </a:extLst>
          </p:cNvPr>
          <p:cNvSpPr txBox="1"/>
          <p:nvPr/>
        </p:nvSpPr>
        <p:spPr>
          <a:xfrm>
            <a:off x="920168" y="2038103"/>
            <a:ext cx="10724145"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Do We Mirror Jesus? (Service, Generosity, &amp; Kindness)</a:t>
            </a:r>
          </a:p>
        </p:txBody>
      </p:sp>
      <p:sp>
        <p:nvSpPr>
          <p:cNvPr id="3" name="TextBox 2">
            <a:extLst>
              <a:ext uri="{FF2B5EF4-FFF2-40B4-BE49-F238E27FC236}">
                <a16:creationId xmlns:a16="http://schemas.microsoft.com/office/drawing/2014/main" id="{F77A7FA0-B163-FD54-3FC0-31779A10802B}"/>
              </a:ext>
            </a:extLst>
          </p:cNvPr>
          <p:cNvSpPr txBox="1"/>
          <p:nvPr/>
        </p:nvSpPr>
        <p:spPr>
          <a:xfrm>
            <a:off x="920168" y="2887671"/>
            <a:ext cx="10481257" cy="584775"/>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Do We Mirror The Dead Men Brought To Life Again? </a:t>
            </a:r>
          </a:p>
        </p:txBody>
      </p:sp>
    </p:spTree>
    <p:extLst>
      <p:ext uri="{BB962C8B-B14F-4D97-AF65-F5344CB8AC3E}">
        <p14:creationId xmlns:p14="http://schemas.microsoft.com/office/powerpoint/2010/main" val="25003469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9: A Tax Collector Named Matthew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58606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Two Quick Reminders: </a:t>
            </a:r>
          </a:p>
        </p:txBody>
      </p:sp>
      <p:sp>
        <p:nvSpPr>
          <p:cNvPr id="8" name="TextBox 7">
            <a:extLst>
              <a:ext uri="{FF2B5EF4-FFF2-40B4-BE49-F238E27FC236}">
                <a16:creationId xmlns:a16="http://schemas.microsoft.com/office/drawing/2014/main" id="{828F783D-3D06-BC09-83CA-487BEA75D38D}"/>
              </a:ext>
            </a:extLst>
          </p:cNvPr>
          <p:cNvSpPr txBox="1"/>
          <p:nvPr/>
        </p:nvSpPr>
        <p:spPr>
          <a:xfrm>
            <a:off x="920168" y="2038103"/>
            <a:ext cx="10724145" cy="1077218"/>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I. Your Bad Past Does Not Determine What Great Things You Can Accomplish For The Lord </a:t>
            </a:r>
          </a:p>
        </p:txBody>
      </p:sp>
      <p:sp>
        <p:nvSpPr>
          <p:cNvPr id="3" name="TextBox 2">
            <a:extLst>
              <a:ext uri="{FF2B5EF4-FFF2-40B4-BE49-F238E27FC236}">
                <a16:creationId xmlns:a16="http://schemas.microsoft.com/office/drawing/2014/main" id="{F77A7FA0-B163-FD54-3FC0-31779A10802B}"/>
              </a:ext>
            </a:extLst>
          </p:cNvPr>
          <p:cNvSpPr txBox="1"/>
          <p:nvPr/>
        </p:nvSpPr>
        <p:spPr>
          <a:xfrm>
            <a:off x="920168" y="3395722"/>
            <a:ext cx="10481257" cy="1077218"/>
          </a:xfrm>
          <a:prstGeom prst="rect">
            <a:avLst/>
          </a:prstGeom>
          <a:solidFill>
            <a:schemeClr val="accent3">
              <a:lumMod val="50000"/>
            </a:schemeClr>
          </a:solidFill>
          <a:ln>
            <a:solidFill>
              <a:schemeClr val="tx1"/>
            </a:solidFill>
          </a:ln>
        </p:spPr>
        <p:txBody>
          <a:bodyPr wrap="square" rtlCol="0">
            <a:spAutoFit/>
          </a:bodyPr>
          <a:lstStyle/>
          <a:p>
            <a:r>
              <a:rPr lang="en-US" sz="3200" dirty="0">
                <a:solidFill>
                  <a:schemeClr val="bg1"/>
                </a:solidFill>
                <a:latin typeface="Nexa Light" panose="02000000000000000000" pitchFamily="2" charset="0"/>
              </a:rPr>
              <a:t>II. The Church Isn’t An Instagram Account… It’s A “Be-Real” Account </a:t>
            </a:r>
          </a:p>
        </p:txBody>
      </p:sp>
    </p:spTree>
    <p:extLst>
      <p:ext uri="{BB962C8B-B14F-4D97-AF65-F5344CB8AC3E}">
        <p14:creationId xmlns:p14="http://schemas.microsoft.com/office/powerpoint/2010/main" val="27431929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912</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2024-02-13T17:41:16Z</dcterms:created>
  <dcterms:modified xsi:type="dcterms:W3CDTF">2024-02-18T02:24:12Z</dcterms:modified>
</cp:coreProperties>
</file>