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1" r:id="rId3"/>
    <p:sldId id="259" r:id="rId4"/>
    <p:sldId id="265" r:id="rId5"/>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4DAF-0897-FF82-8DC7-FE4061D1B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9A9101-7341-59C8-00B2-C2F735B58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7C92F-BD3F-A0C5-4429-1930E0137C15}"/>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5" name="Footer Placeholder 4">
            <a:extLst>
              <a:ext uri="{FF2B5EF4-FFF2-40B4-BE49-F238E27FC236}">
                <a16:creationId xmlns:a16="http://schemas.microsoft.com/office/drawing/2014/main" id="{AB5FB20F-6FDF-3FCB-A75F-15FD5EFBD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554BE-C34A-927A-A700-978D3A4729E6}"/>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142036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0D6B-E8E2-6F69-A80B-F2D24F470E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B160FD-860D-7EDF-E7CB-EEC0344D02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F083F-8527-4C0B-ED1A-43B8D2A1BDF8}"/>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5" name="Footer Placeholder 4">
            <a:extLst>
              <a:ext uri="{FF2B5EF4-FFF2-40B4-BE49-F238E27FC236}">
                <a16:creationId xmlns:a16="http://schemas.microsoft.com/office/drawing/2014/main" id="{E13E5272-3974-58D2-39F9-54F1A0EB0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021C6-90CD-6ABA-6AA0-9A0218C51D4F}"/>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48516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E2D8F6-EC37-5C98-6C95-1DF928B21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5424-BB85-7ABA-482E-520EACBFF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44507-93FE-80BB-577C-CFF4683426EA}"/>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5" name="Footer Placeholder 4">
            <a:extLst>
              <a:ext uri="{FF2B5EF4-FFF2-40B4-BE49-F238E27FC236}">
                <a16:creationId xmlns:a16="http://schemas.microsoft.com/office/drawing/2014/main" id="{3EDDA2B5-5507-3B6E-798A-692DA9752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8A26A-7C89-D785-0284-EF4E4E8C428F}"/>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23595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9C82-B194-4056-AF2E-8F1D9701E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6C82B2-FBE8-4B1D-2548-28FF840E67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ED673-E465-C693-AE2C-6E84F31379C9}"/>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5" name="Footer Placeholder 4">
            <a:extLst>
              <a:ext uri="{FF2B5EF4-FFF2-40B4-BE49-F238E27FC236}">
                <a16:creationId xmlns:a16="http://schemas.microsoft.com/office/drawing/2014/main" id="{CF172F2A-B3D9-4466-4F6C-BCDECA171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0977F-4264-F199-61F6-1CC63CF4EC94}"/>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80105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4D63-345E-34A0-4554-3583EA9F6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A7B8F1-25B5-EE83-1F44-17791A67A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6D06B-33C3-E74B-9B3A-F0FB5F35A168}"/>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5" name="Footer Placeholder 4">
            <a:extLst>
              <a:ext uri="{FF2B5EF4-FFF2-40B4-BE49-F238E27FC236}">
                <a16:creationId xmlns:a16="http://schemas.microsoft.com/office/drawing/2014/main" id="{86B95538-328A-31D1-A49F-EBEEE549F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BA9FF-BFBE-E00C-4AEE-19AEC11B6289}"/>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122607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E350-F2EC-0912-A030-E504C0CB9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658F8E-8022-F7B4-FCC1-9FBFBF120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67BBB5-8FAA-63CA-85E7-B3BBD8036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9BE5B1-57F3-2AC3-7A89-E5BF413A42B3}"/>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6" name="Footer Placeholder 5">
            <a:extLst>
              <a:ext uri="{FF2B5EF4-FFF2-40B4-BE49-F238E27FC236}">
                <a16:creationId xmlns:a16="http://schemas.microsoft.com/office/drawing/2014/main" id="{B00658F2-D821-A02E-1B34-C698EC66C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10EC2-3266-6AE4-1F44-EF10B40E9900}"/>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105441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3DC3-54E3-C723-FA34-A53252DB7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DD3BB-B6A6-D168-95E3-14A78C56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9E5F71-0CB6-1D7A-1A29-D11FD0A9A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05FDC-9A0F-0F4E-27F1-BC78D3957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8D306-D7E9-1170-8559-9C33F25437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D08989-A6B3-1164-9283-E13E289ADB1B}"/>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8" name="Footer Placeholder 7">
            <a:extLst>
              <a:ext uri="{FF2B5EF4-FFF2-40B4-BE49-F238E27FC236}">
                <a16:creationId xmlns:a16="http://schemas.microsoft.com/office/drawing/2014/main" id="{B8813702-6FA4-8D61-896F-C1451F773A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8EB7D8-2FE1-25FA-AA25-2741AD5916F6}"/>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382925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3B83-E150-6E6C-695B-1D24FD9855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AD2C86-476C-C0CE-C28C-5FF082386994}"/>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4" name="Footer Placeholder 3">
            <a:extLst>
              <a:ext uri="{FF2B5EF4-FFF2-40B4-BE49-F238E27FC236}">
                <a16:creationId xmlns:a16="http://schemas.microsoft.com/office/drawing/2014/main" id="{E0AD48AC-1BBC-1716-EFEB-7882463942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82F219-339B-4267-7218-32D85FAEAA5F}"/>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140410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C8EB0-443A-57E8-46C3-8256A1ECA2BD}"/>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3" name="Footer Placeholder 2">
            <a:extLst>
              <a:ext uri="{FF2B5EF4-FFF2-40B4-BE49-F238E27FC236}">
                <a16:creationId xmlns:a16="http://schemas.microsoft.com/office/drawing/2014/main" id="{1F21B5AA-D087-71BE-9553-263D556617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F468AE-5489-4A2A-E99E-78711855B89E}"/>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290297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E0CC-0529-0261-D8B1-7DDEE24C2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BFAF5-A177-58F4-A7A3-9AA7BD0CB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6C828-6625-7D55-EFEA-C10BF818A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BC002-4937-DADC-0544-066573A9BB3D}"/>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6" name="Footer Placeholder 5">
            <a:extLst>
              <a:ext uri="{FF2B5EF4-FFF2-40B4-BE49-F238E27FC236}">
                <a16:creationId xmlns:a16="http://schemas.microsoft.com/office/drawing/2014/main" id="{ACC551DF-9D0D-792C-6CCA-9595C4559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154CE-96BB-F6E2-5231-858C25D51C0D}"/>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403666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7528-9091-C812-8CA5-8A0F02CC9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D6BB48-30C1-41DD-C918-74A61CDB7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180AB7-C6E3-161B-8C64-0343D563E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75550-D166-4A54-90DF-149685B202EC}"/>
              </a:ext>
            </a:extLst>
          </p:cNvPr>
          <p:cNvSpPr>
            <a:spLocks noGrp="1"/>
          </p:cNvSpPr>
          <p:nvPr>
            <p:ph type="dt" sz="half" idx="10"/>
          </p:nvPr>
        </p:nvSpPr>
        <p:spPr/>
        <p:txBody>
          <a:bodyPr/>
          <a:lstStyle/>
          <a:p>
            <a:fld id="{278F56DA-0484-5348-A066-A974F91727FA}" type="datetimeFigureOut">
              <a:rPr lang="en-US" smtClean="0"/>
              <a:t>2/21/24</a:t>
            </a:fld>
            <a:endParaRPr lang="en-US"/>
          </a:p>
        </p:txBody>
      </p:sp>
      <p:sp>
        <p:nvSpPr>
          <p:cNvPr id="6" name="Footer Placeholder 5">
            <a:extLst>
              <a:ext uri="{FF2B5EF4-FFF2-40B4-BE49-F238E27FC236}">
                <a16:creationId xmlns:a16="http://schemas.microsoft.com/office/drawing/2014/main" id="{42005308-F2CD-8B7E-D22C-8FA89299E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27A1B-2EA8-7EAB-DBDE-EACD153D51E4}"/>
              </a:ext>
            </a:extLst>
          </p:cNvPr>
          <p:cNvSpPr>
            <a:spLocks noGrp="1"/>
          </p:cNvSpPr>
          <p:nvPr>
            <p:ph type="sldNum" sz="quarter" idx="12"/>
          </p:nvPr>
        </p:nvSpPr>
        <p:spPr/>
        <p:txBody>
          <a:bodyPr/>
          <a:lstStyle/>
          <a:p>
            <a:fld id="{0280B509-281A-F64A-9D8A-B2321FEE6F7A}" type="slidenum">
              <a:rPr lang="en-US" smtClean="0"/>
              <a:t>‹#›</a:t>
            </a:fld>
            <a:endParaRPr lang="en-US"/>
          </a:p>
        </p:txBody>
      </p:sp>
    </p:spTree>
    <p:extLst>
      <p:ext uri="{BB962C8B-B14F-4D97-AF65-F5344CB8AC3E}">
        <p14:creationId xmlns:p14="http://schemas.microsoft.com/office/powerpoint/2010/main" val="401543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4CBA1-066B-C7D5-6CF2-AE866F4DC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D1E516-7671-FDF1-9687-E361C93BE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D5F06-35DB-60AE-7D0B-46AD88FDE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F56DA-0484-5348-A066-A974F91727FA}" type="datetimeFigureOut">
              <a:rPr lang="en-US" smtClean="0"/>
              <a:t>2/21/24</a:t>
            </a:fld>
            <a:endParaRPr lang="en-US"/>
          </a:p>
        </p:txBody>
      </p:sp>
      <p:sp>
        <p:nvSpPr>
          <p:cNvPr id="5" name="Footer Placeholder 4">
            <a:extLst>
              <a:ext uri="{FF2B5EF4-FFF2-40B4-BE49-F238E27FC236}">
                <a16:creationId xmlns:a16="http://schemas.microsoft.com/office/drawing/2014/main" id="{EFA21164-2F43-C39F-DD81-7DEB27058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34AE8-79D3-C817-82EB-7E61FB3EE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0B509-281A-F64A-9D8A-B2321FEE6F7A}" type="slidenum">
              <a:rPr lang="en-US" smtClean="0"/>
              <a:t>‹#›</a:t>
            </a:fld>
            <a:endParaRPr lang="en-US"/>
          </a:p>
        </p:txBody>
      </p:sp>
    </p:spTree>
    <p:extLst>
      <p:ext uri="{BB962C8B-B14F-4D97-AF65-F5344CB8AC3E}">
        <p14:creationId xmlns:p14="http://schemas.microsoft.com/office/powerpoint/2010/main" val="189356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Two Sons”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What’s The Context Of The Parable?</a:t>
            </a:r>
          </a:p>
        </p:txBody>
      </p:sp>
      <p:sp>
        <p:nvSpPr>
          <p:cNvPr id="7" name="TextBox 6">
            <a:extLst>
              <a:ext uri="{FF2B5EF4-FFF2-40B4-BE49-F238E27FC236}">
                <a16:creationId xmlns:a16="http://schemas.microsoft.com/office/drawing/2014/main" id="{505BB2D8-D551-1EA7-648A-3BDAADF959BE}"/>
              </a:ext>
            </a:extLst>
          </p:cNvPr>
          <p:cNvSpPr txBox="1"/>
          <p:nvPr/>
        </p:nvSpPr>
        <p:spPr>
          <a:xfrm>
            <a:off x="906597" y="2781023"/>
            <a:ext cx="9917081" cy="2677656"/>
          </a:xfrm>
          <a:prstGeom prst="rect">
            <a:avLst/>
          </a:prstGeom>
          <a:solidFill>
            <a:schemeClr val="tx1">
              <a:lumMod val="65000"/>
              <a:lumOff val="35000"/>
            </a:schemeClr>
          </a:solidFill>
        </p:spPr>
        <p:txBody>
          <a:bodyPr wrap="square" rtlCol="0">
            <a:spAutoFit/>
          </a:bodyPr>
          <a:lstStyle/>
          <a:p>
            <a:pPr lvl="0"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“27 “Woe to you, teachers of the law and Pharisees, you hypocrites! You are like whitewashed tombs, which look beautiful on the outside but on the inside are full of the bones of the dead and everything unclean. 28 In the same way, on the outside you appear to people as righteous but on the inside, you are full of hypocrisy and wickedness.”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23:27-28</a:t>
            </a:r>
          </a:p>
        </p:txBody>
      </p:sp>
      <p:sp>
        <p:nvSpPr>
          <p:cNvPr id="10" name="TextBox 9">
            <a:extLst>
              <a:ext uri="{FF2B5EF4-FFF2-40B4-BE49-F238E27FC236}">
                <a16:creationId xmlns:a16="http://schemas.microsoft.com/office/drawing/2014/main" id="{66F383C5-40EF-4100-B443-EA024B4E0403}"/>
              </a:ext>
            </a:extLst>
          </p:cNvPr>
          <p:cNvSpPr txBox="1"/>
          <p:nvPr/>
        </p:nvSpPr>
        <p:spPr>
          <a:xfrm>
            <a:off x="906597" y="2121036"/>
            <a:ext cx="9917081"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The Problem Of Pharisees: Superficial Profession </a:t>
            </a:r>
            <a:endParaRPr lang="en-US" sz="2800" u="sng" dirty="0">
              <a:solidFill>
                <a:schemeClr val="bg1"/>
              </a:solidFill>
              <a:effectLst>
                <a:outerShdw sx="1000" sy="1000" algn="ctr" rotWithShape="0">
                  <a:schemeClr val="bg1"/>
                </a:outerShdw>
              </a:effectLst>
              <a:latin typeface="Nexa Light" panose="02000000000000000000" pitchFamily="2" charset="0"/>
            </a:endParaRPr>
          </a:p>
        </p:txBody>
      </p:sp>
      <p:sp>
        <p:nvSpPr>
          <p:cNvPr id="11" name="TextBox 10">
            <a:extLst>
              <a:ext uri="{FF2B5EF4-FFF2-40B4-BE49-F238E27FC236}">
                <a16:creationId xmlns:a16="http://schemas.microsoft.com/office/drawing/2014/main" id="{38256AB6-DC81-57DD-E97D-663FEAE6DFCB}"/>
              </a:ext>
            </a:extLst>
          </p:cNvPr>
          <p:cNvSpPr txBox="1"/>
          <p:nvPr/>
        </p:nvSpPr>
        <p:spPr>
          <a:xfrm>
            <a:off x="906597" y="3061580"/>
            <a:ext cx="10373960" cy="830997"/>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“This people honors me with their lips, but their heart is far from me.”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15:8</a:t>
            </a:r>
          </a:p>
        </p:txBody>
      </p:sp>
      <p:sp>
        <p:nvSpPr>
          <p:cNvPr id="12" name="TextBox 11">
            <a:extLst>
              <a:ext uri="{FF2B5EF4-FFF2-40B4-BE49-F238E27FC236}">
                <a16:creationId xmlns:a16="http://schemas.microsoft.com/office/drawing/2014/main" id="{A389489A-42BB-0756-B00E-C069E89BBEF9}"/>
              </a:ext>
            </a:extLst>
          </p:cNvPr>
          <p:cNvSpPr txBox="1"/>
          <p:nvPr/>
        </p:nvSpPr>
        <p:spPr>
          <a:xfrm>
            <a:off x="906597" y="3068218"/>
            <a:ext cx="10373960" cy="830997"/>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“But go and learn what this means: ‘I desire mercy, not sacrifice.”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9:13</a:t>
            </a:r>
          </a:p>
        </p:txBody>
      </p:sp>
    </p:spTree>
    <p:extLst>
      <p:ext uri="{BB962C8B-B14F-4D97-AF65-F5344CB8AC3E}">
        <p14:creationId xmlns:p14="http://schemas.microsoft.com/office/powerpoint/2010/main" val="114732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16" presetClass="exit" presetSubtype="21" fill="hold" grpId="1" nodeType="with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xit" presetSubtype="21" fill="hold" grpId="1" nodeType="withEffect">
                                  <p:stCondLst>
                                    <p:cond delay="0"/>
                                  </p:stCondLst>
                                  <p:childTnLst>
                                    <p:animEffect transition="out" filter="barn(inVertical)">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1" grpId="0" animBg="1"/>
      <p:bldP spid="11"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Two Sons”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 </a:t>
            </a:r>
          </a:p>
        </p:txBody>
      </p:sp>
      <p:sp>
        <p:nvSpPr>
          <p:cNvPr id="7" name="TextBox 6">
            <a:extLst>
              <a:ext uri="{FF2B5EF4-FFF2-40B4-BE49-F238E27FC236}">
                <a16:creationId xmlns:a16="http://schemas.microsoft.com/office/drawing/2014/main" id="{505BB2D8-D551-1EA7-648A-3BDAADF959BE}"/>
              </a:ext>
            </a:extLst>
          </p:cNvPr>
          <p:cNvSpPr txBox="1"/>
          <p:nvPr/>
        </p:nvSpPr>
        <p:spPr>
          <a:xfrm>
            <a:off x="1336989" y="2824139"/>
            <a:ext cx="9917081"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“The point of this parable is clear. What matters is living for God, not saying the right words. The religious leaders were good at talking righteous talk, but their stubbornly unrepentant hearts showed that repentant sinners would enter the kingdom before them.” </a:t>
            </a:r>
          </a:p>
        </p:txBody>
      </p:sp>
      <p:sp>
        <p:nvSpPr>
          <p:cNvPr id="10" name="TextBox 9">
            <a:extLst>
              <a:ext uri="{FF2B5EF4-FFF2-40B4-BE49-F238E27FC236}">
                <a16:creationId xmlns:a16="http://schemas.microsoft.com/office/drawing/2014/main" id="{0537CCE1-4627-3CD6-01B1-A1F55DFBE00F}"/>
              </a:ext>
            </a:extLst>
          </p:cNvPr>
          <p:cNvSpPr txBox="1"/>
          <p:nvPr/>
        </p:nvSpPr>
        <p:spPr>
          <a:xfrm>
            <a:off x="1150623" y="2129188"/>
            <a:ext cx="7367075" cy="523220"/>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800" dirty="0">
                <a:solidFill>
                  <a:schemeClr val="bg1"/>
                </a:solidFill>
                <a:latin typeface="Nexa Light" panose="02000000000000000000" pitchFamily="2" charset="0"/>
              </a:rPr>
              <a:t>Application: Which Son Do I Resemble? </a:t>
            </a:r>
          </a:p>
        </p:txBody>
      </p:sp>
    </p:spTree>
    <p:extLst>
      <p:ext uri="{BB962C8B-B14F-4D97-AF65-F5344CB8AC3E}">
        <p14:creationId xmlns:p14="http://schemas.microsoft.com/office/powerpoint/2010/main" val="2590761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Land Owner”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 </a:t>
            </a:r>
          </a:p>
        </p:txBody>
      </p:sp>
      <p:sp>
        <p:nvSpPr>
          <p:cNvPr id="9" name="TextBox 8">
            <a:extLst>
              <a:ext uri="{FF2B5EF4-FFF2-40B4-BE49-F238E27FC236}">
                <a16:creationId xmlns:a16="http://schemas.microsoft.com/office/drawing/2014/main" id="{2D0031D2-E8F8-ADF8-70F3-C3A47456B1F9}"/>
              </a:ext>
            </a:extLst>
          </p:cNvPr>
          <p:cNvSpPr txBox="1"/>
          <p:nvPr/>
        </p:nvSpPr>
        <p:spPr>
          <a:xfrm>
            <a:off x="1526404" y="2724935"/>
            <a:ext cx="8652519"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1) You Aren’t Bearing Fruit For God </a:t>
            </a:r>
          </a:p>
        </p:txBody>
      </p:sp>
      <p:sp>
        <p:nvSpPr>
          <p:cNvPr id="7" name="TextBox 6">
            <a:extLst>
              <a:ext uri="{FF2B5EF4-FFF2-40B4-BE49-F238E27FC236}">
                <a16:creationId xmlns:a16="http://schemas.microsoft.com/office/drawing/2014/main" id="{8E9DDA21-CB58-AA91-7333-43109C326AF7}"/>
              </a:ext>
            </a:extLst>
          </p:cNvPr>
          <p:cNvSpPr txBox="1"/>
          <p:nvPr/>
        </p:nvSpPr>
        <p:spPr>
          <a:xfrm>
            <a:off x="1526405" y="3445865"/>
            <a:ext cx="8652520"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2) You Rejected The Son Of God </a:t>
            </a:r>
          </a:p>
        </p:txBody>
      </p:sp>
      <p:sp>
        <p:nvSpPr>
          <p:cNvPr id="10" name="TextBox 9">
            <a:extLst>
              <a:ext uri="{FF2B5EF4-FFF2-40B4-BE49-F238E27FC236}">
                <a16:creationId xmlns:a16="http://schemas.microsoft.com/office/drawing/2014/main" id="{8F005533-DC0C-D9C3-1116-E0E483FBAE1C}"/>
              </a:ext>
            </a:extLst>
          </p:cNvPr>
          <p:cNvSpPr txBox="1"/>
          <p:nvPr/>
        </p:nvSpPr>
        <p:spPr>
          <a:xfrm>
            <a:off x="1526404" y="4180555"/>
            <a:ext cx="8652521"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3) By Rejecting The Son You Too Will Be Rejected </a:t>
            </a:r>
          </a:p>
        </p:txBody>
      </p:sp>
      <p:sp>
        <p:nvSpPr>
          <p:cNvPr id="11" name="TextBox 10">
            <a:extLst>
              <a:ext uri="{FF2B5EF4-FFF2-40B4-BE49-F238E27FC236}">
                <a16:creationId xmlns:a16="http://schemas.microsoft.com/office/drawing/2014/main" id="{C776A572-42A0-FFC7-34C6-F0CCA2DED971}"/>
              </a:ext>
            </a:extLst>
          </p:cNvPr>
          <p:cNvSpPr txBox="1"/>
          <p:nvPr/>
        </p:nvSpPr>
        <p:spPr>
          <a:xfrm>
            <a:off x="1077238" y="2217963"/>
            <a:ext cx="5110619" cy="461665"/>
          </a:xfrm>
          <a:prstGeom prst="rect">
            <a:avLst/>
          </a:prstGeom>
          <a:noFill/>
        </p:spPr>
        <p:txBody>
          <a:bodyPr wrap="square" rtlCol="0">
            <a:spAutoFit/>
          </a:bodyPr>
          <a:lstStyle/>
          <a:p>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Jesus’ Message To The Pharisees: </a:t>
            </a:r>
          </a:p>
        </p:txBody>
      </p:sp>
    </p:spTree>
    <p:extLst>
      <p:ext uri="{BB962C8B-B14F-4D97-AF65-F5344CB8AC3E}">
        <p14:creationId xmlns:p14="http://schemas.microsoft.com/office/powerpoint/2010/main" val="3391678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Land Owner”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Pentecost Vs. Pharisee Reaction</a:t>
            </a:r>
          </a:p>
        </p:txBody>
      </p:sp>
      <p:sp>
        <p:nvSpPr>
          <p:cNvPr id="12" name="TextBox 11">
            <a:extLst>
              <a:ext uri="{FF2B5EF4-FFF2-40B4-BE49-F238E27FC236}">
                <a16:creationId xmlns:a16="http://schemas.microsoft.com/office/drawing/2014/main" id="{79DDC5CB-984E-79FB-4A50-3F77C4D77D2E}"/>
              </a:ext>
            </a:extLst>
          </p:cNvPr>
          <p:cNvSpPr txBox="1"/>
          <p:nvPr/>
        </p:nvSpPr>
        <p:spPr>
          <a:xfrm>
            <a:off x="1108550" y="2394942"/>
            <a:ext cx="10373960" cy="1200329"/>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“36 “Therefore let all Israel be assured of this: God has made this Jesus, whom you crucified, both Lord and Messiah.”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Acts 2:36</a:t>
            </a:r>
          </a:p>
        </p:txBody>
      </p:sp>
      <p:sp>
        <p:nvSpPr>
          <p:cNvPr id="13" name="TextBox 12">
            <a:extLst>
              <a:ext uri="{FF2B5EF4-FFF2-40B4-BE49-F238E27FC236}">
                <a16:creationId xmlns:a16="http://schemas.microsoft.com/office/drawing/2014/main" id="{6B9939B6-E0BA-34C0-882A-E34B9466E208}"/>
              </a:ext>
            </a:extLst>
          </p:cNvPr>
          <p:cNvSpPr txBox="1"/>
          <p:nvPr/>
        </p:nvSpPr>
        <p:spPr>
          <a:xfrm>
            <a:off x="1108550" y="2394943"/>
            <a:ext cx="10373960" cy="1200329"/>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“The Lord said to my Lord: “Sit at my right hand 35 until I make your enemies a footstool for your feet.”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Acts 2:35</a:t>
            </a:r>
          </a:p>
        </p:txBody>
      </p:sp>
      <p:sp>
        <p:nvSpPr>
          <p:cNvPr id="14" name="TextBox 13">
            <a:extLst>
              <a:ext uri="{FF2B5EF4-FFF2-40B4-BE49-F238E27FC236}">
                <a16:creationId xmlns:a16="http://schemas.microsoft.com/office/drawing/2014/main" id="{A8F747C5-A950-933A-3E92-28EB1AB4BB73}"/>
              </a:ext>
            </a:extLst>
          </p:cNvPr>
          <p:cNvSpPr txBox="1"/>
          <p:nvPr/>
        </p:nvSpPr>
        <p:spPr>
          <a:xfrm>
            <a:off x="909018" y="2274838"/>
            <a:ext cx="10373960" cy="2308324"/>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“37 When the people heard this, they were cut to the heart and said to Peter and the other apostles, “Brothers, what shall we do?” 38 Peter replied, “Repent and be baptized, every one of you, in the name of Jesus Christ for the forgiveness of your sins. And you will receive the gift of the Holy Spirit .”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Acts 2:37-38</a:t>
            </a:r>
          </a:p>
        </p:txBody>
      </p:sp>
    </p:spTree>
    <p:extLst>
      <p:ext uri="{BB962C8B-B14F-4D97-AF65-F5344CB8AC3E}">
        <p14:creationId xmlns:p14="http://schemas.microsoft.com/office/powerpoint/2010/main" val="625858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22" presetClass="exit" presetSubtype="4" fill="hold" grpId="1" nodeType="withEffect">
                                  <p:stCondLst>
                                    <p:cond delay="0"/>
                                  </p:stCondLst>
                                  <p:childTnLst>
                                    <p:animEffect transition="out" filter="wipe(down)">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xit" presetSubtype="21" fill="hold" grpId="1" nodeType="with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Land Owner”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 </a:t>
            </a:r>
          </a:p>
        </p:txBody>
      </p:sp>
      <p:sp>
        <p:nvSpPr>
          <p:cNvPr id="9" name="TextBox 8">
            <a:extLst>
              <a:ext uri="{FF2B5EF4-FFF2-40B4-BE49-F238E27FC236}">
                <a16:creationId xmlns:a16="http://schemas.microsoft.com/office/drawing/2014/main" id="{2D0031D2-E8F8-ADF8-70F3-C3A47456B1F9}"/>
              </a:ext>
            </a:extLst>
          </p:cNvPr>
          <p:cNvSpPr txBox="1"/>
          <p:nvPr/>
        </p:nvSpPr>
        <p:spPr>
          <a:xfrm>
            <a:off x="1526404" y="2327391"/>
            <a:ext cx="8652519"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Application: What Will We Do With Jesus? </a:t>
            </a:r>
          </a:p>
        </p:txBody>
      </p:sp>
      <p:sp>
        <p:nvSpPr>
          <p:cNvPr id="10" name="TextBox 9">
            <a:extLst>
              <a:ext uri="{FF2B5EF4-FFF2-40B4-BE49-F238E27FC236}">
                <a16:creationId xmlns:a16="http://schemas.microsoft.com/office/drawing/2014/main" id="{8F005533-DC0C-D9C3-1116-E0E483FBAE1C}"/>
              </a:ext>
            </a:extLst>
          </p:cNvPr>
          <p:cNvSpPr txBox="1"/>
          <p:nvPr/>
        </p:nvSpPr>
        <p:spPr>
          <a:xfrm>
            <a:off x="1526404" y="2958739"/>
            <a:ext cx="8652521" cy="954107"/>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Application: Do I Teach God’s Wrath But Forget To Mention His Patience &amp; Desperation? </a:t>
            </a:r>
          </a:p>
        </p:txBody>
      </p:sp>
      <p:sp>
        <p:nvSpPr>
          <p:cNvPr id="8" name="TextBox 7">
            <a:extLst>
              <a:ext uri="{FF2B5EF4-FFF2-40B4-BE49-F238E27FC236}">
                <a16:creationId xmlns:a16="http://schemas.microsoft.com/office/drawing/2014/main" id="{5C1A73ED-1432-1880-28A8-EDACAB97A1C8}"/>
              </a:ext>
            </a:extLst>
          </p:cNvPr>
          <p:cNvSpPr txBox="1"/>
          <p:nvPr/>
        </p:nvSpPr>
        <p:spPr>
          <a:xfrm>
            <a:off x="1492363" y="4143918"/>
            <a:ext cx="10373960" cy="2677656"/>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“Notice the patience of the landowner who represents God. Now notice the viciousness of the tenants who represent all those who reject God's offer of salvation. If this parable teaches us anything, it is that God is patient, even toward those who despise Him. He lovingly sends us His servants to draw us to Him so that we can enjoy the fruits of His vineyard. He even sent His own Son, Jesus. Those who reject Him and His servants ultimately reject God and His grace .”</a:t>
            </a:r>
            <a:endPar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endParaRPr>
          </a:p>
        </p:txBody>
      </p:sp>
    </p:spTree>
    <p:extLst>
      <p:ext uri="{BB962C8B-B14F-4D97-AF65-F5344CB8AC3E}">
        <p14:creationId xmlns:p14="http://schemas.microsoft.com/office/powerpoint/2010/main" val="2377619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523</Words>
  <Application>Microsoft Macintosh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2024-02-21T14:42:56Z</dcterms:created>
  <dcterms:modified xsi:type="dcterms:W3CDTF">2024-02-21T15:20:29Z</dcterms:modified>
</cp:coreProperties>
</file>