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2EA"/>
    <a:srgbClr val="314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D101F-DF46-4948-A69A-3CA3EA3E2BC4}"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4E78D-EAB4-F145-9F61-333B41F2FB1D}" type="slidenum">
              <a:rPr lang="en-US" smtClean="0"/>
              <a:t>‹#›</a:t>
            </a:fld>
            <a:endParaRPr lang="en-US"/>
          </a:p>
        </p:txBody>
      </p:sp>
    </p:spTree>
    <p:extLst>
      <p:ext uri="{BB962C8B-B14F-4D97-AF65-F5344CB8AC3E}">
        <p14:creationId xmlns:p14="http://schemas.microsoft.com/office/powerpoint/2010/main" val="87218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E4E78D-EAB4-F145-9F61-333B41F2FB1D}" type="slidenum">
              <a:rPr lang="en-US" smtClean="0"/>
              <a:t>1</a:t>
            </a:fld>
            <a:endParaRPr lang="en-US"/>
          </a:p>
        </p:txBody>
      </p:sp>
    </p:spTree>
    <p:extLst>
      <p:ext uri="{BB962C8B-B14F-4D97-AF65-F5344CB8AC3E}">
        <p14:creationId xmlns:p14="http://schemas.microsoft.com/office/powerpoint/2010/main" val="371252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6420-FDC8-587D-0DCE-72DCC77233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F6F46-AB81-B3C2-CB1D-CF16F2118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9E839C-1505-098C-5F73-BD7A951BEA3C}"/>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25956A0D-7E6A-6979-9376-3022993C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60A3D-3CA7-BF8F-A0E9-A3D5C1DBB696}"/>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279108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FC2D-F193-5749-CB8D-1EE396756C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18CD7-9D82-FDDE-73C4-7F6FE3430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C988B-2DF2-3D39-04C7-4408497CE45B}"/>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1E1929D2-B900-99EB-D1A6-C637E5997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2E3E6-55A5-9526-D647-57FCC26FC866}"/>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147452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E0A9B-A09E-E39D-828E-17AF93D759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F378A0-39FA-11FA-24EE-1D12F6FC0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81E0C-2340-48BD-9F48-882C9D0FB5F1}"/>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C2469AC0-7FAE-99EF-AFF5-DE2020BCD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7624D-FF13-1E31-748C-B0DFEFAA73C6}"/>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72013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BA90-80F4-2CF9-7031-973FF6C32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4BC37-4D02-14FC-366A-3253B27C2B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F1162-17B5-2505-DA01-2D930B04DEE8}"/>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0DBBE99A-9FBA-B26D-568C-211892550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AA713-74A6-4A4C-D3A1-D205D4CA7515}"/>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217212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295F-E550-64B8-63EC-A11A2651D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30584-55EC-A769-7CD9-75FD53CED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ABD450-E4EF-CFD9-655C-EAE42D0BA5C8}"/>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17D00C8A-A2A4-7D11-660C-71C0542D8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08397-5BE3-F814-67D3-A76FDD10AEA8}"/>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331779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DAA0-ED2F-0A75-1E07-E9CA37AA9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907DF-32D6-4FEB-FE5E-35CB28EBB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326232-E351-2958-80BF-3F8800412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B90AF-351E-CD10-73DC-A5C0FBB1B7E3}"/>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6" name="Footer Placeholder 5">
            <a:extLst>
              <a:ext uri="{FF2B5EF4-FFF2-40B4-BE49-F238E27FC236}">
                <a16:creationId xmlns:a16="http://schemas.microsoft.com/office/drawing/2014/main" id="{93BA9B8C-B4BE-DDFB-5F3E-B8EAA0471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5BCF0-4D45-6426-633C-318047221336}"/>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414641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AC7D-5363-5D6E-47F2-09A118415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7836C0-7FD3-01FA-7DF0-FA9BB25AA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BD195-305B-B17C-212B-3C054C3DB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473F3-CEDB-02CE-C3C1-B8202B2A6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F047C8-C95E-9488-4067-B46BD16C64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CDF2D-9EA1-C557-0346-908758AC1C1A}"/>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8" name="Footer Placeholder 7">
            <a:extLst>
              <a:ext uri="{FF2B5EF4-FFF2-40B4-BE49-F238E27FC236}">
                <a16:creationId xmlns:a16="http://schemas.microsoft.com/office/drawing/2014/main" id="{C5D112B4-EEA8-47B1-737B-4796CDEC3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468F1-40EB-E86B-F1F8-25478DCD1D7B}"/>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37993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010F-35CF-6321-E67B-1EE388401E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889C78-FDB7-995C-9909-702194DAFB5F}"/>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4" name="Footer Placeholder 3">
            <a:extLst>
              <a:ext uri="{FF2B5EF4-FFF2-40B4-BE49-F238E27FC236}">
                <a16:creationId xmlns:a16="http://schemas.microsoft.com/office/drawing/2014/main" id="{C32521A0-3855-5DC6-7CDE-3D073BAC1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CA447-D82B-C45D-C682-4E54DD138818}"/>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398576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0ABD3-C007-C387-0687-160FF741A874}"/>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3" name="Footer Placeholder 2">
            <a:extLst>
              <a:ext uri="{FF2B5EF4-FFF2-40B4-BE49-F238E27FC236}">
                <a16:creationId xmlns:a16="http://schemas.microsoft.com/office/drawing/2014/main" id="{B4AAE7A5-F606-80CD-75EF-324ADE7CC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1D8EE-0097-2A84-93C9-A0C6D1C28E67}"/>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411321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B703-7C0D-9A2B-783E-DE6DD69A4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9805E5-E3D0-BB68-6884-E9CF6915A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25E24-A817-534F-2DBA-AE43C7924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D4E55-3E9B-955B-0333-29E4D4E3946E}"/>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6" name="Footer Placeholder 5">
            <a:extLst>
              <a:ext uri="{FF2B5EF4-FFF2-40B4-BE49-F238E27FC236}">
                <a16:creationId xmlns:a16="http://schemas.microsoft.com/office/drawing/2014/main" id="{2B6D92A1-24CE-DAA6-5711-0228CBC2B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D6419-D5B8-8AA7-CABB-F522B3DA43C0}"/>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18083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D672-5F8A-A859-37C1-8B8E94D4F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C3A5B-A645-F29D-60DC-87B9D8DAA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D807C9-D2AF-9994-8A9D-29DF034D1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33128-9825-1E34-1C4E-BFB68558BECA}"/>
              </a:ext>
            </a:extLst>
          </p:cNvPr>
          <p:cNvSpPr>
            <a:spLocks noGrp="1"/>
          </p:cNvSpPr>
          <p:nvPr>
            <p:ph type="dt" sz="half" idx="10"/>
          </p:nvPr>
        </p:nvSpPr>
        <p:spPr/>
        <p:txBody>
          <a:bodyPr/>
          <a:lstStyle/>
          <a:p>
            <a:fld id="{C03C6F1D-3B40-7C40-9D19-7FCF0FEB9108}" type="datetimeFigureOut">
              <a:rPr lang="en-US" smtClean="0"/>
              <a:t>2/22/24</a:t>
            </a:fld>
            <a:endParaRPr lang="en-US"/>
          </a:p>
        </p:txBody>
      </p:sp>
      <p:sp>
        <p:nvSpPr>
          <p:cNvPr id="6" name="Footer Placeholder 5">
            <a:extLst>
              <a:ext uri="{FF2B5EF4-FFF2-40B4-BE49-F238E27FC236}">
                <a16:creationId xmlns:a16="http://schemas.microsoft.com/office/drawing/2014/main" id="{BDAE55EB-21FC-042D-A6B2-523E633AE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885C6-721F-4156-5663-9A3BFDD9560F}"/>
              </a:ext>
            </a:extLst>
          </p:cNvPr>
          <p:cNvSpPr>
            <a:spLocks noGrp="1"/>
          </p:cNvSpPr>
          <p:nvPr>
            <p:ph type="sldNum" sz="quarter" idx="12"/>
          </p:nvPr>
        </p:nvSpPr>
        <p:spPr/>
        <p:txBody>
          <a:bodyPr/>
          <a:lstStyle/>
          <a:p>
            <a:fld id="{2F9C477D-1A90-2744-93C8-0E1AC94BAA13}" type="slidenum">
              <a:rPr lang="en-US" smtClean="0"/>
              <a:t>‹#›</a:t>
            </a:fld>
            <a:endParaRPr lang="en-US"/>
          </a:p>
        </p:txBody>
      </p:sp>
    </p:spTree>
    <p:extLst>
      <p:ext uri="{BB962C8B-B14F-4D97-AF65-F5344CB8AC3E}">
        <p14:creationId xmlns:p14="http://schemas.microsoft.com/office/powerpoint/2010/main" val="422466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02D66-87DF-757F-572F-D1FAD4421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FC8E80-2613-9090-7A07-EC7159942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D5917-2452-C370-0C84-A9EE3426D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C6F1D-3B40-7C40-9D19-7FCF0FEB9108}" type="datetimeFigureOut">
              <a:rPr lang="en-US" smtClean="0"/>
              <a:t>2/22/24</a:t>
            </a:fld>
            <a:endParaRPr lang="en-US"/>
          </a:p>
        </p:txBody>
      </p:sp>
      <p:sp>
        <p:nvSpPr>
          <p:cNvPr id="5" name="Footer Placeholder 4">
            <a:extLst>
              <a:ext uri="{FF2B5EF4-FFF2-40B4-BE49-F238E27FC236}">
                <a16:creationId xmlns:a16="http://schemas.microsoft.com/office/drawing/2014/main" id="{CEE0392C-516B-3938-125F-3E0B0F014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6A44A-C495-4660-A2EE-6439CE64B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477D-1A90-2744-93C8-0E1AC94BAA13}" type="slidenum">
              <a:rPr lang="en-US" smtClean="0"/>
              <a:t>‹#›</a:t>
            </a:fld>
            <a:endParaRPr lang="en-US"/>
          </a:p>
        </p:txBody>
      </p:sp>
    </p:spTree>
    <p:extLst>
      <p:ext uri="{BB962C8B-B14F-4D97-AF65-F5344CB8AC3E}">
        <p14:creationId xmlns:p14="http://schemas.microsoft.com/office/powerpoint/2010/main" val="310918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C76A-BE63-417C-697E-E722BF407EB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833BCE1-ABA7-B7BF-F8BD-2060BF0C40E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C7F2452-49E5-6E7A-E209-2FDCACD97A52}"/>
              </a:ext>
            </a:extLst>
          </p:cNvPr>
          <p:cNvPicPr>
            <a:picLocks noChangeAspect="1"/>
          </p:cNvPicPr>
          <p:nvPr/>
        </p:nvPicPr>
        <p:blipFill>
          <a:blip r:embed="rId3"/>
          <a:stretch>
            <a:fillRect/>
          </a:stretch>
        </p:blipFill>
        <p:spPr>
          <a:xfrm>
            <a:off x="0" y="2274"/>
            <a:ext cx="12192000" cy="6853451"/>
          </a:xfrm>
          <a:prstGeom prst="rect">
            <a:avLst/>
          </a:prstGeom>
          <a:scene3d>
            <a:camera prst="orthographicFront"/>
            <a:lightRig rig="twoPt" dir="t"/>
          </a:scene3d>
          <a:sp3d prstMaterial="dkEdge"/>
        </p:spPr>
      </p:pic>
      <p:sp>
        <p:nvSpPr>
          <p:cNvPr id="6" name="TextBox 5">
            <a:extLst>
              <a:ext uri="{FF2B5EF4-FFF2-40B4-BE49-F238E27FC236}">
                <a16:creationId xmlns:a16="http://schemas.microsoft.com/office/drawing/2014/main" id="{011837DF-2C79-FA6F-AECA-E742579889B3}"/>
              </a:ext>
            </a:extLst>
          </p:cNvPr>
          <p:cNvSpPr txBox="1"/>
          <p:nvPr/>
        </p:nvSpPr>
        <p:spPr>
          <a:xfrm>
            <a:off x="707981" y="5257800"/>
            <a:ext cx="11001506"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“Man creates a ‘spousal performance review’ for his wife and rated her on everything from meals and entertainment choices ”</a:t>
            </a:r>
          </a:p>
        </p:txBody>
      </p:sp>
      <p:sp>
        <p:nvSpPr>
          <p:cNvPr id="7" name="TextBox 6">
            <a:extLst>
              <a:ext uri="{FF2B5EF4-FFF2-40B4-BE49-F238E27FC236}">
                <a16:creationId xmlns:a16="http://schemas.microsoft.com/office/drawing/2014/main" id="{760E9982-C65D-E24A-202D-B93A75CD0305}"/>
              </a:ext>
            </a:extLst>
          </p:cNvPr>
          <p:cNvSpPr txBox="1"/>
          <p:nvPr/>
        </p:nvSpPr>
        <p:spPr>
          <a:xfrm>
            <a:off x="772275" y="5257800"/>
            <a:ext cx="11001506"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“People have just a 33% chance of getting the same rating from one year to the next.” (Meta)</a:t>
            </a:r>
          </a:p>
        </p:txBody>
      </p:sp>
      <p:sp>
        <p:nvSpPr>
          <p:cNvPr id="8" name="TextBox 7">
            <a:extLst>
              <a:ext uri="{FF2B5EF4-FFF2-40B4-BE49-F238E27FC236}">
                <a16:creationId xmlns:a16="http://schemas.microsoft.com/office/drawing/2014/main" id="{CAAED7FD-9F7E-10CA-E98C-E678DF9886B2}"/>
              </a:ext>
            </a:extLst>
          </p:cNvPr>
          <p:cNvSpPr txBox="1"/>
          <p:nvPr/>
        </p:nvSpPr>
        <p:spPr>
          <a:xfrm>
            <a:off x="836568" y="5255286"/>
            <a:ext cx="11001506" cy="1384995"/>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just"/>
            <a:r>
              <a:rPr lang="en-US" sz="2800" dirty="0">
                <a:solidFill>
                  <a:schemeClr val="bg1"/>
                </a:solidFill>
                <a:latin typeface="Nexa Light" panose="02000000000000000000" pitchFamily="2" charset="0"/>
              </a:rPr>
              <a:t>“People who receive assessments (quarterly performance reviews) in the bottom 10% have a 36% chance of making it into the top half within a year.” (Meta)</a:t>
            </a:r>
          </a:p>
        </p:txBody>
      </p:sp>
    </p:spTree>
    <p:extLst>
      <p:ext uri="{BB962C8B-B14F-4D97-AF65-F5344CB8AC3E}">
        <p14:creationId xmlns:p14="http://schemas.microsoft.com/office/powerpoint/2010/main" val="3117246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0"/>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275573" y="2204581"/>
            <a:ext cx="5711868"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The Value Of Performance Reviews… </a:t>
            </a:r>
          </a:p>
        </p:txBody>
      </p:sp>
      <p:sp>
        <p:nvSpPr>
          <p:cNvPr id="5" name="TextBox 4">
            <a:extLst>
              <a:ext uri="{FF2B5EF4-FFF2-40B4-BE49-F238E27FC236}">
                <a16:creationId xmlns:a16="http://schemas.microsoft.com/office/drawing/2014/main" id="{4A062299-83D5-6695-CB67-DA785CE6BC54}"/>
              </a:ext>
            </a:extLst>
          </p:cNvPr>
          <p:cNvSpPr txBox="1"/>
          <p:nvPr/>
        </p:nvSpPr>
        <p:spPr>
          <a:xfrm>
            <a:off x="688932" y="2801633"/>
            <a:ext cx="11001506" cy="523220"/>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They Identify Areas In Need Of Improvement That We Don’t See </a:t>
            </a:r>
          </a:p>
        </p:txBody>
      </p:sp>
      <p:sp>
        <p:nvSpPr>
          <p:cNvPr id="6" name="TextBox 5">
            <a:extLst>
              <a:ext uri="{FF2B5EF4-FFF2-40B4-BE49-F238E27FC236}">
                <a16:creationId xmlns:a16="http://schemas.microsoft.com/office/drawing/2014/main" id="{5B261763-F7F4-2B2F-575D-5C81B852BEAE}"/>
              </a:ext>
            </a:extLst>
          </p:cNvPr>
          <p:cNvSpPr txBox="1"/>
          <p:nvPr/>
        </p:nvSpPr>
        <p:spPr>
          <a:xfrm>
            <a:off x="688932" y="3646852"/>
            <a:ext cx="11001506" cy="523220"/>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They Identify Areas Of Strength &amp; Encourage Steadfastness </a:t>
            </a:r>
          </a:p>
        </p:txBody>
      </p:sp>
      <p:sp>
        <p:nvSpPr>
          <p:cNvPr id="7" name="TextBox 6">
            <a:extLst>
              <a:ext uri="{FF2B5EF4-FFF2-40B4-BE49-F238E27FC236}">
                <a16:creationId xmlns:a16="http://schemas.microsoft.com/office/drawing/2014/main" id="{6D709D26-C0EA-4942-FA6F-006CCBA3FB96}"/>
              </a:ext>
            </a:extLst>
          </p:cNvPr>
          <p:cNvSpPr txBox="1"/>
          <p:nvPr/>
        </p:nvSpPr>
        <p:spPr>
          <a:xfrm>
            <a:off x="1990594" y="2046239"/>
            <a:ext cx="8544839" cy="341632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 ”</a:t>
            </a:r>
          </a:p>
          <a:p>
            <a:pPr algn="r"/>
            <a:r>
              <a:rPr lang="en-US" sz="2400" dirty="0">
                <a:solidFill>
                  <a:schemeClr val="bg1"/>
                </a:solidFill>
                <a:latin typeface="Nexa Light" panose="02000000000000000000" pitchFamily="2" charset="0"/>
              </a:rPr>
              <a:t>Revelation 3:19-21</a:t>
            </a:r>
          </a:p>
        </p:txBody>
      </p:sp>
    </p:spTree>
    <p:extLst>
      <p:ext uri="{BB962C8B-B14F-4D97-AF65-F5344CB8AC3E}">
        <p14:creationId xmlns:p14="http://schemas.microsoft.com/office/powerpoint/2010/main" val="1981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xit" presetSubtype="21" fill="hold" grpId="0" nodeType="withEffect">
                                  <p:stCondLst>
                                    <p:cond delay="0"/>
                                  </p:stCondLst>
                                  <p:childTnLst>
                                    <p:animEffect transition="out" filter="barn(inVertic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2274"/>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288099" y="2178968"/>
            <a:ext cx="849264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Ephesus’ Performance Review &amp; Four Questions For Us   </a:t>
            </a:r>
          </a:p>
        </p:txBody>
      </p:sp>
      <p:sp>
        <p:nvSpPr>
          <p:cNvPr id="5" name="TextBox 4">
            <a:extLst>
              <a:ext uri="{FF2B5EF4-FFF2-40B4-BE49-F238E27FC236}">
                <a16:creationId xmlns:a16="http://schemas.microsoft.com/office/drawing/2014/main" id="{4A062299-83D5-6695-CB67-DA785CE6BC54}"/>
              </a:ext>
            </a:extLst>
          </p:cNvPr>
          <p:cNvSpPr txBox="1"/>
          <p:nvPr/>
        </p:nvSpPr>
        <p:spPr>
          <a:xfrm>
            <a:off x="688933" y="2801633"/>
            <a:ext cx="3081401"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Do We Test What We Hear? </a:t>
            </a:r>
          </a:p>
        </p:txBody>
      </p:sp>
      <p:sp>
        <p:nvSpPr>
          <p:cNvPr id="7" name="TextBox 6">
            <a:extLst>
              <a:ext uri="{FF2B5EF4-FFF2-40B4-BE49-F238E27FC236}">
                <a16:creationId xmlns:a16="http://schemas.microsoft.com/office/drawing/2014/main" id="{9F987360-EEB9-23B3-AAA9-320F25A7145A}"/>
              </a:ext>
            </a:extLst>
          </p:cNvPr>
          <p:cNvSpPr txBox="1"/>
          <p:nvPr/>
        </p:nvSpPr>
        <p:spPr>
          <a:xfrm>
            <a:off x="4459267" y="2878335"/>
            <a:ext cx="6348609" cy="1938992"/>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“Beloved, do not believe every spirit, but test the spirits to see whether they are from God, for many false prophets have gone out into the world.”</a:t>
            </a:r>
          </a:p>
          <a:p>
            <a:pPr algn="r"/>
            <a:r>
              <a:rPr lang="en-US" sz="2400" dirty="0">
                <a:solidFill>
                  <a:schemeClr val="bg1"/>
                </a:solidFill>
                <a:latin typeface="Nexa Light" panose="02000000000000000000" pitchFamily="2" charset="0"/>
              </a:rPr>
              <a:t> 1 John 4:1</a:t>
            </a:r>
          </a:p>
        </p:txBody>
      </p:sp>
      <p:sp>
        <p:nvSpPr>
          <p:cNvPr id="8" name="TextBox 7">
            <a:extLst>
              <a:ext uri="{FF2B5EF4-FFF2-40B4-BE49-F238E27FC236}">
                <a16:creationId xmlns:a16="http://schemas.microsoft.com/office/drawing/2014/main" id="{5337F58D-56C1-4C6F-C8ED-46EE890DBFAE}"/>
              </a:ext>
            </a:extLst>
          </p:cNvPr>
          <p:cNvSpPr txBox="1"/>
          <p:nvPr/>
        </p:nvSpPr>
        <p:spPr>
          <a:xfrm>
            <a:off x="4459266" y="3616998"/>
            <a:ext cx="6638793" cy="830997"/>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“But test everything; hold fast what is good.”</a:t>
            </a:r>
          </a:p>
          <a:p>
            <a:pPr algn="r"/>
            <a:r>
              <a:rPr lang="en-US" sz="2400" dirty="0">
                <a:solidFill>
                  <a:schemeClr val="bg1"/>
                </a:solidFill>
                <a:latin typeface="Nexa Light" panose="02000000000000000000" pitchFamily="2" charset="0"/>
              </a:rPr>
              <a:t> 1 Thessalonians 5:21</a:t>
            </a:r>
          </a:p>
        </p:txBody>
      </p:sp>
      <p:sp>
        <p:nvSpPr>
          <p:cNvPr id="9" name="TextBox 8">
            <a:extLst>
              <a:ext uri="{FF2B5EF4-FFF2-40B4-BE49-F238E27FC236}">
                <a16:creationId xmlns:a16="http://schemas.microsoft.com/office/drawing/2014/main" id="{0A1ACB33-A27F-C25B-4BC0-FCF3D651914A}"/>
              </a:ext>
            </a:extLst>
          </p:cNvPr>
          <p:cNvSpPr txBox="1"/>
          <p:nvPr/>
        </p:nvSpPr>
        <p:spPr>
          <a:xfrm>
            <a:off x="4459267" y="2878335"/>
            <a:ext cx="6638793" cy="2308324"/>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“2 ‘I know your deeds and your toil and perseverance, and that you cannot tolerate evil men, and you put to the test those who call themselves apostles, and they are not, and you found them to be false .”</a:t>
            </a:r>
          </a:p>
          <a:p>
            <a:pPr algn="r"/>
            <a:r>
              <a:rPr lang="en-US" sz="2400" dirty="0">
                <a:solidFill>
                  <a:schemeClr val="bg1"/>
                </a:solidFill>
                <a:latin typeface="Nexa Light" panose="02000000000000000000" pitchFamily="2" charset="0"/>
              </a:rPr>
              <a:t> Revelation 2:2</a:t>
            </a:r>
          </a:p>
        </p:txBody>
      </p:sp>
    </p:spTree>
    <p:extLst>
      <p:ext uri="{BB962C8B-B14F-4D97-AF65-F5344CB8AC3E}">
        <p14:creationId xmlns:p14="http://schemas.microsoft.com/office/powerpoint/2010/main" val="2982473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xit" presetSubtype="21" fill="hold" grpId="1" nodeType="with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2274"/>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288099" y="2178968"/>
            <a:ext cx="849264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Ephesus’ Performance Review &amp; Four Questions For Us   </a:t>
            </a:r>
          </a:p>
        </p:txBody>
      </p:sp>
      <p:sp>
        <p:nvSpPr>
          <p:cNvPr id="5" name="TextBox 4">
            <a:extLst>
              <a:ext uri="{FF2B5EF4-FFF2-40B4-BE49-F238E27FC236}">
                <a16:creationId xmlns:a16="http://schemas.microsoft.com/office/drawing/2014/main" id="{4A062299-83D5-6695-CB67-DA785CE6BC54}"/>
              </a:ext>
            </a:extLst>
          </p:cNvPr>
          <p:cNvSpPr txBox="1"/>
          <p:nvPr/>
        </p:nvSpPr>
        <p:spPr>
          <a:xfrm>
            <a:off x="185806" y="2832373"/>
            <a:ext cx="4128368" cy="1384995"/>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Have We Persevered Through Hardship Or Been Debilitated By It?</a:t>
            </a:r>
          </a:p>
        </p:txBody>
      </p:sp>
      <p:sp>
        <p:nvSpPr>
          <p:cNvPr id="7" name="TextBox 6">
            <a:extLst>
              <a:ext uri="{FF2B5EF4-FFF2-40B4-BE49-F238E27FC236}">
                <a16:creationId xmlns:a16="http://schemas.microsoft.com/office/drawing/2014/main" id="{9F987360-EEB9-23B3-AAA9-320F25A7145A}"/>
              </a:ext>
            </a:extLst>
          </p:cNvPr>
          <p:cNvSpPr txBox="1"/>
          <p:nvPr/>
        </p:nvSpPr>
        <p:spPr>
          <a:xfrm>
            <a:off x="5246841" y="2832373"/>
            <a:ext cx="5826167" cy="2308324"/>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“2 ‘I know your deeds and your toil and perseverance…</a:t>
            </a:r>
          </a:p>
          <a:p>
            <a:pPr algn="just"/>
            <a:r>
              <a:rPr lang="en-US" sz="2400" dirty="0">
                <a:solidFill>
                  <a:schemeClr val="bg1"/>
                </a:solidFill>
                <a:latin typeface="Nexa Light" panose="02000000000000000000" pitchFamily="2" charset="0"/>
              </a:rPr>
              <a:t>3 and you have perseverance and have endured for My name’s sake, and have not grown weary .”</a:t>
            </a:r>
          </a:p>
          <a:p>
            <a:pPr algn="r"/>
            <a:r>
              <a:rPr lang="en-US" sz="2400" dirty="0">
                <a:solidFill>
                  <a:schemeClr val="bg1"/>
                </a:solidFill>
                <a:latin typeface="Nexa Light" panose="02000000000000000000" pitchFamily="2" charset="0"/>
              </a:rPr>
              <a:t> Revelation 2:2-3</a:t>
            </a:r>
          </a:p>
        </p:txBody>
      </p:sp>
      <p:sp>
        <p:nvSpPr>
          <p:cNvPr id="2" name="TextBox 1">
            <a:extLst>
              <a:ext uri="{FF2B5EF4-FFF2-40B4-BE49-F238E27FC236}">
                <a16:creationId xmlns:a16="http://schemas.microsoft.com/office/drawing/2014/main" id="{AB3753C2-6A46-97A4-C2AC-B763D0FDE494}"/>
              </a:ext>
            </a:extLst>
          </p:cNvPr>
          <p:cNvSpPr txBox="1"/>
          <p:nvPr/>
        </p:nvSpPr>
        <p:spPr>
          <a:xfrm>
            <a:off x="4534422" y="2832373"/>
            <a:ext cx="7428390" cy="2308324"/>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“3 Brethren, I do not regard myself as having laid hold of it yet; but one thing I do: forgetting what lies behind and reaching forward to what lies ahead, 14 I press on toward the goal for the prize of the upward call of God in Christ Jesus .”</a:t>
            </a:r>
          </a:p>
          <a:p>
            <a:pPr algn="r"/>
            <a:r>
              <a:rPr lang="en-US" sz="2400" dirty="0">
                <a:solidFill>
                  <a:schemeClr val="bg1"/>
                </a:solidFill>
                <a:latin typeface="Nexa Light" panose="02000000000000000000" pitchFamily="2" charset="0"/>
              </a:rPr>
              <a:t> Philippians 3:13-14</a:t>
            </a:r>
          </a:p>
        </p:txBody>
      </p:sp>
    </p:spTree>
    <p:extLst>
      <p:ext uri="{BB962C8B-B14F-4D97-AF65-F5344CB8AC3E}">
        <p14:creationId xmlns:p14="http://schemas.microsoft.com/office/powerpoint/2010/main" val="3158361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4549"/>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288099" y="2178968"/>
            <a:ext cx="849264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Ephesus’ Performance Review &amp; Four Questions For Us   </a:t>
            </a:r>
          </a:p>
        </p:txBody>
      </p:sp>
      <p:sp>
        <p:nvSpPr>
          <p:cNvPr id="5" name="TextBox 4">
            <a:extLst>
              <a:ext uri="{FF2B5EF4-FFF2-40B4-BE49-F238E27FC236}">
                <a16:creationId xmlns:a16="http://schemas.microsoft.com/office/drawing/2014/main" id="{4A062299-83D5-6695-CB67-DA785CE6BC54}"/>
              </a:ext>
            </a:extLst>
          </p:cNvPr>
          <p:cNvSpPr txBox="1"/>
          <p:nvPr/>
        </p:nvSpPr>
        <p:spPr>
          <a:xfrm>
            <a:off x="185806" y="2832373"/>
            <a:ext cx="4128368" cy="1384995"/>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Do We Hate Evil Or Have We Become Desensitized To It? </a:t>
            </a:r>
          </a:p>
        </p:txBody>
      </p:sp>
      <p:sp>
        <p:nvSpPr>
          <p:cNvPr id="7" name="TextBox 6">
            <a:extLst>
              <a:ext uri="{FF2B5EF4-FFF2-40B4-BE49-F238E27FC236}">
                <a16:creationId xmlns:a16="http://schemas.microsoft.com/office/drawing/2014/main" id="{9F987360-EEB9-23B3-AAA9-320F25A7145A}"/>
              </a:ext>
            </a:extLst>
          </p:cNvPr>
          <p:cNvSpPr txBox="1"/>
          <p:nvPr/>
        </p:nvSpPr>
        <p:spPr>
          <a:xfrm>
            <a:off x="5246841" y="2832373"/>
            <a:ext cx="5826167" cy="2308324"/>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“2 ‘I know your deeds and your toil and perseverance, and that you cannot tolerate evil men… 6 Yet this you do have, that you hate the deeds of the Nicolaitans, which I also hate.”</a:t>
            </a:r>
          </a:p>
          <a:p>
            <a:pPr algn="r"/>
            <a:r>
              <a:rPr lang="en-US" sz="2400" dirty="0">
                <a:solidFill>
                  <a:schemeClr val="bg1"/>
                </a:solidFill>
                <a:latin typeface="Nexa Light" panose="02000000000000000000" pitchFamily="2" charset="0"/>
              </a:rPr>
              <a:t> Revelation 2:2,6</a:t>
            </a:r>
          </a:p>
        </p:txBody>
      </p:sp>
      <p:sp>
        <p:nvSpPr>
          <p:cNvPr id="6" name="TextBox 5">
            <a:extLst>
              <a:ext uri="{FF2B5EF4-FFF2-40B4-BE49-F238E27FC236}">
                <a16:creationId xmlns:a16="http://schemas.microsoft.com/office/drawing/2014/main" id="{82F59760-EDBF-2D7C-7F7C-3EFBA01FACD8}"/>
              </a:ext>
            </a:extLst>
          </p:cNvPr>
          <p:cNvSpPr txBox="1"/>
          <p:nvPr/>
        </p:nvSpPr>
        <p:spPr>
          <a:xfrm>
            <a:off x="5246841" y="3100395"/>
            <a:ext cx="5826167" cy="156966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“The fear of the Lord is hatred of evil. Pride and arrogance and the way of evil and perverted speech I hate.”</a:t>
            </a:r>
          </a:p>
          <a:p>
            <a:pPr algn="r"/>
            <a:r>
              <a:rPr lang="en-US" sz="2400" dirty="0">
                <a:solidFill>
                  <a:schemeClr val="bg1"/>
                </a:solidFill>
                <a:latin typeface="Nexa Light" panose="02000000000000000000" pitchFamily="2" charset="0"/>
              </a:rPr>
              <a:t> Proverbs 8:13</a:t>
            </a:r>
          </a:p>
        </p:txBody>
      </p:sp>
      <p:sp>
        <p:nvSpPr>
          <p:cNvPr id="8" name="TextBox 7">
            <a:extLst>
              <a:ext uri="{FF2B5EF4-FFF2-40B4-BE49-F238E27FC236}">
                <a16:creationId xmlns:a16="http://schemas.microsoft.com/office/drawing/2014/main" id="{A7D212F2-EBB4-A4F4-1066-420FDA7F2302}"/>
              </a:ext>
            </a:extLst>
          </p:cNvPr>
          <p:cNvSpPr txBox="1"/>
          <p:nvPr/>
        </p:nvSpPr>
        <p:spPr>
          <a:xfrm>
            <a:off x="5246841" y="2986905"/>
            <a:ext cx="5826167" cy="1938992"/>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“Hate evil, and love good, and establish justice in the gate; it may be that the Lord, the God of hosts, will be gracious to the remnant of Joseph.”</a:t>
            </a:r>
          </a:p>
          <a:p>
            <a:pPr algn="r"/>
            <a:r>
              <a:rPr lang="en-US" sz="2400" dirty="0">
                <a:solidFill>
                  <a:schemeClr val="bg1"/>
                </a:solidFill>
                <a:latin typeface="Nexa Light" panose="02000000000000000000" pitchFamily="2" charset="0"/>
              </a:rPr>
              <a:t> Amos 5:15</a:t>
            </a:r>
          </a:p>
        </p:txBody>
      </p:sp>
      <p:sp>
        <p:nvSpPr>
          <p:cNvPr id="9" name="TextBox 8">
            <a:extLst>
              <a:ext uri="{FF2B5EF4-FFF2-40B4-BE49-F238E27FC236}">
                <a16:creationId xmlns:a16="http://schemas.microsoft.com/office/drawing/2014/main" id="{A662557E-1969-7797-E2FF-46B2F86E5F55}"/>
              </a:ext>
            </a:extLst>
          </p:cNvPr>
          <p:cNvSpPr txBox="1"/>
          <p:nvPr/>
        </p:nvSpPr>
        <p:spPr>
          <a:xfrm>
            <a:off x="5288465" y="3017039"/>
            <a:ext cx="5826167" cy="1938992"/>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“O you who love the Lord, hate evil! He preserves the lives of his saints; he delivers them from the hand of the wicked .”</a:t>
            </a:r>
          </a:p>
          <a:p>
            <a:pPr algn="r"/>
            <a:r>
              <a:rPr lang="en-US" sz="2400" dirty="0">
                <a:solidFill>
                  <a:schemeClr val="bg1"/>
                </a:solidFill>
                <a:latin typeface="Nexa Light" panose="02000000000000000000" pitchFamily="2" charset="0"/>
              </a:rPr>
              <a:t> Psalm 97:10</a:t>
            </a:r>
          </a:p>
        </p:txBody>
      </p:sp>
    </p:spTree>
    <p:extLst>
      <p:ext uri="{BB962C8B-B14F-4D97-AF65-F5344CB8AC3E}">
        <p14:creationId xmlns:p14="http://schemas.microsoft.com/office/powerpoint/2010/main" val="2188978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xit" presetSubtype="21" fill="hold" grpId="1" nodeType="withEffect">
                                  <p:stCondLst>
                                    <p:cond delay="0"/>
                                  </p:stCondLst>
                                  <p:childTnLst>
                                    <p:animEffect transition="out" filter="barn(inVertic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xit" presetSubtype="21" fill="hold" grpId="1" nodeType="with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P spid="6" grpId="0"/>
      <p:bldP spid="6" grpId="1"/>
      <p:bldP spid="8" grpId="0"/>
      <p:bldP spid="8"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4549"/>
            <a:ext cx="12192000" cy="6853451"/>
          </a:xfrm>
          <a:prstGeom prst="rect">
            <a:avLst/>
          </a:prstGeom>
        </p:spPr>
      </p:pic>
      <p:sp>
        <p:nvSpPr>
          <p:cNvPr id="4" name="TextBox 3">
            <a:extLst>
              <a:ext uri="{FF2B5EF4-FFF2-40B4-BE49-F238E27FC236}">
                <a16:creationId xmlns:a16="http://schemas.microsoft.com/office/drawing/2014/main" id="{9FAE8A31-ADA4-6639-CE07-BE0BD0B462F2}"/>
              </a:ext>
            </a:extLst>
          </p:cNvPr>
          <p:cNvSpPr txBox="1"/>
          <p:nvPr/>
        </p:nvSpPr>
        <p:spPr>
          <a:xfrm>
            <a:off x="288099" y="2178968"/>
            <a:ext cx="8492646"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Ephesus’ Performance Review &amp; Four Questions For Us   </a:t>
            </a:r>
          </a:p>
        </p:txBody>
      </p:sp>
      <p:sp>
        <p:nvSpPr>
          <p:cNvPr id="5" name="TextBox 4">
            <a:extLst>
              <a:ext uri="{FF2B5EF4-FFF2-40B4-BE49-F238E27FC236}">
                <a16:creationId xmlns:a16="http://schemas.microsoft.com/office/drawing/2014/main" id="{4A062299-83D5-6695-CB67-DA785CE6BC54}"/>
              </a:ext>
            </a:extLst>
          </p:cNvPr>
          <p:cNvSpPr txBox="1"/>
          <p:nvPr/>
        </p:nvSpPr>
        <p:spPr>
          <a:xfrm>
            <a:off x="559237" y="2847762"/>
            <a:ext cx="3609580" cy="954107"/>
          </a:xfrm>
          <a:prstGeom prst="rect">
            <a:avLst/>
          </a:prstGeom>
          <a:solidFill>
            <a:srgbClr val="3042EA"/>
          </a:solidFill>
          <a:scene3d>
            <a:camera prst="orthographicFront"/>
            <a:lightRig rig="harsh" dir="t"/>
          </a:scene3d>
          <a:sp3d extrusionH="76200" prstMaterial="dkEdge">
            <a:extrusionClr>
              <a:schemeClr val="bg1"/>
            </a:extrusionClr>
          </a:sp3d>
        </p:spPr>
        <p:txBody>
          <a:bodyPr wrap="square" rtlCol="0">
            <a:spAutoFit/>
          </a:bodyPr>
          <a:lstStyle/>
          <a:p>
            <a:pPr algn="ctr"/>
            <a:r>
              <a:rPr lang="en-US" sz="2800" dirty="0">
                <a:solidFill>
                  <a:schemeClr val="bg1"/>
                </a:solidFill>
                <a:latin typeface="Nexa Light" panose="02000000000000000000" pitchFamily="2" charset="0"/>
              </a:rPr>
              <a:t>Have We Left Our First Love? </a:t>
            </a:r>
          </a:p>
        </p:txBody>
      </p:sp>
      <p:sp>
        <p:nvSpPr>
          <p:cNvPr id="7" name="TextBox 6">
            <a:extLst>
              <a:ext uri="{FF2B5EF4-FFF2-40B4-BE49-F238E27FC236}">
                <a16:creationId xmlns:a16="http://schemas.microsoft.com/office/drawing/2014/main" id="{9F987360-EEB9-23B3-AAA9-320F25A7145A}"/>
              </a:ext>
            </a:extLst>
          </p:cNvPr>
          <p:cNvSpPr txBox="1"/>
          <p:nvPr/>
        </p:nvSpPr>
        <p:spPr>
          <a:xfrm>
            <a:off x="4643508" y="2847762"/>
            <a:ext cx="6759353" cy="1938992"/>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“4 But I have this against you, that you have left your first love.5 Therefore remember from where you have fallen, and repent and do the deeds you did at first.”</a:t>
            </a:r>
          </a:p>
          <a:p>
            <a:pPr algn="r"/>
            <a:r>
              <a:rPr lang="en-US" sz="2400" dirty="0">
                <a:solidFill>
                  <a:schemeClr val="bg1"/>
                </a:solidFill>
                <a:latin typeface="Nexa Light" panose="02000000000000000000" pitchFamily="2" charset="0"/>
              </a:rPr>
              <a:t> Revelation 2:4-5</a:t>
            </a:r>
          </a:p>
        </p:txBody>
      </p:sp>
      <p:sp>
        <p:nvSpPr>
          <p:cNvPr id="2" name="TextBox 1">
            <a:extLst>
              <a:ext uri="{FF2B5EF4-FFF2-40B4-BE49-F238E27FC236}">
                <a16:creationId xmlns:a16="http://schemas.microsoft.com/office/drawing/2014/main" id="{4E1554F5-AB11-D126-5445-ADD25C70936D}"/>
              </a:ext>
            </a:extLst>
          </p:cNvPr>
          <p:cNvSpPr txBox="1"/>
          <p:nvPr/>
        </p:nvSpPr>
        <p:spPr>
          <a:xfrm>
            <a:off x="4168817" y="2600326"/>
            <a:ext cx="8051890" cy="3046988"/>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“Although the Ephesian believers were still committed to Christ, doing everything “for his name’s sake,” they no longer had the deep passion and fervency for Him that had once consumed their hearts. Over the years, as they became more doctrinally sophisticated and astute, their simple but profound first love for Jesus had somehow dissipated and slipped away from them, even though they never stopped faithfully serving Him ”</a:t>
            </a:r>
          </a:p>
        </p:txBody>
      </p:sp>
    </p:spTree>
    <p:extLst>
      <p:ext uri="{BB962C8B-B14F-4D97-AF65-F5344CB8AC3E}">
        <p14:creationId xmlns:p14="http://schemas.microsoft.com/office/powerpoint/2010/main" val="2809940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45BD1-A5F9-04B1-B897-A1C2C52C7339}"/>
              </a:ext>
            </a:extLst>
          </p:cNvPr>
          <p:cNvPicPr>
            <a:picLocks noChangeAspect="1"/>
          </p:cNvPicPr>
          <p:nvPr/>
        </p:nvPicPr>
        <p:blipFill>
          <a:blip r:embed="rId2"/>
          <a:stretch>
            <a:fillRect/>
          </a:stretch>
        </p:blipFill>
        <p:spPr>
          <a:xfrm>
            <a:off x="0" y="4549"/>
            <a:ext cx="12192000" cy="6853451"/>
          </a:xfrm>
          <a:prstGeom prst="rect">
            <a:avLst/>
          </a:prstGeom>
        </p:spPr>
      </p:pic>
      <p:sp>
        <p:nvSpPr>
          <p:cNvPr id="7" name="TextBox 6">
            <a:extLst>
              <a:ext uri="{FF2B5EF4-FFF2-40B4-BE49-F238E27FC236}">
                <a16:creationId xmlns:a16="http://schemas.microsoft.com/office/drawing/2014/main" id="{9F987360-EEB9-23B3-AAA9-320F25A7145A}"/>
              </a:ext>
            </a:extLst>
          </p:cNvPr>
          <p:cNvSpPr txBox="1"/>
          <p:nvPr/>
        </p:nvSpPr>
        <p:spPr>
          <a:xfrm>
            <a:off x="1866641" y="1958414"/>
            <a:ext cx="8458717" cy="3416320"/>
          </a:xfrm>
          <a:prstGeom prst="rect">
            <a:avLst/>
          </a:prstGeom>
          <a:noFill/>
        </p:spPr>
        <p:txBody>
          <a:bodyPr wrap="square" rtlCol="0">
            <a:spAutoFit/>
          </a:bodyPr>
          <a:lstStyle/>
          <a:p>
            <a:pPr algn="just"/>
            <a:r>
              <a:rPr lang="en-US" sz="2400" dirty="0">
                <a:solidFill>
                  <a:schemeClr val="bg1"/>
                </a:solidFill>
                <a:latin typeface="Nexa Light" panose="02000000000000000000" pitchFamily="2" charset="0"/>
              </a:rPr>
              <a:t>“19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 .”</a:t>
            </a:r>
          </a:p>
          <a:p>
            <a:pPr algn="r"/>
            <a:r>
              <a:rPr lang="en-US" sz="2400" dirty="0">
                <a:solidFill>
                  <a:schemeClr val="bg1"/>
                </a:solidFill>
                <a:latin typeface="Nexa Light" panose="02000000000000000000" pitchFamily="2" charset="0"/>
              </a:rPr>
              <a:t> Revelation 3:19-22</a:t>
            </a:r>
          </a:p>
        </p:txBody>
      </p:sp>
    </p:spTree>
    <p:extLst>
      <p:ext uri="{BB962C8B-B14F-4D97-AF65-F5344CB8AC3E}">
        <p14:creationId xmlns:p14="http://schemas.microsoft.com/office/powerpoint/2010/main" val="344853279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851</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2024-02-22T18:05:04Z</dcterms:created>
  <dcterms:modified xsi:type="dcterms:W3CDTF">2024-02-23T14:53:27Z</dcterms:modified>
</cp:coreProperties>
</file>