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142"/>
    <a:srgbClr val="8EB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569"/>
  </p:normalViewPr>
  <p:slideViewPr>
    <p:cSldViewPr snapToGrid="0">
      <p:cViewPr varScale="1">
        <p:scale>
          <a:sx n="84" d="100"/>
          <a:sy n="84" d="100"/>
        </p:scale>
        <p:origin x="20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E97E-2CED-13BA-E0B0-2AAC0ABAB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FF1DBC-AFEF-A42F-58BC-D66D0D26D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7CDF4E-CD9C-41E5-3EC3-94A7BFDD94F5}"/>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5" name="Footer Placeholder 4">
            <a:extLst>
              <a:ext uri="{FF2B5EF4-FFF2-40B4-BE49-F238E27FC236}">
                <a16:creationId xmlns:a16="http://schemas.microsoft.com/office/drawing/2014/main" id="{C59E008A-1E2E-7219-FA0D-9BEA7CFAC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F72F8-DB78-AAE3-557A-6212D3CF1DE5}"/>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16303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830A-6EF3-F76F-ED88-BF1BADB38E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8B126A-1A02-0B1C-ECCA-001CC05FD6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FE215-7A4D-85FF-B68A-52E4D923D9F2}"/>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5" name="Footer Placeholder 4">
            <a:extLst>
              <a:ext uri="{FF2B5EF4-FFF2-40B4-BE49-F238E27FC236}">
                <a16:creationId xmlns:a16="http://schemas.microsoft.com/office/drawing/2014/main" id="{13B7C3EC-9B17-273B-0FFF-241E3374D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C65BD-6775-4E93-AD5E-8E69579335BC}"/>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352447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F08D1-B100-061F-00F9-CAD8C2EFE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EFDEFD-DF70-129A-1515-6BC0B28E03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BE04D-0664-FD5C-1061-EB9BBE10EE54}"/>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5" name="Footer Placeholder 4">
            <a:extLst>
              <a:ext uri="{FF2B5EF4-FFF2-40B4-BE49-F238E27FC236}">
                <a16:creationId xmlns:a16="http://schemas.microsoft.com/office/drawing/2014/main" id="{4D9421B6-F5B1-437E-ECF1-6DCE236B8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DAF0D-4006-5E8F-0A1D-0B6B0071E78D}"/>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144973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F2F0-95B7-A11D-91F1-40974F608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C807F-06E9-647F-DB0D-E124A4C72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BA8DF-3899-95C3-A19A-DA6A47CF05C7}"/>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5" name="Footer Placeholder 4">
            <a:extLst>
              <a:ext uri="{FF2B5EF4-FFF2-40B4-BE49-F238E27FC236}">
                <a16:creationId xmlns:a16="http://schemas.microsoft.com/office/drawing/2014/main" id="{9C893F34-508F-41B1-07DB-6FA22AB79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83048-9371-FFEF-2A7A-78A33753F11D}"/>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308842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4399-F85E-80F6-6E74-8C8A59203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CD56D-35BC-C1DB-CEE1-C65AF88362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2A05C9-D110-A9B7-E037-BB471159F751}"/>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5" name="Footer Placeholder 4">
            <a:extLst>
              <a:ext uri="{FF2B5EF4-FFF2-40B4-BE49-F238E27FC236}">
                <a16:creationId xmlns:a16="http://schemas.microsoft.com/office/drawing/2014/main" id="{D7C4F2A2-7C9D-C8CC-AC8D-86C6267A5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53AED-CF77-3727-5FC5-52C2267C35AC}"/>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350995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6742-BAA1-4AA8-232F-597F54FD53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111BF-40D9-DF4C-44FC-2D1449EA5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9A2345-AAE7-709E-F139-ECB8A95B6C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42F1B9-524A-477B-A744-76F7F9F34E97}"/>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6" name="Footer Placeholder 5">
            <a:extLst>
              <a:ext uri="{FF2B5EF4-FFF2-40B4-BE49-F238E27FC236}">
                <a16:creationId xmlns:a16="http://schemas.microsoft.com/office/drawing/2014/main" id="{A0CA41C7-3169-D34E-69DC-85ACC7381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F48E9-F1C8-4C3B-12C4-A6501292B942}"/>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409188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D881-CE07-09CC-E44B-78A2EF7409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29B67B-2967-50D3-DC3A-08817B50E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BD4714-F506-5A4B-A018-3CA7996A0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F7F9DD-51C8-E8AA-18DE-C45B11EB9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4B7CE-8640-2C2C-612C-996706CD8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460EB7-B3DD-FF35-30DD-180B26ED0DD8}"/>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8" name="Footer Placeholder 7">
            <a:extLst>
              <a:ext uri="{FF2B5EF4-FFF2-40B4-BE49-F238E27FC236}">
                <a16:creationId xmlns:a16="http://schemas.microsoft.com/office/drawing/2014/main" id="{7D40D7B0-DE2E-880C-424D-E5F3A4E445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0080A-E31B-C094-0E06-805F29286F3C}"/>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380727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9A41-F0FF-81CE-D9B7-024F268A70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1DE78-C786-FAE6-93DA-AD5FAF0F5834}"/>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4" name="Footer Placeholder 3">
            <a:extLst>
              <a:ext uri="{FF2B5EF4-FFF2-40B4-BE49-F238E27FC236}">
                <a16:creationId xmlns:a16="http://schemas.microsoft.com/office/drawing/2014/main" id="{1B228152-0B8D-45C1-C9A8-D6D37B10F2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CCADBC-1E24-3A72-B199-94AD452AE35D}"/>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246543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21010-ED3C-77CF-23E9-EED1DB4C7993}"/>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3" name="Footer Placeholder 2">
            <a:extLst>
              <a:ext uri="{FF2B5EF4-FFF2-40B4-BE49-F238E27FC236}">
                <a16:creationId xmlns:a16="http://schemas.microsoft.com/office/drawing/2014/main" id="{6A5FF506-336B-94C9-6BB8-4487F33766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C5CB5C-B3B1-47BE-A5BA-8F5E369EBCC1}"/>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72868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A4F5-2C93-6307-56E9-6B090A48E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E20F6-06E1-80E0-585D-F4CF5948E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567D2-B11D-C8D8-ECD1-ECE1062FA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1205F-C8CB-F5DA-88E6-87116115994E}"/>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6" name="Footer Placeholder 5">
            <a:extLst>
              <a:ext uri="{FF2B5EF4-FFF2-40B4-BE49-F238E27FC236}">
                <a16:creationId xmlns:a16="http://schemas.microsoft.com/office/drawing/2014/main" id="{4AD3F265-D7A4-94D8-B35F-F28289E1B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21244-61C2-4EC0-145E-492FBADC7BA8}"/>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246008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3079-2C29-6ABE-B25C-DD4A79D93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DC5A2-36FF-A2EE-4947-3A91CC450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46C5E7-4559-BF42-156B-EE404D8EA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F511C-D9FB-2B1A-231A-0F7AE70D3D58}"/>
              </a:ext>
            </a:extLst>
          </p:cNvPr>
          <p:cNvSpPr>
            <a:spLocks noGrp="1"/>
          </p:cNvSpPr>
          <p:nvPr>
            <p:ph type="dt" sz="half" idx="10"/>
          </p:nvPr>
        </p:nvSpPr>
        <p:spPr/>
        <p:txBody>
          <a:bodyPr/>
          <a:lstStyle/>
          <a:p>
            <a:fld id="{8764B899-E4C1-7F41-8D18-8D4CC6302B87}" type="datetimeFigureOut">
              <a:rPr lang="en-US" smtClean="0"/>
              <a:t>2/10/24</a:t>
            </a:fld>
            <a:endParaRPr lang="en-US"/>
          </a:p>
        </p:txBody>
      </p:sp>
      <p:sp>
        <p:nvSpPr>
          <p:cNvPr id="6" name="Footer Placeholder 5">
            <a:extLst>
              <a:ext uri="{FF2B5EF4-FFF2-40B4-BE49-F238E27FC236}">
                <a16:creationId xmlns:a16="http://schemas.microsoft.com/office/drawing/2014/main" id="{90591389-1F3F-BAAA-1AE3-F07C94FBD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AD077-29D7-2139-6FB4-10F663F20CB3}"/>
              </a:ext>
            </a:extLst>
          </p:cNvPr>
          <p:cNvSpPr>
            <a:spLocks noGrp="1"/>
          </p:cNvSpPr>
          <p:nvPr>
            <p:ph type="sldNum" sz="quarter" idx="12"/>
          </p:nvPr>
        </p:nvSpPr>
        <p:spPr/>
        <p:txBody>
          <a:bodyPr/>
          <a:lstStyle/>
          <a:p>
            <a:fld id="{C9B0ACCD-1308-E74A-BC0D-C0F6521B37F2}" type="slidenum">
              <a:rPr lang="en-US" smtClean="0"/>
              <a:t>‹#›</a:t>
            </a:fld>
            <a:endParaRPr lang="en-US"/>
          </a:p>
        </p:txBody>
      </p:sp>
    </p:spTree>
    <p:extLst>
      <p:ext uri="{BB962C8B-B14F-4D97-AF65-F5344CB8AC3E}">
        <p14:creationId xmlns:p14="http://schemas.microsoft.com/office/powerpoint/2010/main" val="347469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E9AB4-0951-2E5D-3ADE-CE0289F62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98635-F7AD-07C6-88E6-1363AB2A8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9C58E-F7F6-230E-BDB2-6CD7DA0ED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4B899-E4C1-7F41-8D18-8D4CC6302B87}" type="datetimeFigureOut">
              <a:rPr lang="en-US" smtClean="0"/>
              <a:t>2/10/24</a:t>
            </a:fld>
            <a:endParaRPr lang="en-US"/>
          </a:p>
        </p:txBody>
      </p:sp>
      <p:sp>
        <p:nvSpPr>
          <p:cNvPr id="5" name="Footer Placeholder 4">
            <a:extLst>
              <a:ext uri="{FF2B5EF4-FFF2-40B4-BE49-F238E27FC236}">
                <a16:creationId xmlns:a16="http://schemas.microsoft.com/office/drawing/2014/main" id="{BEC731F6-6314-F057-A7B6-E405B37FD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A7E2F7-F6A3-A56B-F802-6C837602E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0ACCD-1308-E74A-BC0D-C0F6521B37F2}" type="slidenum">
              <a:rPr lang="en-US" smtClean="0"/>
              <a:t>‹#›</a:t>
            </a:fld>
            <a:endParaRPr lang="en-US"/>
          </a:p>
        </p:txBody>
      </p:sp>
    </p:spTree>
    <p:extLst>
      <p:ext uri="{BB962C8B-B14F-4D97-AF65-F5344CB8AC3E}">
        <p14:creationId xmlns:p14="http://schemas.microsoft.com/office/powerpoint/2010/main" val="5707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E593-5C89-31F2-65B0-F8F92B68D81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F178A16-0BA0-C34E-BE3D-3011C1C449D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36ECD5E-BA8A-70CF-828D-CBA19BE981F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8E5F2A2-C251-5BB7-5858-0FF0A0FBE340}"/>
              </a:ext>
            </a:extLst>
          </p:cNvPr>
          <p:cNvSpPr txBox="1"/>
          <p:nvPr/>
        </p:nvSpPr>
        <p:spPr>
          <a:xfrm>
            <a:off x="1524000" y="5349875"/>
            <a:ext cx="9610010" cy="1323439"/>
          </a:xfrm>
          <a:prstGeom prst="rect">
            <a:avLst/>
          </a:prstGeom>
          <a:solidFill>
            <a:srgbClr val="8EB29E"/>
          </a:solidFill>
        </p:spPr>
        <p:txBody>
          <a:bodyPr wrap="square" rtlCol="0">
            <a:spAutoFit/>
          </a:bodyPr>
          <a:lstStyle/>
          <a:p>
            <a:r>
              <a:rPr lang="en-US" sz="2800" dirty="0">
                <a:solidFill>
                  <a:schemeClr val="bg1"/>
                </a:solidFill>
                <a:effectLst>
                  <a:outerShdw blurRad="50800" dist="12700" dir="5400000" algn="ctr" rotWithShape="0">
                    <a:srgbClr val="000000">
                      <a:alpha val="99000"/>
                    </a:srgbClr>
                  </a:outerShdw>
                </a:effectLst>
                <a:latin typeface="Nexa Light" panose="02000000000000000000" pitchFamily="2" charset="0"/>
              </a:rPr>
              <a:t>”Just as the Son of Man did not come to be served, but to serve, and to give His life a ransom for many ”</a:t>
            </a:r>
          </a:p>
          <a:p>
            <a:pPr algn="r"/>
            <a:r>
              <a:rPr lang="en-US" sz="2400" b="1" dirty="0">
                <a:solidFill>
                  <a:schemeClr val="bg1"/>
                </a:solidFill>
                <a:effectLst>
                  <a:outerShdw blurRad="50800" dist="12700" dir="5400000" algn="ctr" rotWithShape="0">
                    <a:srgbClr val="000000">
                      <a:alpha val="99000"/>
                    </a:srgbClr>
                  </a:outerShdw>
                </a:effectLst>
                <a:latin typeface="Nexa Bold" panose="02000000000000000000" pitchFamily="2" charset="0"/>
              </a:rPr>
              <a:t>Matthew 20:28</a:t>
            </a:r>
          </a:p>
        </p:txBody>
      </p:sp>
    </p:spTree>
    <p:extLst>
      <p:ext uri="{BB962C8B-B14F-4D97-AF65-F5344CB8AC3E}">
        <p14:creationId xmlns:p14="http://schemas.microsoft.com/office/powerpoint/2010/main" val="3040816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007E6D-A0AA-6B4F-10F4-29AA16F334E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7B27669-CA4D-33D1-2F78-1CAF10301D43}"/>
              </a:ext>
            </a:extLst>
          </p:cNvPr>
          <p:cNvSpPr txBox="1"/>
          <p:nvPr/>
        </p:nvSpPr>
        <p:spPr>
          <a:xfrm>
            <a:off x="385762" y="171450"/>
            <a:ext cx="8772525" cy="523220"/>
          </a:xfrm>
          <a:prstGeom prst="rect">
            <a:avLst/>
          </a:prstGeom>
          <a:noFill/>
        </p:spPr>
        <p:txBody>
          <a:bodyPr wrap="square" rtlCol="0">
            <a:spAutoFit/>
          </a:bodyPr>
          <a:lstStyle/>
          <a:p>
            <a:r>
              <a:rPr lang="en-US" sz="2800" dirty="0">
                <a:latin typeface="Nexa Light" panose="02000000000000000000" pitchFamily="2" charset="0"/>
              </a:rPr>
              <a:t>Jesus Teaches Four Lessons About Serving:  </a:t>
            </a:r>
          </a:p>
        </p:txBody>
      </p:sp>
      <p:sp>
        <p:nvSpPr>
          <p:cNvPr id="6" name="TextBox 5">
            <a:extLst>
              <a:ext uri="{FF2B5EF4-FFF2-40B4-BE49-F238E27FC236}">
                <a16:creationId xmlns:a16="http://schemas.microsoft.com/office/drawing/2014/main" id="{6A5BB1B1-40BA-A151-FA6E-28D047E71461}"/>
              </a:ext>
            </a:extLst>
          </p:cNvPr>
          <p:cNvSpPr txBox="1"/>
          <p:nvPr/>
        </p:nvSpPr>
        <p:spPr>
          <a:xfrm>
            <a:off x="1100135" y="1028701"/>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Our Position </a:t>
            </a:r>
          </a:p>
        </p:txBody>
      </p:sp>
      <p:sp>
        <p:nvSpPr>
          <p:cNvPr id="7" name="TextBox 6">
            <a:extLst>
              <a:ext uri="{FF2B5EF4-FFF2-40B4-BE49-F238E27FC236}">
                <a16:creationId xmlns:a16="http://schemas.microsoft.com/office/drawing/2014/main" id="{91EBDF9F-0ED5-79A0-CF12-1B753C7FD2C6}"/>
              </a:ext>
            </a:extLst>
          </p:cNvPr>
          <p:cNvSpPr txBox="1"/>
          <p:nvPr/>
        </p:nvSpPr>
        <p:spPr>
          <a:xfrm>
            <a:off x="2564603" y="2656320"/>
            <a:ext cx="7062787" cy="1815882"/>
          </a:xfrm>
          <a:prstGeom prst="rect">
            <a:avLst/>
          </a:prstGeom>
          <a:solidFill>
            <a:srgbClr val="8EB29E"/>
          </a:solidFill>
        </p:spPr>
        <p:txBody>
          <a:bodyPr wrap="square" rtlCol="0">
            <a:spAutoFit/>
          </a:bodyPr>
          <a:lstStyle/>
          <a:p>
            <a:pPr algn="just"/>
            <a:r>
              <a:rPr lang="en-US" sz="2800" dirty="0">
                <a:solidFill>
                  <a:schemeClr val="bg1"/>
                </a:solidFill>
                <a:effectLst>
                  <a:outerShdw blurRad="50800" dist="12700" dir="5400000" algn="ctr" rotWithShape="0">
                    <a:srgbClr val="000000">
                      <a:alpha val="99000"/>
                    </a:srgbClr>
                  </a:outerShdw>
                </a:effectLst>
                <a:latin typeface="Nexa Light" panose="02000000000000000000" pitchFamily="2" charset="0"/>
              </a:rPr>
              <a:t>”If I then, the Lord and the Teacher, washed your feet, you also ought to wash one another’s feet.”</a:t>
            </a:r>
          </a:p>
          <a:p>
            <a:pPr algn="r"/>
            <a:r>
              <a:rPr lang="en-US" sz="2800" b="1" dirty="0">
                <a:solidFill>
                  <a:schemeClr val="bg1"/>
                </a:solidFill>
                <a:effectLst>
                  <a:outerShdw blurRad="50800" dist="12700" dir="5400000" algn="ctr" rotWithShape="0">
                    <a:srgbClr val="000000">
                      <a:alpha val="99000"/>
                    </a:srgbClr>
                  </a:outerShdw>
                </a:effectLst>
                <a:latin typeface="Nexa Bold" panose="02000000000000000000" pitchFamily="2" charset="0"/>
              </a:rPr>
              <a:t>John 13:14</a:t>
            </a:r>
          </a:p>
        </p:txBody>
      </p:sp>
      <p:sp>
        <p:nvSpPr>
          <p:cNvPr id="8" name="TextBox 7">
            <a:extLst>
              <a:ext uri="{FF2B5EF4-FFF2-40B4-BE49-F238E27FC236}">
                <a16:creationId xmlns:a16="http://schemas.microsoft.com/office/drawing/2014/main" id="{D4964DAA-15F0-9158-D197-41E0C8121C17}"/>
              </a:ext>
            </a:extLst>
          </p:cNvPr>
          <p:cNvSpPr txBox="1"/>
          <p:nvPr/>
        </p:nvSpPr>
        <p:spPr>
          <a:xfrm>
            <a:off x="1100136" y="1835081"/>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Bad Circumstances</a:t>
            </a:r>
          </a:p>
        </p:txBody>
      </p:sp>
      <p:sp>
        <p:nvSpPr>
          <p:cNvPr id="9" name="TextBox 8">
            <a:extLst>
              <a:ext uri="{FF2B5EF4-FFF2-40B4-BE49-F238E27FC236}">
                <a16:creationId xmlns:a16="http://schemas.microsoft.com/office/drawing/2014/main" id="{D2DC2958-7023-696B-330A-871EE07616FF}"/>
              </a:ext>
            </a:extLst>
          </p:cNvPr>
          <p:cNvSpPr txBox="1"/>
          <p:nvPr/>
        </p:nvSpPr>
        <p:spPr>
          <a:xfrm>
            <a:off x="814388" y="3327797"/>
            <a:ext cx="11087100" cy="3108543"/>
          </a:xfrm>
          <a:prstGeom prst="rect">
            <a:avLst/>
          </a:prstGeom>
          <a:solidFill>
            <a:srgbClr val="8EB29E"/>
          </a:solidFill>
        </p:spPr>
        <p:txBody>
          <a:bodyPr wrap="square" rtlCol="0">
            <a:spAutoFit/>
          </a:bodyPr>
          <a:lstStyle/>
          <a:p>
            <a:pPr algn="just"/>
            <a:r>
              <a:rPr lang="en-US" sz="2800" dirty="0">
                <a:solidFill>
                  <a:schemeClr val="bg1"/>
                </a:solidFill>
                <a:effectLst>
                  <a:outerShdw blurRad="50800" dist="12700" dir="5400000" algn="ctr" rotWithShape="0">
                    <a:srgbClr val="000000">
                      <a:alpha val="99000"/>
                    </a:srgbClr>
                  </a:outerShdw>
                </a:effectLst>
                <a:latin typeface="Nexa Light" panose="02000000000000000000" pitchFamily="2" charset="0"/>
              </a:rPr>
              <a:t>” 41 He withdrew about a stone’s throw beyond them, knelt down and prayed, 42 “Father, if you are willing, take this cup from me; yet not my will, but yours be done.” 43 An angel from heaven appeared to him and strengthened him. 44 And being in anguish, he prayed more earnestly, and his sweat was like drops of blood falling to the ground .”</a:t>
            </a:r>
          </a:p>
          <a:p>
            <a:pPr algn="r"/>
            <a:r>
              <a:rPr lang="en-US" sz="2800" b="1" dirty="0">
                <a:solidFill>
                  <a:schemeClr val="bg1"/>
                </a:solidFill>
                <a:effectLst>
                  <a:outerShdw blurRad="50800" dist="12700" dir="5400000" algn="ctr" rotWithShape="0">
                    <a:srgbClr val="000000">
                      <a:alpha val="99000"/>
                    </a:srgbClr>
                  </a:outerShdw>
                </a:effectLst>
                <a:latin typeface="Nexa Bold" panose="02000000000000000000" pitchFamily="2" charset="0"/>
              </a:rPr>
              <a:t>Luke 22:41-44</a:t>
            </a:r>
          </a:p>
        </p:txBody>
      </p:sp>
    </p:spTree>
    <p:extLst>
      <p:ext uri="{BB962C8B-B14F-4D97-AF65-F5344CB8AC3E}">
        <p14:creationId xmlns:p14="http://schemas.microsoft.com/office/powerpoint/2010/main" val="2344070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2" presetClass="exit" presetSubtype="4" fill="hold" grpId="1" nodeType="with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007E6D-A0AA-6B4F-10F4-29AA16F334E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7B27669-CA4D-33D1-2F78-1CAF10301D43}"/>
              </a:ext>
            </a:extLst>
          </p:cNvPr>
          <p:cNvSpPr txBox="1"/>
          <p:nvPr/>
        </p:nvSpPr>
        <p:spPr>
          <a:xfrm>
            <a:off x="385762" y="171450"/>
            <a:ext cx="8772525" cy="523220"/>
          </a:xfrm>
          <a:prstGeom prst="rect">
            <a:avLst/>
          </a:prstGeom>
          <a:noFill/>
        </p:spPr>
        <p:txBody>
          <a:bodyPr wrap="square" rtlCol="0">
            <a:spAutoFit/>
          </a:bodyPr>
          <a:lstStyle/>
          <a:p>
            <a:r>
              <a:rPr lang="en-US" sz="2800" dirty="0">
                <a:latin typeface="Nexa Light" panose="02000000000000000000" pitchFamily="2" charset="0"/>
              </a:rPr>
              <a:t>Jesus Teaches Four Lessons About Serving:  </a:t>
            </a:r>
          </a:p>
        </p:txBody>
      </p:sp>
      <p:sp>
        <p:nvSpPr>
          <p:cNvPr id="6" name="TextBox 5">
            <a:extLst>
              <a:ext uri="{FF2B5EF4-FFF2-40B4-BE49-F238E27FC236}">
                <a16:creationId xmlns:a16="http://schemas.microsoft.com/office/drawing/2014/main" id="{6A5BB1B1-40BA-A151-FA6E-28D047E71461}"/>
              </a:ext>
            </a:extLst>
          </p:cNvPr>
          <p:cNvSpPr txBox="1"/>
          <p:nvPr/>
        </p:nvSpPr>
        <p:spPr>
          <a:xfrm>
            <a:off x="1100135" y="1028701"/>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Our Position </a:t>
            </a:r>
          </a:p>
        </p:txBody>
      </p:sp>
      <p:sp>
        <p:nvSpPr>
          <p:cNvPr id="8" name="TextBox 7">
            <a:extLst>
              <a:ext uri="{FF2B5EF4-FFF2-40B4-BE49-F238E27FC236}">
                <a16:creationId xmlns:a16="http://schemas.microsoft.com/office/drawing/2014/main" id="{D4964DAA-15F0-9158-D197-41E0C8121C17}"/>
              </a:ext>
            </a:extLst>
          </p:cNvPr>
          <p:cNvSpPr txBox="1"/>
          <p:nvPr/>
        </p:nvSpPr>
        <p:spPr>
          <a:xfrm>
            <a:off x="1100136" y="1835081"/>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Bad Circumstances</a:t>
            </a:r>
          </a:p>
        </p:txBody>
      </p:sp>
      <p:sp>
        <p:nvSpPr>
          <p:cNvPr id="4" name="TextBox 3">
            <a:extLst>
              <a:ext uri="{FF2B5EF4-FFF2-40B4-BE49-F238E27FC236}">
                <a16:creationId xmlns:a16="http://schemas.microsoft.com/office/drawing/2014/main" id="{0777781F-02EF-20C2-20D5-3CE30497AC9A}"/>
              </a:ext>
            </a:extLst>
          </p:cNvPr>
          <p:cNvSpPr txBox="1"/>
          <p:nvPr/>
        </p:nvSpPr>
        <p:spPr>
          <a:xfrm>
            <a:off x="1100135" y="2642979"/>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Discomfort </a:t>
            </a:r>
          </a:p>
        </p:txBody>
      </p:sp>
      <p:sp>
        <p:nvSpPr>
          <p:cNvPr id="10" name="TextBox 9">
            <a:extLst>
              <a:ext uri="{FF2B5EF4-FFF2-40B4-BE49-F238E27FC236}">
                <a16:creationId xmlns:a16="http://schemas.microsoft.com/office/drawing/2014/main" id="{D2A1AE2D-1BDB-5F06-19C0-EE5B1622F589}"/>
              </a:ext>
            </a:extLst>
          </p:cNvPr>
          <p:cNvSpPr txBox="1"/>
          <p:nvPr/>
        </p:nvSpPr>
        <p:spPr>
          <a:xfrm>
            <a:off x="2882500" y="3448557"/>
            <a:ext cx="6426992" cy="954107"/>
          </a:xfrm>
          <a:prstGeom prst="rect">
            <a:avLst/>
          </a:prstGeom>
          <a:solidFill>
            <a:schemeClr val="bg2">
              <a:lumMod val="25000"/>
            </a:schemeClr>
          </a:solidFill>
        </p:spPr>
        <p:txBody>
          <a:bodyPr wrap="square" rtlCol="0">
            <a:spAutoFit/>
          </a:bodyPr>
          <a:lstStyle/>
          <a:p>
            <a:pPr algn="ctr"/>
            <a:r>
              <a:rPr lang="en-US" sz="2800" dirty="0">
                <a:solidFill>
                  <a:schemeClr val="bg1"/>
                </a:solidFill>
                <a:effectLst>
                  <a:outerShdw blurRad="50800" dist="25400" dir="5400000" algn="ctr" rotWithShape="0">
                    <a:srgbClr val="000000">
                      <a:alpha val="99000"/>
                    </a:srgbClr>
                  </a:outerShdw>
                </a:effectLst>
                <a:latin typeface="Nexa Light" panose="02000000000000000000" pitchFamily="2" charset="0"/>
              </a:rPr>
              <a:t>Have I served someone when others wouldn’t? </a:t>
            </a:r>
          </a:p>
        </p:txBody>
      </p:sp>
      <p:sp>
        <p:nvSpPr>
          <p:cNvPr id="11" name="TextBox 10">
            <a:extLst>
              <a:ext uri="{FF2B5EF4-FFF2-40B4-BE49-F238E27FC236}">
                <a16:creationId xmlns:a16="http://schemas.microsoft.com/office/drawing/2014/main" id="{365E28F3-59A9-AAAA-339A-89714A4E34C1}"/>
              </a:ext>
            </a:extLst>
          </p:cNvPr>
          <p:cNvSpPr txBox="1"/>
          <p:nvPr/>
        </p:nvSpPr>
        <p:spPr>
          <a:xfrm>
            <a:off x="2882500" y="4477258"/>
            <a:ext cx="6426993" cy="954107"/>
          </a:xfrm>
          <a:prstGeom prst="rect">
            <a:avLst/>
          </a:prstGeom>
          <a:solidFill>
            <a:schemeClr val="bg2">
              <a:lumMod val="25000"/>
            </a:schemeClr>
          </a:solidFill>
        </p:spPr>
        <p:txBody>
          <a:bodyPr wrap="square" rtlCol="0">
            <a:spAutoFit/>
          </a:bodyPr>
          <a:lstStyle/>
          <a:p>
            <a:pPr algn="ctr"/>
            <a:r>
              <a:rPr lang="en-US" sz="2800" dirty="0">
                <a:solidFill>
                  <a:schemeClr val="bg1"/>
                </a:solidFill>
                <a:effectLst>
                  <a:outerShdw blurRad="50800" dist="25400" dir="5400000" algn="ctr" rotWithShape="0">
                    <a:srgbClr val="000000">
                      <a:alpha val="99000"/>
                    </a:srgbClr>
                  </a:outerShdw>
                </a:effectLst>
                <a:latin typeface="Nexa Light" panose="02000000000000000000" pitchFamily="2" charset="0"/>
              </a:rPr>
              <a:t>Have I served in a way that took me outside my comfort zone? </a:t>
            </a:r>
          </a:p>
        </p:txBody>
      </p:sp>
      <p:sp>
        <p:nvSpPr>
          <p:cNvPr id="12" name="TextBox 11">
            <a:extLst>
              <a:ext uri="{FF2B5EF4-FFF2-40B4-BE49-F238E27FC236}">
                <a16:creationId xmlns:a16="http://schemas.microsoft.com/office/drawing/2014/main" id="{2802E2F6-4F0C-DE8C-78E1-BDA093C338BD}"/>
              </a:ext>
            </a:extLst>
          </p:cNvPr>
          <p:cNvSpPr txBox="1"/>
          <p:nvPr/>
        </p:nvSpPr>
        <p:spPr>
          <a:xfrm>
            <a:off x="2882500" y="5500276"/>
            <a:ext cx="6426992" cy="523220"/>
          </a:xfrm>
          <a:prstGeom prst="rect">
            <a:avLst/>
          </a:prstGeom>
          <a:solidFill>
            <a:schemeClr val="bg2">
              <a:lumMod val="25000"/>
            </a:schemeClr>
          </a:solidFill>
        </p:spPr>
        <p:txBody>
          <a:bodyPr wrap="square" rtlCol="0">
            <a:spAutoFit/>
          </a:bodyPr>
          <a:lstStyle/>
          <a:p>
            <a:pPr algn="ctr"/>
            <a:r>
              <a:rPr lang="en-US" sz="2800" dirty="0">
                <a:solidFill>
                  <a:schemeClr val="bg1"/>
                </a:solidFill>
                <a:effectLst>
                  <a:outerShdw blurRad="50800" dist="25400" dir="5400000" algn="ctr" rotWithShape="0">
                    <a:srgbClr val="000000">
                      <a:alpha val="99000"/>
                    </a:srgbClr>
                  </a:outerShdw>
                </a:effectLst>
                <a:latin typeface="Nexa Light" panose="02000000000000000000" pitchFamily="2" charset="0"/>
              </a:rPr>
              <a:t>Have I grown weary in serving? </a:t>
            </a:r>
          </a:p>
        </p:txBody>
      </p:sp>
      <p:sp>
        <p:nvSpPr>
          <p:cNvPr id="13" name="TextBox 12">
            <a:extLst>
              <a:ext uri="{FF2B5EF4-FFF2-40B4-BE49-F238E27FC236}">
                <a16:creationId xmlns:a16="http://schemas.microsoft.com/office/drawing/2014/main" id="{8F8D2A9F-C5EE-EF47-909A-850E3B5D2D99}"/>
              </a:ext>
            </a:extLst>
          </p:cNvPr>
          <p:cNvSpPr txBox="1"/>
          <p:nvPr/>
        </p:nvSpPr>
        <p:spPr>
          <a:xfrm>
            <a:off x="1357312" y="3654862"/>
            <a:ext cx="1385888" cy="2246769"/>
          </a:xfrm>
          <a:prstGeom prst="rect">
            <a:avLst/>
          </a:prstGeom>
          <a:noFill/>
          <a:ln>
            <a:solidFill>
              <a:schemeClr val="bg2">
                <a:lumMod val="25000"/>
              </a:schemeClr>
            </a:solidFill>
          </a:ln>
        </p:spPr>
        <p:txBody>
          <a:bodyPr wrap="square" rtlCol="0">
            <a:spAutoFit/>
          </a:bodyPr>
          <a:lstStyle/>
          <a:p>
            <a:pPr algn="ctr"/>
            <a:r>
              <a:rPr lang="en-US" sz="2800" dirty="0">
                <a:latin typeface="Nexa Light" panose="02000000000000000000" pitchFamily="2" charset="0"/>
              </a:rPr>
              <a:t>In </a:t>
            </a:r>
          </a:p>
          <a:p>
            <a:pPr algn="ctr"/>
            <a:r>
              <a:rPr lang="en-US" sz="2800" dirty="0">
                <a:latin typeface="Nexa Light" panose="02000000000000000000" pitchFamily="2" charset="0"/>
              </a:rPr>
              <a:t>The </a:t>
            </a:r>
          </a:p>
          <a:p>
            <a:pPr algn="ctr"/>
            <a:r>
              <a:rPr lang="en-US" sz="2800" dirty="0">
                <a:latin typeface="Nexa Light" panose="02000000000000000000" pitchFamily="2" charset="0"/>
              </a:rPr>
              <a:t>Last</a:t>
            </a:r>
          </a:p>
          <a:p>
            <a:pPr algn="ctr"/>
            <a:r>
              <a:rPr lang="en-US" sz="2800" dirty="0">
                <a:latin typeface="Nexa Light" panose="02000000000000000000" pitchFamily="2" charset="0"/>
              </a:rPr>
              <a:t> 7-14 </a:t>
            </a:r>
          </a:p>
          <a:p>
            <a:pPr algn="ctr"/>
            <a:r>
              <a:rPr lang="en-US" sz="2800" dirty="0">
                <a:latin typeface="Nexa Light" panose="02000000000000000000" pitchFamily="2" charset="0"/>
              </a:rPr>
              <a:t>Days </a:t>
            </a:r>
          </a:p>
        </p:txBody>
      </p:sp>
    </p:spTree>
    <p:extLst>
      <p:ext uri="{BB962C8B-B14F-4D97-AF65-F5344CB8AC3E}">
        <p14:creationId xmlns:p14="http://schemas.microsoft.com/office/powerpoint/2010/main" val="1220388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007E6D-A0AA-6B4F-10F4-29AA16F334E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7B27669-CA4D-33D1-2F78-1CAF10301D43}"/>
              </a:ext>
            </a:extLst>
          </p:cNvPr>
          <p:cNvSpPr txBox="1"/>
          <p:nvPr/>
        </p:nvSpPr>
        <p:spPr>
          <a:xfrm>
            <a:off x="385762" y="171450"/>
            <a:ext cx="8772525" cy="523220"/>
          </a:xfrm>
          <a:prstGeom prst="rect">
            <a:avLst/>
          </a:prstGeom>
          <a:noFill/>
        </p:spPr>
        <p:txBody>
          <a:bodyPr wrap="square" rtlCol="0">
            <a:spAutoFit/>
          </a:bodyPr>
          <a:lstStyle/>
          <a:p>
            <a:r>
              <a:rPr lang="en-US" sz="2800" dirty="0">
                <a:latin typeface="Nexa Light" panose="02000000000000000000" pitchFamily="2" charset="0"/>
              </a:rPr>
              <a:t>Jesus Teaches Four Lessons About Serving:  </a:t>
            </a:r>
          </a:p>
        </p:txBody>
      </p:sp>
      <p:sp>
        <p:nvSpPr>
          <p:cNvPr id="6" name="TextBox 5">
            <a:extLst>
              <a:ext uri="{FF2B5EF4-FFF2-40B4-BE49-F238E27FC236}">
                <a16:creationId xmlns:a16="http://schemas.microsoft.com/office/drawing/2014/main" id="{6A5BB1B1-40BA-A151-FA6E-28D047E71461}"/>
              </a:ext>
            </a:extLst>
          </p:cNvPr>
          <p:cNvSpPr txBox="1"/>
          <p:nvPr/>
        </p:nvSpPr>
        <p:spPr>
          <a:xfrm>
            <a:off x="1100135" y="1028701"/>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Our Position </a:t>
            </a:r>
          </a:p>
        </p:txBody>
      </p:sp>
      <p:sp>
        <p:nvSpPr>
          <p:cNvPr id="8" name="TextBox 7">
            <a:extLst>
              <a:ext uri="{FF2B5EF4-FFF2-40B4-BE49-F238E27FC236}">
                <a16:creationId xmlns:a16="http://schemas.microsoft.com/office/drawing/2014/main" id="{D4964DAA-15F0-9158-D197-41E0C8121C17}"/>
              </a:ext>
            </a:extLst>
          </p:cNvPr>
          <p:cNvSpPr txBox="1"/>
          <p:nvPr/>
        </p:nvSpPr>
        <p:spPr>
          <a:xfrm>
            <a:off x="1100136" y="1835081"/>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Bad Circumstances</a:t>
            </a:r>
          </a:p>
        </p:txBody>
      </p:sp>
      <p:sp>
        <p:nvSpPr>
          <p:cNvPr id="4" name="TextBox 3">
            <a:extLst>
              <a:ext uri="{FF2B5EF4-FFF2-40B4-BE49-F238E27FC236}">
                <a16:creationId xmlns:a16="http://schemas.microsoft.com/office/drawing/2014/main" id="{0777781F-02EF-20C2-20D5-3CE30497AC9A}"/>
              </a:ext>
            </a:extLst>
          </p:cNvPr>
          <p:cNvSpPr txBox="1"/>
          <p:nvPr/>
        </p:nvSpPr>
        <p:spPr>
          <a:xfrm>
            <a:off x="1100135" y="2642979"/>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Is Expected Despite Discomfort </a:t>
            </a:r>
          </a:p>
        </p:txBody>
      </p:sp>
      <p:sp>
        <p:nvSpPr>
          <p:cNvPr id="12" name="TextBox 11">
            <a:extLst>
              <a:ext uri="{FF2B5EF4-FFF2-40B4-BE49-F238E27FC236}">
                <a16:creationId xmlns:a16="http://schemas.microsoft.com/office/drawing/2014/main" id="{2802E2F6-4F0C-DE8C-78E1-BDA093C338BD}"/>
              </a:ext>
            </a:extLst>
          </p:cNvPr>
          <p:cNvSpPr txBox="1"/>
          <p:nvPr/>
        </p:nvSpPr>
        <p:spPr>
          <a:xfrm>
            <a:off x="1582337" y="4377318"/>
            <a:ext cx="4104088" cy="523220"/>
          </a:xfrm>
          <a:prstGeom prst="rect">
            <a:avLst/>
          </a:prstGeom>
          <a:solidFill>
            <a:schemeClr val="bg2">
              <a:lumMod val="25000"/>
            </a:schemeClr>
          </a:solidFill>
        </p:spPr>
        <p:txBody>
          <a:bodyPr wrap="square" rtlCol="0">
            <a:spAutoFit/>
          </a:bodyPr>
          <a:lstStyle/>
          <a:p>
            <a:pPr algn="ctr"/>
            <a:r>
              <a:rPr lang="en-US" sz="2800" dirty="0">
                <a:solidFill>
                  <a:schemeClr val="bg1"/>
                </a:solidFill>
                <a:effectLst>
                  <a:outerShdw blurRad="50800" dist="25400" dir="5400000" algn="ctr" rotWithShape="0">
                    <a:srgbClr val="000000">
                      <a:alpha val="99000"/>
                    </a:srgbClr>
                  </a:outerShdw>
                </a:effectLst>
                <a:latin typeface="Nexa Light" panose="02000000000000000000" pitchFamily="2" charset="0"/>
              </a:rPr>
              <a:t>The Fleeing Apostles </a:t>
            </a:r>
          </a:p>
        </p:txBody>
      </p:sp>
      <p:sp>
        <p:nvSpPr>
          <p:cNvPr id="2" name="TextBox 1">
            <a:extLst>
              <a:ext uri="{FF2B5EF4-FFF2-40B4-BE49-F238E27FC236}">
                <a16:creationId xmlns:a16="http://schemas.microsoft.com/office/drawing/2014/main" id="{1DEA9318-1742-64EC-EA3F-0D1E15E39E33}"/>
              </a:ext>
            </a:extLst>
          </p:cNvPr>
          <p:cNvSpPr txBox="1"/>
          <p:nvPr/>
        </p:nvSpPr>
        <p:spPr>
          <a:xfrm>
            <a:off x="1100135" y="3448557"/>
            <a:ext cx="9991725" cy="584775"/>
          </a:xfrm>
          <a:prstGeom prst="rect">
            <a:avLst/>
          </a:prstGeom>
          <a:solidFill>
            <a:srgbClr val="002060"/>
          </a:solidFill>
        </p:spPr>
        <p:txBody>
          <a:bodyPr wrap="square" rtlCol="0">
            <a:spAutoFit/>
          </a:bodyPr>
          <a:lstStyle/>
          <a:p>
            <a:pPr algn="ctr"/>
            <a:r>
              <a:rPr lang="en-US" sz="3200" b="1" dirty="0">
                <a:solidFill>
                  <a:schemeClr val="bg1"/>
                </a:solidFill>
                <a:effectLst>
                  <a:outerShdw blurRad="50800" dist="25400" dir="5400000" algn="ctr" rotWithShape="0">
                    <a:srgbClr val="000000">
                      <a:alpha val="99000"/>
                    </a:srgbClr>
                  </a:outerShdw>
                </a:effectLst>
                <a:latin typeface="Nexa Bold" panose="02000000000000000000" pitchFamily="2" charset="0"/>
              </a:rPr>
              <a:t>Service Must Not Be Dependent On The Recipient </a:t>
            </a:r>
          </a:p>
        </p:txBody>
      </p:sp>
      <p:sp>
        <p:nvSpPr>
          <p:cNvPr id="7" name="TextBox 6">
            <a:extLst>
              <a:ext uri="{FF2B5EF4-FFF2-40B4-BE49-F238E27FC236}">
                <a16:creationId xmlns:a16="http://schemas.microsoft.com/office/drawing/2014/main" id="{CE540C58-7DE6-2005-876B-636F43D41972}"/>
              </a:ext>
            </a:extLst>
          </p:cNvPr>
          <p:cNvSpPr txBox="1"/>
          <p:nvPr/>
        </p:nvSpPr>
        <p:spPr>
          <a:xfrm>
            <a:off x="5835250" y="4377318"/>
            <a:ext cx="4104088" cy="523220"/>
          </a:xfrm>
          <a:prstGeom prst="rect">
            <a:avLst/>
          </a:prstGeom>
          <a:solidFill>
            <a:schemeClr val="bg2">
              <a:lumMod val="25000"/>
            </a:schemeClr>
          </a:solidFill>
        </p:spPr>
        <p:txBody>
          <a:bodyPr wrap="square" rtlCol="0">
            <a:spAutoFit/>
          </a:bodyPr>
          <a:lstStyle/>
          <a:p>
            <a:pPr algn="ctr"/>
            <a:r>
              <a:rPr lang="en-US" sz="2800" dirty="0">
                <a:solidFill>
                  <a:schemeClr val="bg1"/>
                </a:solidFill>
                <a:effectLst>
                  <a:outerShdw blurRad="50800" dist="25400" dir="5400000" algn="ctr" rotWithShape="0">
                    <a:srgbClr val="000000">
                      <a:alpha val="99000"/>
                    </a:srgbClr>
                  </a:outerShdw>
                </a:effectLst>
                <a:latin typeface="Nexa Light" panose="02000000000000000000" pitchFamily="2" charset="0"/>
              </a:rPr>
              <a:t>Peter The Denier </a:t>
            </a:r>
          </a:p>
        </p:txBody>
      </p:sp>
      <p:sp>
        <p:nvSpPr>
          <p:cNvPr id="9" name="TextBox 8">
            <a:extLst>
              <a:ext uri="{FF2B5EF4-FFF2-40B4-BE49-F238E27FC236}">
                <a16:creationId xmlns:a16="http://schemas.microsoft.com/office/drawing/2014/main" id="{8086D862-855B-5347-94BE-B35BEE945762}"/>
              </a:ext>
            </a:extLst>
          </p:cNvPr>
          <p:cNvSpPr txBox="1"/>
          <p:nvPr/>
        </p:nvSpPr>
        <p:spPr>
          <a:xfrm>
            <a:off x="3634381" y="5094439"/>
            <a:ext cx="4104088" cy="523220"/>
          </a:xfrm>
          <a:prstGeom prst="rect">
            <a:avLst/>
          </a:prstGeom>
          <a:solidFill>
            <a:schemeClr val="bg2">
              <a:lumMod val="25000"/>
            </a:schemeClr>
          </a:solidFill>
        </p:spPr>
        <p:txBody>
          <a:bodyPr wrap="square" rtlCol="0">
            <a:spAutoFit/>
          </a:bodyPr>
          <a:lstStyle/>
          <a:p>
            <a:pPr algn="ctr"/>
            <a:r>
              <a:rPr lang="en-US" sz="2800" dirty="0">
                <a:solidFill>
                  <a:schemeClr val="bg1"/>
                </a:solidFill>
                <a:effectLst>
                  <a:outerShdw blurRad="50800" dist="25400" dir="5400000" algn="ctr" rotWithShape="0">
                    <a:srgbClr val="000000">
                      <a:alpha val="99000"/>
                    </a:srgbClr>
                  </a:outerShdw>
                </a:effectLst>
                <a:latin typeface="Nexa Light" panose="02000000000000000000" pitchFamily="2" charset="0"/>
              </a:rPr>
              <a:t>Judas The Liar</a:t>
            </a:r>
          </a:p>
        </p:txBody>
      </p:sp>
    </p:spTree>
    <p:extLst>
      <p:ext uri="{BB962C8B-B14F-4D97-AF65-F5344CB8AC3E}">
        <p14:creationId xmlns:p14="http://schemas.microsoft.com/office/powerpoint/2010/main" val="704834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254</Words>
  <Application>Microsoft Macintosh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2024-02-08T15:13:45Z</dcterms:created>
  <dcterms:modified xsi:type="dcterms:W3CDTF">2024-02-10T20:09:11Z</dcterms:modified>
</cp:coreProperties>
</file>